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72" r:id="rId4"/>
    <p:sldId id="273" r:id="rId5"/>
    <p:sldId id="274" r:id="rId6"/>
    <p:sldId id="275" r:id="rId7"/>
    <p:sldId id="277" r:id="rId8"/>
    <p:sldId id="276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5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74.xml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第7课时_00"/>
          <p:cNvPicPr>
            <a:picLocks noChangeAspect="1"/>
          </p:cNvPicPr>
          <p:nvPr/>
        </p:nvPicPr>
        <p:blipFill>
          <a:blip r:embed="rId1"/>
          <a:srcRect l="11675" r="12083" b="37010"/>
          <a:stretch>
            <a:fillRect/>
          </a:stretch>
        </p:blipFill>
        <p:spPr>
          <a:xfrm>
            <a:off x="720725" y="732155"/>
            <a:ext cx="10957560" cy="31318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-105410" y="3863975"/>
            <a:ext cx="3712845" cy="198945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+12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12=240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12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=228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4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÷4=228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÷4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=57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04285" y="3863975"/>
            <a:ext cx="3712845" cy="198945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34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+34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=121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+34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5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=155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5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÷5=155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÷5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=31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17130" y="3863975"/>
            <a:ext cx="4133850" cy="198945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3.5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+1.4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1.4=8.4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1.4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3.5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=7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3.5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÷3.5=7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÷3.5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=2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第7课时_01"/>
          <p:cNvPicPr>
            <a:picLocks noChangeAspect="1"/>
          </p:cNvPicPr>
          <p:nvPr/>
        </p:nvPicPr>
        <p:blipFill>
          <a:blip r:embed="rId1"/>
          <a:srcRect l="11675" r="11683"/>
          <a:stretch>
            <a:fillRect/>
          </a:stretch>
        </p:blipFill>
        <p:spPr>
          <a:xfrm>
            <a:off x="297815" y="893445"/>
            <a:ext cx="11369675" cy="5358765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3401695" y="2051050"/>
            <a:ext cx="2065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漫画书的数量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206115" y="2511425"/>
            <a:ext cx="1982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+4=36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7456170" y="2051050"/>
            <a:ext cx="1035685" cy="542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r>
              <a:rPr lang="zh-CN" altLang="en-US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本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6482715" y="2051050"/>
            <a:ext cx="522605" cy="542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3206115" y="3664585"/>
            <a:ext cx="2444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一把椅子的价格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6482715" y="3664585"/>
            <a:ext cx="450850" cy="542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456170" y="3664585"/>
            <a:ext cx="738505" cy="479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r>
              <a:rPr lang="zh-CN" altLang="en-US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3144520" y="4124960"/>
            <a:ext cx="1695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7=108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3051810" y="5278120"/>
            <a:ext cx="2734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每千克葡萄的价格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3401695" y="5738495"/>
            <a:ext cx="1695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+15=50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7227570" y="5267960"/>
            <a:ext cx="904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元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6410960" y="5278120"/>
            <a:ext cx="522605" cy="542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5" grpId="0"/>
      <p:bldP spid="5" grpId="1"/>
      <p:bldP spid="4" grpId="0"/>
      <p:bldP spid="4" grpId="1"/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3" grpId="0"/>
      <p:bldP spid="13" grpId="1"/>
      <p:bldP spid="12" grpId="0"/>
      <p:bldP spid="12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第7课时_02"/>
          <p:cNvPicPr>
            <a:picLocks noChangeAspect="1"/>
          </p:cNvPicPr>
          <p:nvPr/>
        </p:nvPicPr>
        <p:blipFill>
          <a:blip r:embed="rId1"/>
          <a:srcRect l="11936" r="9828"/>
          <a:stretch>
            <a:fillRect/>
          </a:stretch>
        </p:blipFill>
        <p:spPr>
          <a:xfrm>
            <a:off x="1306830" y="795655"/>
            <a:ext cx="9444355" cy="57518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789035" y="1591310"/>
            <a:ext cx="49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73780" y="4039870"/>
            <a:ext cx="49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68725" y="5222875"/>
            <a:ext cx="541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第7课时2_00"/>
          <p:cNvPicPr>
            <a:picLocks noChangeAspect="1"/>
          </p:cNvPicPr>
          <p:nvPr/>
        </p:nvPicPr>
        <p:blipFill>
          <a:blip r:embed="rId1"/>
          <a:srcRect l="10474" r="12083" b="54607"/>
          <a:stretch>
            <a:fillRect/>
          </a:stretch>
        </p:blipFill>
        <p:spPr>
          <a:xfrm>
            <a:off x="164465" y="968375"/>
            <a:ext cx="11722735" cy="158432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69035" y="3429000"/>
            <a:ext cx="7012940" cy="157099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解：设这辆汽车平均每小时行驶</a:t>
            </a:r>
            <a:r>
              <a:rPr lang="en-US" alt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 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km</a:t>
            </a:r>
            <a:r>
              <a:rPr lang="zh-CN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                          4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+56=416     </a:t>
            </a:r>
            <a:endParaRPr lang="en-US" sz="32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/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                                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=90</a:t>
            </a:r>
            <a:endParaRPr lang="en-US" altLang="en-US" sz="32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2第7课时2_01"/>
          <p:cNvPicPr>
            <a:picLocks noChangeAspect="1"/>
          </p:cNvPicPr>
          <p:nvPr/>
        </p:nvPicPr>
        <p:blipFill>
          <a:blip r:embed="rId1"/>
          <a:srcRect l="12729" r="11283" b="42510"/>
          <a:stretch>
            <a:fillRect/>
          </a:stretch>
        </p:blipFill>
        <p:spPr>
          <a:xfrm>
            <a:off x="92075" y="868680"/>
            <a:ext cx="11771630" cy="26619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75640" y="3530600"/>
            <a:ext cx="9625965" cy="17233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解：设我国塔克拉玛干沙漠的面积约是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万平方千米。</a:t>
            </a:r>
            <a:endParaRPr lang="en-US" sz="32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                                    27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+15=906                    </a:t>
            </a:r>
            <a:endParaRPr lang="en-US" sz="32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indent="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                                            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=33</a:t>
            </a:r>
            <a:endParaRPr lang="en-US" altLang="en-US" sz="32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第7课时2_02"/>
          <p:cNvPicPr>
            <a:picLocks noChangeAspect="1"/>
          </p:cNvPicPr>
          <p:nvPr/>
        </p:nvPicPr>
        <p:blipFill>
          <a:blip r:embed="rId1"/>
          <a:srcRect l="12598" t="5415" r="19265" b="35530"/>
          <a:stretch>
            <a:fillRect/>
          </a:stretch>
        </p:blipFill>
        <p:spPr>
          <a:xfrm>
            <a:off x="215900" y="815340"/>
            <a:ext cx="11223625" cy="351409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22020" y="4505325"/>
            <a:ext cx="5470525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解：设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601</a:t>
            </a:r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室上次电表的读数是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千瓦时。</a:t>
            </a:r>
            <a:endParaRPr lang="en-US" sz="2400" b="0">
              <a:solidFill>
                <a:srgbClr val="FF0000"/>
              </a:solidFill>
              <a:latin typeface="Times New Roman" panose="02020603050405020304" charset="0"/>
            </a:endParaRPr>
          </a:p>
          <a:p>
            <a:pPr indent="0"/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</a:rPr>
              <a:t>      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charset="0"/>
              </a:rPr>
              <a:t>（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300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charset="0"/>
              </a:rPr>
              <a:t>）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×0.55=74.8             </a:t>
            </a:r>
            <a:endParaRPr lang="en-US" sz="2400" b="0">
              <a:solidFill>
                <a:srgbClr val="FF0000"/>
              </a:solidFill>
              <a:latin typeface="Times New Roman" panose="02020603050405020304" charset="0"/>
            </a:endParaRPr>
          </a:p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                               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=164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92545" y="4505325"/>
            <a:ext cx="5470525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解：设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</a:t>
            </a:r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本次</a:t>
            </a:r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电表的读数是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千瓦时。</a:t>
            </a:r>
            <a:endParaRPr lang="en-US" sz="2400" b="0">
              <a:solidFill>
                <a:srgbClr val="FF0000"/>
              </a:solidFill>
              <a:latin typeface="Times New Roman" panose="02020603050405020304" charset="0"/>
            </a:endParaRPr>
          </a:p>
          <a:p>
            <a:pPr indent="0"/>
            <a:r>
              <a:rPr lang="en-US" altLang="zh-CN" sz="2400" b="0">
                <a:solidFill>
                  <a:srgbClr val="FF0000"/>
                </a:solidFill>
                <a:latin typeface="Times New Roman" panose="02020603050405020304" charset="0"/>
              </a:rPr>
              <a:t>      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charset="0"/>
              </a:rPr>
              <a:t>（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sz="2400" b="0" i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280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charset="0"/>
              </a:rPr>
              <a:t>）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×0.55=49.5           </a:t>
            </a:r>
            <a:endParaRPr lang="en-US" sz="2400" b="0">
              <a:solidFill>
                <a:srgbClr val="FF0000"/>
              </a:solidFill>
              <a:latin typeface="Times New Roman" panose="02020603050405020304" charset="0"/>
            </a:endParaRPr>
          </a:p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                               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</a:rPr>
              <a:t>=370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2第7课时2_03"/>
          <p:cNvPicPr>
            <a:picLocks noChangeAspect="1"/>
          </p:cNvPicPr>
          <p:nvPr/>
        </p:nvPicPr>
        <p:blipFill>
          <a:blip r:embed="rId1"/>
          <a:srcRect l="9551" t="3771" r="13268" b="44083"/>
          <a:stretch>
            <a:fillRect/>
          </a:stretch>
        </p:blipFill>
        <p:spPr>
          <a:xfrm>
            <a:off x="240665" y="795020"/>
            <a:ext cx="11711305" cy="21088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359150" y="3634740"/>
            <a:ext cx="5017135" cy="137604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3200" b="0">
                <a:solidFill>
                  <a:srgbClr val="FF0000"/>
                </a:solidFill>
                <a:cs typeface="Arial" panose="020B0604020202020204" pitchFamily="34" charset="0"/>
              </a:rPr>
              <a:t>当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=7</a:t>
            </a:r>
            <a:r>
              <a:rPr lang="zh-CN" sz="3200" b="0">
                <a:solidFill>
                  <a:srgbClr val="FF0000"/>
                </a:solidFill>
                <a:cs typeface="Arial" panose="020B0604020202020204" pitchFamily="34" charset="0"/>
              </a:rPr>
              <a:t>时，式子的结果是</a:t>
            </a:r>
            <a:r>
              <a:rPr lang="zh-CN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  <a:r>
              <a:rPr lang="zh-CN" sz="3200" b="0">
                <a:solidFill>
                  <a:srgbClr val="FF0000"/>
                </a:solidFill>
                <a:cs typeface="Arial" panose="020B0604020202020204" pitchFamily="34" charset="0"/>
              </a:rPr>
              <a:t>。</a:t>
            </a:r>
            <a:r>
              <a:rPr lang="en-US" sz="3200" b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en-US" sz="3200" b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indent="0"/>
            <a:r>
              <a:rPr lang="zh-CN" sz="3200" b="0">
                <a:solidFill>
                  <a:srgbClr val="FF0000"/>
                </a:solidFill>
                <a:cs typeface="Arial" panose="020B0604020202020204" pitchFamily="34" charset="0"/>
              </a:rPr>
              <a:t>当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=6</a:t>
            </a:r>
            <a:r>
              <a:rPr lang="zh-CN" sz="3200" b="0">
                <a:solidFill>
                  <a:srgbClr val="FF0000"/>
                </a:solidFill>
                <a:cs typeface="Arial" panose="020B0604020202020204" pitchFamily="34" charset="0"/>
              </a:rPr>
              <a:t>时，式子的结果是</a:t>
            </a:r>
            <a:r>
              <a:rPr lang="zh-CN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zh-CN" sz="3200" b="0">
                <a:solidFill>
                  <a:srgbClr val="FF0000"/>
                </a:solidFill>
                <a:cs typeface="Arial" panose="020B0604020202020204" pitchFamily="34" charset="0"/>
              </a:rPr>
              <a:t>。</a:t>
            </a:r>
            <a:endParaRPr lang="zh-CN" altLang="en-US" sz="3200" b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326.6,&quot;left&quot;:240.3,&quot;top&quot;:161.5,&quot;width&quot;:428.35}"/>
</p:tagLst>
</file>

<file path=ppt/tags/tag64.xml><?xml version="1.0" encoding="utf-8"?>
<p:tagLst xmlns:p="http://schemas.openxmlformats.org/presentationml/2006/main">
  <p:tag name="KSO_WM_DIAGRAM_VIRTUALLY_FRAME" val="{&quot;height&quot;:326.6,&quot;left&quot;:240.3,&quot;top&quot;:161.5,&quot;width&quot;:428.35}"/>
</p:tagLst>
</file>

<file path=ppt/tags/tag65.xml><?xml version="1.0" encoding="utf-8"?>
<p:tagLst xmlns:p="http://schemas.openxmlformats.org/presentationml/2006/main">
  <p:tag name="KSO_WM_DIAGRAM_VIRTUALLY_FRAME" val="{&quot;height&quot;:326.6,&quot;left&quot;:240.3,&quot;top&quot;:161.5,&quot;width&quot;:428.35}"/>
</p:tagLst>
</file>

<file path=ppt/tags/tag66.xml><?xml version="1.0" encoding="utf-8"?>
<p:tagLst xmlns:p="http://schemas.openxmlformats.org/presentationml/2006/main">
  <p:tag name="KSO_WM_DIAGRAM_VIRTUALLY_FRAME" val="{&quot;height&quot;:326.6,&quot;left&quot;:240.3,&quot;top&quot;:161.5,&quot;width&quot;:428.35}"/>
</p:tagLst>
</file>

<file path=ppt/tags/tag67.xml><?xml version="1.0" encoding="utf-8"?>
<p:tagLst xmlns:p="http://schemas.openxmlformats.org/presentationml/2006/main">
  <p:tag name="KSO_WM_DIAGRAM_VIRTUALLY_FRAME" val="{&quot;height&quot;:326.6,&quot;left&quot;:240.3,&quot;top&quot;:161.5,&quot;width&quot;:428.35}"/>
</p:tagLst>
</file>

<file path=ppt/tags/tag68.xml><?xml version="1.0" encoding="utf-8"?>
<p:tagLst xmlns:p="http://schemas.openxmlformats.org/presentationml/2006/main">
  <p:tag name="KSO_WM_DIAGRAM_VIRTUALLY_FRAME" val="{&quot;height&quot;:326.6,&quot;left&quot;:240.3,&quot;top&quot;:161.5,&quot;width&quot;:428.35}"/>
</p:tagLst>
</file>

<file path=ppt/tags/tag69.xml><?xml version="1.0" encoding="utf-8"?>
<p:tagLst xmlns:p="http://schemas.openxmlformats.org/presentationml/2006/main">
  <p:tag name="KSO_WM_DIAGRAM_VIRTUALLY_FRAME" val="{&quot;height&quot;:326.6,&quot;left&quot;:240.3,&quot;top&quot;:161.5,&quot;width&quot;:428.3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326.6,&quot;left&quot;:240.3,&quot;top&quot;:161.5,&quot;width&quot;:428.35}"/>
</p:tagLst>
</file>

<file path=ppt/tags/tag71.xml><?xml version="1.0" encoding="utf-8"?>
<p:tagLst xmlns:p="http://schemas.openxmlformats.org/presentationml/2006/main">
  <p:tag name="KSO_WM_DIAGRAM_VIRTUALLY_FRAME" val="{&quot;height&quot;:326.6,&quot;left&quot;:240.3,&quot;top&quot;:161.5,&quot;width&quot;:428.35}"/>
</p:tagLst>
</file>

<file path=ppt/tags/tag72.xml><?xml version="1.0" encoding="utf-8"?>
<p:tagLst xmlns:p="http://schemas.openxmlformats.org/presentationml/2006/main">
  <p:tag name="KSO_WM_DIAGRAM_VIRTUALLY_FRAME" val="{&quot;height&quot;:326.6,&quot;left&quot;:240.3,&quot;top&quot;:161.5,&quot;width&quot;:428.35}"/>
</p:tagLst>
</file>

<file path=ppt/tags/tag73.xml><?xml version="1.0" encoding="utf-8"?>
<p:tagLst xmlns:p="http://schemas.openxmlformats.org/presentationml/2006/main">
  <p:tag name="KSO_WM_DIAGRAM_VIRTUALLY_FRAME" val="{&quot;height&quot;:326.6,&quot;left&quot;:240.3,&quot;top&quot;:161.5,&quot;width&quot;:428.35}"/>
</p:tagLst>
</file>

<file path=ppt/tags/tag74.xml><?xml version="1.0" encoding="utf-8"?>
<p:tagLst xmlns:p="http://schemas.openxmlformats.org/presentationml/2006/main">
  <p:tag name="KSO_WM_DIAGRAM_VIRTUALLY_FRAME" val="{&quot;height&quot;:326.6,&quot;left&quot;:240.3,&quot;top&quot;:161.5,&quot;width&quot;:428.35}"/>
</p:tagLst>
</file>

<file path=ppt/tags/tag75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816</Words>
  <Application>WPS 演示</Application>
  <PresentationFormat>宽屏</PresentationFormat>
  <Paragraphs>66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华文仿宋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173</cp:revision>
  <dcterms:created xsi:type="dcterms:W3CDTF">2019-06-19T02:08:00Z</dcterms:created>
  <dcterms:modified xsi:type="dcterms:W3CDTF">2024-08-29T05:22:42Z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EADA17E419854CF2A1267A761D5CEA87_13</vt:lpwstr>
  </property>
</Properties>
</file>