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036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b6f314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B49D7BA-D3D8-48CD-B437-66B9DFBF69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b6f314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471F8F-4696-43CD-B561-97F3EDA1B7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812e55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ba954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812e5565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3ba954d0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4A5611-3821-424B-A57A-3A2DB2A2310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80C07D-05B3-469D-937E-449FAC7787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5A0479-30BF-436D-9027-50DA2A7A26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812e55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ba954d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812e5565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3ba954d0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89b5b22f3?htil=5&amp;vaa=1&amp;vcp=1&amp;vis=1&amp;pid=c812e556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920970"/>
            <a:ext cx="542239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89b5b22f3?htil=5&amp;vaa=1&amp;vcp=1&amp;vis=1&amp;pid=c812e5565&amp;color=0,0,0&amp;mp=1&amp;vtp=1&amp;vaab=1&amp;bt=1&amp;bbb=1&amp;hb=1&amp;hs=1"/>
          <p:cNvSpPr/>
          <p:nvPr/>
        </p:nvSpPr>
        <p:spPr>
          <a:xfrm>
            <a:off x="539496" y="1902682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解答此题目的关键是掌握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细胞的结构层次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大熊猫属于动物，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其结构层次由微观到宏观依次是细</a:t>
            </a:r>
            <a:endParaRPr lang="en-US" altLang="zh-CN" sz="2800" dirty="0"/>
          </a:p>
        </p:txBody>
      </p:sp>
      <p:sp>
        <p:nvSpPr>
          <p:cNvPr id="4" name="QC_4_AN.2_1#89b5b22f3?vaa=1&amp;vcp=1&amp;vis=1&amp;pid=c812e5565&amp;color=0,0,0&amp;vtp=1&amp;vaab=1&amp;bbb=1&amp;hs=1"/>
          <p:cNvSpPr/>
          <p:nvPr/>
        </p:nvSpPr>
        <p:spPr>
          <a:xfrm>
            <a:off x="539496" y="43749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EX.1_1#89b5b22f3?htil=5&amp;vaa=1&amp;vcp=1&amp;vis=1&amp;pid=c812e5565&amp;color=0,0,0&amp;mp=1&amp;vtp=1&amp;vaab=1&amp;bt=1&amp;bbb=1&amp;hb=1&amp;hs=1">
                <a:extLst>
                  <a:ext uri="{FF2B5EF4-FFF2-40B4-BE49-F238E27FC236}">
                    <a16:creationId xmlns:a16="http://schemas.microsoft.com/office/drawing/2014/main" id="{98FAAA8B-3070-3742-D23A-19EE9B457E9C}"/>
                  </a:ext>
                </a:extLst>
              </p:cNvPr>
              <p:cNvSpPr/>
              <p:nvPr/>
            </p:nvSpPr>
            <p:spPr>
              <a:xfrm>
                <a:off x="539995" y="3818604"/>
                <a:ext cx="11112011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胞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大熊猫，故甲是组织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、乙是器官、丙是系统。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C_4_EX.1_1#89b5b22f3?htil=5&amp;vaa=1&amp;vcp=1&amp;vis=1&amp;pid=c812e5565&amp;color=0,0,0&amp;mp=1&amp;vtp=1&amp;vaab=1&amp;bt=1&amp;bbb=1&amp;hb=1&amp;hs=1">
                <a:extLst>
                  <a:ext uri="{FF2B5EF4-FFF2-40B4-BE49-F238E27FC236}">
                    <a16:creationId xmlns:a16="http://schemas.microsoft.com/office/drawing/2014/main" id="{98FAAA8B-3070-3742-D23A-19EE9B457E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18604"/>
                <a:ext cx="11112011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r="-3568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ce7a714c0?vaa=1&amp;vcp=1&amp;vis=1&amp;pid=c812e5565&amp;color=0,0,0&amp;vtp=1&amp;vaab=1&amp;bt=1&amp;bbb=1&amp;hb=1"/>
          <p:cNvSpPr/>
          <p:nvPr/>
        </p:nvSpPr>
        <p:spPr>
          <a:xfrm>
            <a:off x="539496" y="18635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江西·中考）虹膜通过改变瞳孔大小控制进入眼球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线的强弱。下列对显微镜的操作能起类似作用的是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5_1#ce7a714c0.bracket?vaa=1&amp;vcp=1&amp;vis=1&amp;pid=c812e5565&amp;color=0,0,0&amp;vpa=4&amp;vtp=1&amp;vaab=1"/>
          <p:cNvSpPr/>
          <p:nvPr/>
        </p:nvSpPr>
        <p:spPr>
          <a:xfrm>
            <a:off x="8269172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3_2#ce7a714c0.choices?vaa=1&amp;vcp=1&amp;vis=1&amp;pid=c812e5565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.旋转目镜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B.移动玻片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C.调遮光器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.升降镜筒</a:t>
            </a:r>
            <a:endParaRPr lang="en-US" altLang="zh-CN" sz="2800" dirty="0"/>
          </a:p>
        </p:txBody>
      </p:sp>
      <p:sp>
        <p:nvSpPr>
          <p:cNvPr id="5" name="QC_4_AS.1_1#ce7a714c0?vaa=1&amp;vcp=1&amp;vis=1&amp;pid=c812e5565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调遮光器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改变瞳孔大小控制进入眼球内光线的强弱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用相类似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而旋转目镜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移动玻片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升降镜筒都与调节光线强弱无关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9f5fc0088?vaa=1&amp;vcp=1&amp;vis=1&amp;pid=c812e5565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湘潭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）植物煮水染布是常见的古老染布方式，其中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一个重要的环节是将栀子果或其他植物煮沸后制成染液。染液的提取过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程主要破坏了植物细胞的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19_1#9f5fc0088.bracket?vaa=1&amp;vcp=1&amp;vis=1&amp;pid=c812e5565&amp;color=0,0,0&amp;vpa=5&amp;vtp=1&amp;vaab=1"/>
          <p:cNvSpPr/>
          <p:nvPr/>
        </p:nvSpPr>
        <p:spPr>
          <a:xfrm>
            <a:off x="4728115" y="25081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7_2#9f5fc0088.choices?vaa=1&amp;vcp=1&amp;vis=1&amp;pid=c812e5565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.细胞核</a:t>
            </a:r>
            <a:endParaRPr lang="en-US" altLang="zh-CN" sz="2800" dirty="0"/>
          </a:p>
        </p:txBody>
      </p:sp>
      <p:sp>
        <p:nvSpPr>
          <p:cNvPr id="5" name="QC_4_AS.1_1#9f5fc0088?vaa=1&amp;vcp=1&amp;vis=1&amp;pid=c812e5565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细胞膜具有控制物质进出细胞的作用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将栀子果或其他植物煮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沸后制成染液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染液的提取过程主要破坏了植物细胞的细胞膜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使其失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去控制物质进出的能力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00f4879da?vaa=1&amp;vcp=1&amp;vis=1&amp;pid=c812e5565&amp;color=0,0,0&amp;vtp=1&amp;vaab=1&amp;bt=1&amp;bbb=1&amp;hb=1"/>
          <p:cNvSpPr/>
          <p:nvPr/>
        </p:nvSpPr>
        <p:spPr>
          <a:xfrm>
            <a:off x="539496" y="9022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连云港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）2023年2月24日，《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科学》杂志发表题为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鹿角再生中关键干细胞类群的发现》的论文。文中介绍了中国科学家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团队将鹿茸干细胞植入小鼠的头部，这些干细胞成功地在小鼠头盖上形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成鹿角样的骨骼组织。完成该过程所进行的生命活动主要是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23_1#00f4879da.bracket?vaa=1&amp;vcp=1&amp;vis=1&amp;pid=c812e5565&amp;color=0,0,0&amp;vpa=6&amp;vtp=1&amp;vaab=1"/>
          <p:cNvSpPr/>
          <p:nvPr/>
        </p:nvSpPr>
        <p:spPr>
          <a:xfrm>
            <a:off x="10062114" y="28319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1_2#00f4879da.choices?vaa=1&amp;vcp=1&amp;vis=1&amp;pid=c812e5565&amp;color=0,0,0&amp;vtp=1&amp;vaab=1&amp;bbb=1"/>
          <p:cNvSpPr/>
          <p:nvPr/>
        </p:nvSpPr>
        <p:spPr>
          <a:xfrm>
            <a:off x="539496" y="34658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.细胞的分裂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B.细胞的生长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C.细胞的分化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.细胞的衰老</a:t>
            </a:r>
            <a:endParaRPr lang="en-US" altLang="zh-CN" sz="2800" dirty="0"/>
          </a:p>
        </p:txBody>
      </p:sp>
      <p:sp>
        <p:nvSpPr>
          <p:cNvPr id="5" name="QC_4_AS.1_1#00f4879da?vaa=1&amp;vcp=1&amp;vis=1&amp;pid=c812e5565&amp;color=0,0,0&amp;vtp=1&amp;vaab=1&amp;bbb=1&amp;hb=1"/>
          <p:cNvSpPr/>
          <p:nvPr/>
        </p:nvSpPr>
        <p:spPr>
          <a:xfrm>
            <a:off x="539496" y="40953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定条件下可以分化成多种功能细胞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进一步形成多种组织器官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称它为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3ba954d0.fixed?vcp=1&amp;pid=7b6f314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e3ba954d0.fixed?vcp=1&amp;pid=7b6f314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ed1baead?vcp=1&amp;pid=e3ba954d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25_1#de5e6a72c?vaa=1&amp;vcp=1&amp;vis=1&amp;pid=ded1baead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（云南·中考）用显微镜观察洋葱表皮细胞，在同一目镜下观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清晰物像时，视野范围最大的是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27_1#de5e6a72c.bracket?vaa=1&amp;vcp=1&amp;vis=1&amp;pid=ded1baead&amp;color=0,0,0&amp;vpa=7&amp;vtp=1&amp;vaab=1"/>
          <p:cNvSpPr/>
          <p:nvPr/>
        </p:nvSpPr>
        <p:spPr>
          <a:xfrm>
            <a:off x="5167567" y="194082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25_2#de5e6a72c.choices?vaa=1&amp;vcp=1&amp;vis=1&amp;pid=ded1baead&amp;color=0,0,0&amp;vtp=1&amp;vaab=1&amp;bbb=1"/>
          <p:cNvSpPr/>
          <p:nvPr/>
        </p:nvSpPr>
        <p:spPr>
          <a:xfrm>
            <a:off x="539496" y="2477561"/>
            <a:ext cx="11109960" cy="143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2800"/>
              </a:lnSpc>
              <a:tabLst>
                <a:tab pos="2806065" algn="l"/>
                <a:tab pos="5637530" algn="l"/>
                <a:tab pos="8468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1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1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1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25_2#de5e6a72c.choice_image?vaa=1&amp;vcp=1&amp;vis=1&amp;pid=ded1baead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2489817"/>
            <a:ext cx="167335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25_2#de5e6a72c.choice_image?vaa=1&amp;vcp=1&amp;vis=1&amp;pid=ded1baead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8176" y="2489817"/>
            <a:ext cx="1737360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25_2#de5e6a72c.choice_image?vaa=1&amp;vcp=1&amp;vis=1&amp;pid=ded1baead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0497" y="2489817"/>
            <a:ext cx="1755648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25_2#de5e6a72c.choice_image?vaa=1&amp;vcp=1&amp;vis=1&amp;pid=ded1baead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0887" y="2480673"/>
            <a:ext cx="1719072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AS.1_1#de5e6a72c?vaa=1&amp;vcp=1&amp;vis=1&amp;pid=ded1baead&amp;color=0,0,0&amp;vtp=1&amp;vaab=1&amp;bbb=1&amp;hb=1"/>
          <p:cNvSpPr/>
          <p:nvPr/>
        </p:nvSpPr>
        <p:spPr>
          <a:xfrm>
            <a:off x="539496" y="3918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显微镜的镜头分为目镜和物镜两种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目镜无螺纹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目镜越长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放大倍数越小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物镜有螺纹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物镜越长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放大倍数越大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acfcbda3c?sp=1&amp;vaa=1&amp;vcp=1&amp;vis=1&amp;pid=ded1baead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（内蒙古通辽·中考）下图是制作人口腔上皮细胞临时装片的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过程示意图，下列有关说法正确的是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29_3#acfcbda3c?htil=1&amp;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1955337"/>
            <a:ext cx="523036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29_4#acfcbda3c?htil=1&amp;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496" y="1891329"/>
            <a:ext cx="523036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29_5#acfcbda3c.choices?vaa=1&amp;vcp=1&amp;vis=1&amp;pid=ded1baead&amp;color=0,0,0&amp;vtp=1&amp;vaab=1&amp;bbb=1"/>
          <p:cNvSpPr/>
          <p:nvPr/>
        </p:nvSpPr>
        <p:spPr>
          <a:xfrm>
            <a:off x="539496" y="3847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A.正确的操作顺序是④①②③⑤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.步骤①中用稀碘液进行染色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.进行步骤③前不需要用清水漱口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.进行步骤④时需将盖玻片快速放下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acfcbda3c?vaa=1&amp;vcp=1&amp;vis=1&amp;pid=ded1baead&amp;color=0,0,0&amp;vtp=1&amp;vaab=1&amp;bt=1&amp;bbb=1&amp;hb=1"/>
              <p:cNvSpPr/>
              <p:nvPr/>
            </p:nvSpPr>
            <p:spPr>
              <a:xfrm>
                <a:off x="539496" y="149806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制作人口腔上皮细胞临时装片的顺序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acfcbda3c?vaa=1&amp;vcp=1&amp;vis=1&amp;pid=ded1bae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9806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acfcbda3c?htil=1&amp;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2895441"/>
            <a:ext cx="523036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acfcbda3c?htil=1&amp;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496" y="2831433"/>
            <a:ext cx="523036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2_1#acfcbda3c?vaa=1&amp;vcp=1&amp;vis=1&amp;pid=ded1baead&amp;color=0,0,0&amp;vtp=1&amp;vaab=1&amp;bbb=1"/>
          <p:cNvSpPr/>
          <p:nvPr/>
        </p:nvSpPr>
        <p:spPr>
          <a:xfrm>
            <a:off x="539496" y="47872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33_1#41a4125e9?vaa=1&amp;vcp=1&amp;vis=1&amp;pid=ded1baead&amp;color=0,0,0&amp;vtp=1&amp;vaab=1&amp;bt=1&amp;bbb=1&amp;hb=1"/>
              <p:cNvSpPr/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”字样的玻片放在显微镜下观察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，在目镜中观察到的物像是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33_1#41a4125e9?vaa=1&amp;vcp=1&amp;vis=1&amp;pid=ded1bae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384" b="-17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35_1#41a4125e9.bracket?vaa=1&amp;vcp=1&amp;vis=1&amp;pid=ded1baead&amp;color=0,0,0&amp;vpa=9&amp;vtp=1&amp;vaab=1"/>
          <p:cNvSpPr/>
          <p:nvPr/>
        </p:nvSpPr>
        <p:spPr>
          <a:xfrm>
            <a:off x="816515" y="28563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33_2#41a4125e9.choices?vaa=1&amp;vcp=1&amp;vis=1&amp;pid=ded1baead&amp;color=0,0,0&amp;vtp=1&amp;vaab=1&amp;bbb=1"/>
              <p:cNvSpPr/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bqdp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pdpq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pqbd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33_2#41a4125e9.choices?vaa=1&amp;vcp=1&amp;vis=1&amp;pid=ded1baea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blipFill>
                <a:blip r:embed="rId4"/>
                <a:stretch>
                  <a:fillRect l="-1976" b="-406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41a4125e9?vaa=1&amp;vcp=1&amp;vis=1&amp;pid=ded1baead&amp;color=0,0,0&amp;vtp=1&amp;vaab=1&amp;bbb=1"/>
          <p:cNvSpPr/>
          <p:nvPr/>
        </p:nvSpPr>
        <p:spPr>
          <a:xfrm>
            <a:off x="539496" y="4059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显微镜看到的是上下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左右均颠倒的物像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9bebe7a26?vaa=1&amp;vcp=1&amp;vis=1&amp;pid=ded1baead&amp;color=0,0,0&amp;vtp=1&amp;vaab=1&amp;bt=1&amp;bbb=1&amp;hb=1"/>
          <p:cNvSpPr/>
          <p:nvPr/>
        </p:nvSpPr>
        <p:spPr>
          <a:xfrm>
            <a:off x="539496" y="8958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（江苏泰州·中考）生苋菜浸在冷水中时水不变红，而煮苋菜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汁会变红。红色物质存在的部位与活细胞中阻止物质外流的结构分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9_1#9bebe7a26.bracket?vaa=1&amp;vcp=1&amp;vis=1&amp;pid=ded1baead&amp;color=0,0,0&amp;vpa=10&amp;vtp=1&amp;vaab=1"/>
          <p:cNvSpPr/>
          <p:nvPr/>
        </p:nvSpPr>
        <p:spPr>
          <a:xfrm>
            <a:off x="924465" y="22330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7_2#9bebe7a26.choices?vaa=1&amp;vcp=1&amp;vis=1&amp;pid=ded1baead&amp;color=0,0,0&amp;vtp=1&amp;vaab=1&amp;bbb=1"/>
          <p:cNvSpPr/>
          <p:nvPr/>
        </p:nvSpPr>
        <p:spPr>
          <a:xfrm>
            <a:off x="539496" y="2819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A.细胞核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.液泡、细胞膜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.液泡、细胞壁</a:t>
            </a:r>
            <a:endParaRPr lang="en-US" altLang="zh-CN" sz="2800" dirty="0"/>
          </a:p>
        </p:txBody>
      </p:sp>
      <p:sp>
        <p:nvSpPr>
          <p:cNvPr id="5" name="QC_5_AS.1_1#9bebe7a26?vaa=1&amp;vcp=1&amp;vis=1&amp;pid=ded1baead&amp;color=0,0,0&amp;vtp=1&amp;vaab=1&amp;bbb=1&amp;hb=1"/>
          <p:cNvSpPr/>
          <p:nvPr/>
        </p:nvSpPr>
        <p:spPr>
          <a:xfrm>
            <a:off x="539496" y="40965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细胞膜能控制物质进出细胞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既不让有害的物质进来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有用的物质轻易出去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具有选择透过性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也有保护作用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液泡在细胞质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液泡内的细胞液中溶解着多种物质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1_1#6930592a8?sp=1&amp;vaa=1&amp;vcp=1&amp;vis=1&amp;pid=ded1baead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如图是动、植物细胞结构示意图，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3_1#6930592a8.bracket?vaa=1&amp;vcp=1&amp;vis=1&amp;pid=ded1baead&amp;color=0,0,0&amp;vpa=11&amp;vtp=1&amp;vaab=1"/>
          <p:cNvSpPr/>
          <p:nvPr/>
        </p:nvSpPr>
        <p:spPr>
          <a:xfrm>
            <a:off x="9973214" y="870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41_2#6930592a8?htil=8&amp;vaa=1&amp;vcp=1&amp;vis=1&amp;pid=ded1baea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8992" y="1569593"/>
            <a:ext cx="3419856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41_3#6930592a8.choices?htil=8&amp;vaa=1&amp;vcp=1&amp;vis=1&amp;pid=ded1baead&amp;color=0,0,0&amp;vtp=1&amp;vaab=1&amp;bbb=1&amp;hb=1&amp;hs=1"/>
          <p:cNvSpPr/>
          <p:nvPr/>
        </p:nvSpPr>
        <p:spPr>
          <a:xfrm>
            <a:off x="539496" y="1515681"/>
            <a:ext cx="7562088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A.①是细胞壁，起支持和保护作用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.②是细胞膜，能控制物质进出细胞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.西瓜之所以甘甜可口，主要是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⑤中含有较多的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.⑥是细胞的控制中心</a:t>
            </a:r>
            <a:endParaRPr lang="en-US" altLang="zh-CN" sz="2800" dirty="0"/>
          </a:p>
        </p:txBody>
      </p:sp>
      <p:sp>
        <p:nvSpPr>
          <p:cNvPr id="6" name="QC_5_AS.1_1#6930592a8?vaa=1&amp;vcp=1&amp;vis=1&amp;pid=ded1baead&amp;color=0,0,0&amp;vtp=1&amp;vaab=1&amp;bbb=1&amp;hb=1&amp;hs=1"/>
          <p:cNvSpPr/>
          <p:nvPr/>
        </p:nvSpPr>
        <p:spPr>
          <a:xfrm>
            <a:off x="539496" y="47160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是细胞膜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是叶绿体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是细胞核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是液泡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是细胞质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5_1#47f3123e8?vaa=1&amp;vcp=1&amp;vis=1&amp;pid=ded1baead&amp;color=0,0,0&amp;vtp=1&amp;vaab=1&amp;bt=1&amp;bbb=1&amp;hb=1"/>
          <p:cNvSpPr/>
          <p:nvPr/>
        </p:nvSpPr>
        <p:spPr>
          <a:xfrm>
            <a:off x="539496" y="154609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（江苏宿迁·中考）指纹是人类手指末端指腹上由凹凸的皮肤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的纹路，小小的指纹包含了重要的信息。控制人指纹信息的遗传物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在于细胞的哪一结构中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7_1#47f3123e8.bracket?vaa=1&amp;vcp=1&amp;vis=1&amp;pid=ded1baead&amp;color=0,0,0&amp;vpa=12&amp;vtp=1&amp;vaab=1"/>
          <p:cNvSpPr/>
          <p:nvPr/>
        </p:nvSpPr>
        <p:spPr>
          <a:xfrm>
            <a:off x="4048291" y="28561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5_2#47f3123e8.choices?vaa=1&amp;vcp=1&amp;vis=1&amp;pid=ded1baead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.细胞质</a:t>
            </a:r>
            <a:endParaRPr lang="en-US" altLang="zh-CN" sz="2800" dirty="0"/>
          </a:p>
        </p:txBody>
      </p:sp>
      <p:sp>
        <p:nvSpPr>
          <p:cNvPr id="5" name="QC_5_AS.1_1#47f3123e8?vaa=1&amp;vcp=1&amp;vis=1&amp;pid=ded1baead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细胞核内含有遗传物质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能够传递遗传信息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故控制人指纹信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息的遗传物质存在于细胞核中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9_1#6d3648baf?vaa=1&amp;vcp=1&amp;vis=1&amp;pid=ded1baead&amp;color=0,0,0&amp;vtp=1&amp;vaab=1&amp;bt=1&amp;bbb=1&amp;hb=1"/>
          <p:cNvSpPr/>
          <p:nvPr/>
        </p:nvSpPr>
        <p:spPr>
          <a:xfrm>
            <a:off x="539496" y="89331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（吉林长春·中考）一粒种子能长成参天大树，离不开细胞的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分裂和分化。下列相关叙述正确的是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1_1#6d3648baf.bracket?vaa=1&amp;vcp=1&amp;vis=1&amp;pid=ded1baead&amp;color=0,0,0&amp;vpa=13&amp;vtp=1&amp;vaab=1"/>
          <p:cNvSpPr/>
          <p:nvPr/>
        </p:nvSpPr>
        <p:spPr>
          <a:xfrm>
            <a:off x="6235679" y="1509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9_2#6d3648baf.choices?vaa=1&amp;vcp=1&amp;vis=1&amp;pid=ded1baead&amp;color=0,0,0&amp;vtp=1&amp;vaab=1&amp;bbb=1"/>
          <p:cNvSpPr/>
          <p:nvPr/>
        </p:nvSpPr>
        <p:spPr>
          <a:xfrm>
            <a:off x="539496" y="21763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.细胞的生活不需要物质和能量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.细胞能无限制地长大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C.细胞分裂时细胞质先分成两份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.细胞分化形成不同的组织</a:t>
            </a:r>
            <a:endParaRPr lang="en-US" altLang="zh-CN" sz="2800" dirty="0"/>
          </a:p>
        </p:txBody>
      </p:sp>
      <p:sp>
        <p:nvSpPr>
          <p:cNvPr id="5" name="QC_5_AS.1_1#6d3648baf?vaa=1&amp;vcp=1&amp;vis=1&amp;pid=ded1baead&amp;color=0,0,0&amp;vtp=1&amp;vaab=1&amp;bbb=1&amp;hb=1"/>
          <p:cNvSpPr/>
          <p:nvPr/>
        </p:nvSpPr>
        <p:spPr>
          <a:xfrm>
            <a:off x="539496" y="3453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细胞的生活需要物质和能量来维持其正常的生理功能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生长受到表面积与体积比的限制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细胞核内的遗传物质先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经过复制加倍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然后再平均分配到两个细胞核中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随后细胞质分成两份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每份含有一个细胞核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3_1#ae03c6258?vaa=1&amp;vcp=1&amp;vis=1&amp;pid=ded1baead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（山东菏泽·中考）“小荷才露尖尖角，早有蜻蜓立上头。”亭亭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玉立的荷花，振翅欲飞的蜻蜓，生动展现了初夏美景。下列有关荷花和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蜻蜓的说法，正确的是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3_2#ae03c6258.choices?vaa=1&amp;vcp=1&amp;vis=1&amp;pid=ded1baead&amp;color=0,0,0&amp;vtp=1&amp;vaab=1&amp;bbb=1&amp;hb=1"/>
          <p:cNvSpPr/>
          <p:nvPr/>
        </p:nvSpPr>
        <p:spPr>
          <a:xfrm>
            <a:off x="539496" y="28081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A.荷花植株的根状茎和叶柄内部有发达的气腔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，体现了生物适应并影响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.蜻蜓点水的现象，体现了生物生活需要营养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.荷花与蜻蜓的细胞结构都有细胞壁、细胞膜、细胞质和细胞核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.蜻蜓与荷花的细胞在分裂时，两者细胞质分成两部分的方式不同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e03c6258?vaa=1&amp;vcp=1&amp;vis=1&amp;pid=ded1baead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蜻蜓点水的现象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体现了生物能繁殖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蜻蜓的细胞结构没有细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蜻蜓与荷花的细胞分裂时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两者细胞质分成两部分的方式相同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都是一分为二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ae03c6258?vaa=1&amp;vcp=1&amp;vis=1&amp;pid=ded1baead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7_1#12416ef28?vaa=1&amp;vcp=1&amp;vis=1&amp;pid=ded1baead&amp;color=0,0,0&amp;vtp=1&amp;vaab=1&amp;bt=1&amp;bbb=1"/>
          <p:cNvSpPr/>
          <p:nvPr/>
        </p:nvSpPr>
        <p:spPr>
          <a:xfrm>
            <a:off x="539496" y="579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小鱼具有，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而鱼腥草不具有的结构层次是(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12416ef28.bracket?vaa=1&amp;vcp=1&amp;vis=1&amp;pid=ded1baead&amp;color=0,0,0&amp;vpa=15&amp;vtp=1&amp;vaab=1"/>
          <p:cNvSpPr/>
          <p:nvPr/>
        </p:nvSpPr>
        <p:spPr>
          <a:xfrm>
            <a:off x="7484014" y="5662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7_2#12416ef28.choices?vaa=1&amp;vcp=1&amp;vis=1&amp;pid=ded1baead&amp;color=0,0,0&amp;vtp=1&amp;vaab=1&amp;bbb=1"/>
          <p:cNvSpPr/>
          <p:nvPr/>
        </p:nvSpPr>
        <p:spPr>
          <a:xfrm>
            <a:off x="539496" y="12040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C.器官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.系统</a:t>
            </a:r>
            <a:endParaRPr lang="en-US" altLang="zh-CN" sz="2800" dirty="0"/>
          </a:p>
        </p:txBody>
      </p:sp>
      <p:sp>
        <p:nvSpPr>
          <p:cNvPr id="5" name="QO_5_BD.59_1#545788838?sp=1&amp;vaa=1&amp;vcp=1&amp;vis=1&amp;pid=ded1baead&amp;color=0,0,0&amp;vtp=1&amp;vaab=1&amp;bbb=1&amp;hb=1"/>
          <p:cNvSpPr/>
          <p:nvPr/>
        </p:nvSpPr>
        <p:spPr>
          <a:xfrm>
            <a:off x="539496" y="18335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（四川南充·中考）如图是植物体的结构层次示意图。请据图回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6" name="QO_5_BD.59_2#545788838?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3164427"/>
            <a:ext cx="565099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60_1#73c7d6d00?vaa=1&amp;vcp=1&amp;vis=1&amp;pid=545788838&amp;color=0,0,0&amp;vtp=1&amp;vaab=1&amp;bbb=1"/>
              <p:cNvSpPr/>
              <p:nvPr/>
            </p:nvSpPr>
            <p:spPr>
              <a:xfrm>
                <a:off x="539496" y="5679027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（1）若图中的植物体都是由细胞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发育而成的，则细胞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BD.60_1#73c7d6d00?vaa=1&amp;vcp=1&amp;vis=1&amp;pid=54578883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9027"/>
                <a:ext cx="11109960" cy="553657"/>
              </a:xfrm>
              <a:prstGeom prst="rect">
                <a:avLst/>
              </a:prstGeom>
              <a:blipFill>
                <a:blip r:embed="rId4"/>
                <a:stretch>
                  <a:fillRect l="-1976"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61_1#73c7d6d00.blank?vaa=1&amp;vcp=1&amp;vis=1&amp;pid=545788838&amp;color=0,0,0&amp;vpa=16&amp;vtp=1&amp;vaab=1&amp;bbb=1"/>
          <p:cNvSpPr/>
          <p:nvPr/>
        </p:nvSpPr>
        <p:spPr>
          <a:xfrm>
            <a:off x="9608089" y="56275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ca14470b5?htil=9&amp;vaa=1&amp;vcp=1&amp;vis=1&amp;pid=54578883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4729" y="1220565"/>
            <a:ext cx="4268681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62_2#ca14470b5?htil=9&amp;vaa=1&amp;vcp=1&amp;vis=1&amp;pid=545788838&amp;color=0,0,0&amp;mp=1&amp;vtp=1&amp;vaab=1&amp;bt=1&amp;bbb=1&amp;hb=1&amp;hs=1"/>
          <p:cNvSpPr/>
          <p:nvPr/>
        </p:nvSpPr>
        <p:spPr>
          <a:xfrm>
            <a:off x="539496" y="1233265"/>
            <a:ext cx="51663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（2）经分析，图中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①表示的生理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活动是细胞生长、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a14470b5.blank?vaa=1&amp;vcp=1&amp;vis=1&amp;pid=545788838&amp;color=0,0,0&amp;mp=1&amp;vpa=17&amp;vtp=1&amp;vaab=1&amp;bbb=1"/>
          <p:cNvSpPr/>
          <p:nvPr/>
        </p:nvSpPr>
        <p:spPr>
          <a:xfrm>
            <a:off x="3394615" y="18504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</a:t>
            </a:r>
            <a:endParaRPr lang="en-US" altLang="zh-CN" sz="2800" dirty="0"/>
          </a:p>
        </p:txBody>
      </p:sp>
      <p:sp>
        <p:nvSpPr>
          <p:cNvPr id="5" name="QB_6_AN.2_1#ca14470b5.blank?vaa=1&amp;vcp=1&amp;vis=1&amp;pid=545788838&amp;color=0,0,0&amp;mp=1&amp;vpa=18&amp;vtp=1&amp;vaab=1&amp;bbb=1"/>
          <p:cNvSpPr/>
          <p:nvPr/>
        </p:nvSpPr>
        <p:spPr>
          <a:xfrm>
            <a:off x="549815" y="24772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</a:t>
            </a:r>
            <a:endParaRPr lang="en-US" altLang="zh-CN" sz="2800" dirty="0"/>
          </a:p>
        </p:txBody>
      </p:sp>
      <p:sp>
        <p:nvSpPr>
          <p:cNvPr id="6" name="QB_6_BD.65_1#77b0b9f7b?vaa=1&amp;vcp=1&amp;vis=1&amp;pid=545788838&amp;color=0,0,0&amp;vtp=1&amp;vaab=1&amp;bbb=1&amp;hs=1"/>
          <p:cNvSpPr/>
          <p:nvPr/>
        </p:nvSpPr>
        <p:spPr>
          <a:xfrm>
            <a:off x="539496" y="31456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（3）若图中A的主要功能是运输养料，则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3_1#77b0b9f7b.blank?vaa=1&amp;vcp=1&amp;vis=1&amp;pid=545788838&amp;color=0,0,0&amp;vpa=19&amp;vtp=1&amp;vaab=1&amp;bbb=1"/>
          <p:cNvSpPr/>
          <p:nvPr/>
        </p:nvSpPr>
        <p:spPr>
          <a:xfrm>
            <a:off x="7642764" y="30942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输导</a:t>
            </a:r>
            <a:endParaRPr lang="en-US" altLang="zh-CN" sz="2800" dirty="0"/>
          </a:p>
        </p:txBody>
      </p:sp>
      <p:sp>
        <p:nvSpPr>
          <p:cNvPr id="8" name="QB_6_BD.67_1#6acab0040?vaa=1&amp;vcp=1&amp;vis=1&amp;pid=545788838&amp;color=0,0,0&amp;vtp=1&amp;vaab=1&amp;bbb=1&amp;hb=1&amp;hs=1"/>
          <p:cNvSpPr/>
          <p:nvPr/>
        </p:nvSpPr>
        <p:spPr>
          <a:xfrm>
            <a:off x="539496" y="37769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）由不同的组织按照一定的次序结合在一起构成的行使一定功能的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B，则结构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如果该图表示的是动物体的结构层次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么还应该增加的结构层次是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6_AN.68_1#6acab0040.blank?vaa=1&amp;vcp=1&amp;vis=1&amp;pid=545788838&amp;color=0,0,0&amp;vpa=20&amp;vtp=1&amp;vaab=1&amp;bbb=1"/>
          <p:cNvSpPr/>
          <p:nvPr/>
        </p:nvSpPr>
        <p:spPr>
          <a:xfrm>
            <a:off x="3512090" y="43941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</a:t>
            </a:r>
            <a:endParaRPr lang="en-US" altLang="zh-CN" sz="2800" dirty="0"/>
          </a:p>
        </p:txBody>
      </p:sp>
      <p:sp>
        <p:nvSpPr>
          <p:cNvPr id="10" name="QB_6_AN.69_1#6acab0040.blank?vaa=1&amp;vcp=1&amp;vis=1&amp;pid=545788838&amp;color=0,0,0&amp;vpa=21&amp;vtp=1&amp;vaab=1&amp;bbb=1"/>
          <p:cNvSpPr/>
          <p:nvPr/>
        </p:nvSpPr>
        <p:spPr>
          <a:xfrm>
            <a:off x="4817015" y="50209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70_1#6b38201d3?htil=10&amp;vaa=1&amp;vcp=1&amp;vis=1&amp;pid=ded1baea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941800"/>
            <a:ext cx="5422392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70_2#6b38201d3?htil=10&amp;sp=1&amp;vaa=1&amp;vcp=1&amp;vis=1&amp;pid=ded1baead&amp;color=0,0,0&amp;vtp=1&amp;vaab=1&amp;bt=1&amp;bbb=1&amp;hb=1&amp;hs=1"/>
          <p:cNvSpPr/>
          <p:nvPr/>
        </p:nvSpPr>
        <p:spPr>
          <a:xfrm>
            <a:off x="539496" y="923512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（四川达州·中考）生物体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的一切生命活动都在一定的结构层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次中有序地进行着。如图表示植物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70_3#6b38201d3.choices?vaa=1&amp;vcp=1&amp;vis=1&amp;pid=ded1baead&amp;color=0,0,0&amp;vtp=1&amp;vaab=1&amp;bbb=1&amp;hs=1"/>
              <p:cNvSpPr/>
              <p:nvPr/>
            </p:nvSpPr>
            <p:spPr>
              <a:xfrm>
                <a:off x="539496" y="339582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过程产生的新细胞染色体数量减半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.“藕断丝连”中的丝来自植物体的营养组织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.同图中所示植物体相比，大熊猫特有的结构层次是系统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.水绵是多细胞植物，同戊一样由根、茎、叶等器官组成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70_3#6b38201d3.choices?vaa=1&amp;vcp=1&amp;vis=1&amp;pid=ded1baea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9582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BD.70_2#6b38201d3?htil=10&amp;sp=1&amp;vaa=1&amp;vcp=1&amp;vis=1&amp;pid=ded1baead&amp;color=0,0,0&amp;vtp=1&amp;vaab=1&amp;bt=1&amp;bbb=1&amp;hb=1&amp;hs=1">
            <a:extLst>
              <a:ext uri="{FF2B5EF4-FFF2-40B4-BE49-F238E27FC236}">
                <a16:creationId xmlns:a16="http://schemas.microsoft.com/office/drawing/2014/main" id="{C84445D3-4F45-611F-BCB7-58281CB9289C}"/>
              </a:ext>
            </a:extLst>
          </p:cNvPr>
          <p:cNvSpPr/>
          <p:nvPr/>
        </p:nvSpPr>
        <p:spPr>
          <a:xfrm>
            <a:off x="539995" y="283943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体的不同结构层次，下列说法正确的是(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6b38201d3?vaa=1&amp;vcp=1&amp;vis=1&amp;pid=ded1baead&amp;color=0,0,0&amp;vtp=1&amp;vaab=1&amp;bt=1&amp;bbb=1&amp;hb=1"/>
              <p:cNvSpPr/>
              <p:nvPr/>
            </p:nvSpPr>
            <p:spPr>
              <a:xfrm>
                <a:off x="539496" y="90751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过程表示细胞分裂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细胞分裂过程中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染色体分成形态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和数目都相同的两份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分别进入两个新细胞中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藕断丝连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中的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丝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于输导组织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能运输营养物质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也具有支持作用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水绵是多细胞生物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属于藻类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结构简单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叶的分化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6b38201d3?vaa=1&amp;vcp=1&amp;vis=1&amp;pid=ded1bae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751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6b38201d3?vaa=1&amp;vcp=1&amp;vis=1&amp;pid=ded1bae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29298"/>
            <a:ext cx="545896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6b38201d3?vaa=1&amp;vcp=1&amp;vis=1&amp;pid=ded1baead&amp;color=0,0,0&amp;vtp=1&amp;vaab=1&amp;bbb=1"/>
          <p:cNvSpPr/>
          <p:nvPr/>
        </p:nvSpPr>
        <p:spPr>
          <a:xfrm>
            <a:off x="539496" y="53834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87d27d13?vcp=1&amp;pid=e3ba954d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74_1#d10760120?vaa=1&amp;vcp=1&amp;vis=1&amp;pid=587d27d13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（吉林长春·中考）由分生组织形成的营养组织和输导组织，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态结构和生理功能上差异很大，产生这种差异性变化的原因是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76_1#d10760120.bracket?vaa=1&amp;vcp=1&amp;vis=1&amp;pid=587d27d13&amp;color=0,0,0&amp;vpa=23&amp;vtp=1&amp;vaab=1"/>
          <p:cNvSpPr/>
          <p:nvPr/>
        </p:nvSpPr>
        <p:spPr>
          <a:xfrm>
            <a:off x="9778231" y="1937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74_2#d10760120.choices?vaa=1&amp;vcp=1&amp;vis=1&amp;pid=587d27d13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B.细胞分化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C.细胞生长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.细胞衰老</a:t>
            </a:r>
            <a:endParaRPr lang="en-US" altLang="zh-CN" sz="2800" dirty="0"/>
          </a:p>
        </p:txBody>
      </p:sp>
      <p:sp>
        <p:nvSpPr>
          <p:cNvPr id="6" name="QC_5_AS.1_1#d10760120?vaa=1&amp;vcp=1&amp;vis=1&amp;pid=587d27d13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细胞分化是指细胞在生长过程中细胞的形态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结构和功能发生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变化的过程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细胞分化形成了不同的组织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812e5565.fixed?vcp=1&amp;pid=7b6f314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c812e5565.fixed?vcp=1&amp;pid=7b6f314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78_1#5281b09f0?htil=11&amp;vaa=1&amp;vcp=1&amp;vis=1&amp;pid=587d27d1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98906"/>
            <a:ext cx="5422392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78_2#5281b09f0?htil=11&amp;sp=1&amp;vaa=1&amp;vcp=1&amp;vis=1&amp;pid=587d27d13&amp;color=0,0,0&amp;vtp=1&amp;vaab=1&amp;bt=1&amp;bbb=1&amp;hb=1&amp;hs=1"/>
          <p:cNvSpPr/>
          <p:nvPr/>
        </p:nvSpPr>
        <p:spPr>
          <a:xfrm>
            <a:off x="539496" y="880618"/>
            <a:ext cx="5559552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（山东潍坊·中考）研究人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现“人的视网膜上存在干细胞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该干细胞培养的过程如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78_3#5281b09f0.choices?vaa=1&amp;vcp=1&amp;vis=1&amp;pid=587d27d13&amp;color=0,0,0&amp;vtp=1&amp;vaab=1&amp;bbb=1&amp;hs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A.视网膜上细胞的形态、结构和功能都相同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.该干细胞是未分化细胞，可分化为人体各种细胞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.图中所示过程的细胞，遗传物质一定发生了改变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.该干细胞可用于治疗骨组织损伤类疾病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281b09f0?vaa=1&amp;vcp=1&amp;vis=1&amp;pid=587d27d13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定条件下可以分化成多种功能细胞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进一步形成多种组织器官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称它为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该干细胞是一类尚未充分分化的细胞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而不是未分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化的细胞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5281b09f0?vaa=1&amp;vcp=1&amp;vis=1&amp;pid=587d27d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179744"/>
            <a:ext cx="5458968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5281b09f0?vaa=1&amp;vcp=1&amp;vis=1&amp;pid=587d27d13&amp;color=0,0,0&amp;vtp=1&amp;vaab=1&amp;bbb=1"/>
          <p:cNvSpPr/>
          <p:nvPr/>
        </p:nvSpPr>
        <p:spPr>
          <a:xfrm>
            <a:off x="539496" y="57197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2_1#8fd4c00a0?vaa=1&amp;vcp=1&amp;vis=1&amp;pid=587d27d13&amp;color=0,0,0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（黑龙江齐齐哈尔·中考）“稻花香里说丰年，听取蛙声一片。”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于诗句中水稻和青蛙的结构层次的叙述，正确的是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83_1#8fd4c00a0.bracket?vaa=1&amp;vcp=1&amp;vis=1&amp;pid=587d27d13&amp;color=0,0,0&amp;vpa=25&amp;vtp=1&amp;vaab=1"/>
          <p:cNvSpPr/>
          <p:nvPr/>
        </p:nvSpPr>
        <p:spPr>
          <a:xfrm>
            <a:off x="8027125" y="222302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82_2#8fd4c00a0.choices?vaa=1&amp;vcp=1&amp;vis=1&amp;pid=587d27d13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A.水稻的结构层次：细胞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植物体（水稻）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.青蛙的受精卵不断分裂形成各种组织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.水稻的花、果实、种子为营养器官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.青蛙体内有保护组织、结缔组织、肌肉组织和神经组织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82_2#8fd4c00a0.choices?vaa=1&amp;vcp=1&amp;vis=1&amp;pid=587d27d1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4_1#dac67107b?vaa=1&amp;vcp=1&amp;vis=1&amp;pid=587d27d13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（山东青岛·中考）番茄是一种常见的果蔬。下列有关叙述正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86_1#dac67107b.bracket?vaa=1&amp;vcp=1&amp;vis=1&amp;pid=587d27d13&amp;color=0,0,0&amp;vpa=26&amp;vtp=1&amp;vaab=1"/>
          <p:cNvSpPr/>
          <p:nvPr/>
        </p:nvSpPr>
        <p:spPr>
          <a:xfrm>
            <a:off x="828467" y="15259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84_2#dac67107b.choices?vaa=1&amp;vcp=1&amp;vis=1&amp;pid=587d27d13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A.番茄果实中的酸味物质主要来自液泡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.番茄的果皮主要由上皮组织构成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.番茄植株的根、茎、叶属于生殖器官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.番茄植株与人体的结构层次相同</a:t>
            </a:r>
            <a:endParaRPr lang="en-US" altLang="zh-CN" sz="2800" dirty="0"/>
          </a:p>
        </p:txBody>
      </p:sp>
      <p:sp>
        <p:nvSpPr>
          <p:cNvPr id="5" name="QC_5_AS.1_1#dac67107b?vaa=1&amp;vcp=1&amp;vis=1&amp;pid=587d27d13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植物细胞的液泡中有细胞液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细胞液中溶有含辣味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甜味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素等的多种营养物质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番茄果实中的酸味物质也主要储存在液泡中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8_1#aeef8b214?vaa=1&amp;vcp=1&amp;vis=1&amp;pid=587d27d13&amp;color=0,0,0&amp;vtp=1&amp;vaab=1&amp;bt=1&amp;bbb=1&amp;hb=1"/>
          <p:cNvSpPr/>
          <p:nvPr/>
        </p:nvSpPr>
        <p:spPr>
          <a:xfrm>
            <a:off x="539496" y="122351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（黑龙江绥化·中考）洋葱是一种常见的蔬菜，含有丰富的营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质。某同学制作并用显微镜观察洋葱表皮细胞临时装片。请补充实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骤，并回答问题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BD.89_1#160a62800?vaa=1&amp;vcp=1&amp;vis=1&amp;pid=aeef8b214&amp;color=0,0,0&amp;vtp=1&amp;vaab=1&amp;bbb=1&amp;hb=1"/>
          <p:cNvSpPr/>
          <p:nvPr/>
        </p:nvSpPr>
        <p:spPr>
          <a:xfrm>
            <a:off x="539496" y="314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（1）将干净的载玻片放在实验台上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，在中央滴一滴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填“清水”或“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生理盐水”）。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（2）用镊子夹起盖玻片，使它的一边先接触载玻片上的水滴，然后缓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缓地放下，避免盖玻片下出现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160a62800.blank?vaa=1&amp;vcp=1&amp;vis=1&amp;pid=aeef8b214&amp;color=0,0,0&amp;vpa=27&amp;vtp=1&amp;vaab=1&amp;bbb=1"/>
          <p:cNvSpPr/>
          <p:nvPr/>
        </p:nvSpPr>
        <p:spPr>
          <a:xfrm>
            <a:off x="8550814" y="31167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6" name="QB_6_AN.92_1#160a62800.blank?vaa=1&amp;vcp=1&amp;vis=1&amp;pid=aeef8b214&amp;color=0,0,0&amp;vpa=28&amp;vtp=1&amp;vaab=1&amp;bbb=1"/>
          <p:cNvSpPr/>
          <p:nvPr/>
        </p:nvSpPr>
        <p:spPr>
          <a:xfrm>
            <a:off x="5172615" y="503891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91412c861?vaa=1&amp;vcp=1&amp;vis=1&amp;pid=aeef8b214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（3）用显微镜观察临时装片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，在细胞内部都有一个近似球形的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它是细胞的控制中心。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（4）在细胞结构中，能够控制物质进出的是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（5）细胞的生活需要物质和能量，能量是由细胞中的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机物释放出来的。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（6）植物细胞中，细胞质里有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，它里面的细胞液中溶解着多种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物质。</a:t>
            </a:r>
            <a:endParaRPr lang="en-US" altLang="zh-CN" sz="2800" dirty="0"/>
          </a:p>
        </p:txBody>
      </p:sp>
      <p:sp>
        <p:nvSpPr>
          <p:cNvPr id="3" name="QB_6_AN.1_1#91412c861.blank?vaa=1&amp;vcp=1&amp;vis=1&amp;pid=aeef8b214&amp;color=0,0,0&amp;mp=1&amp;vpa=29&amp;vtp=1&amp;vaab=1&amp;bbb=1"/>
          <p:cNvSpPr/>
          <p:nvPr/>
        </p:nvSpPr>
        <p:spPr>
          <a:xfrm>
            <a:off x="10239914" y="121383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5" name="QB_6_AN.2_1#91412c861.blank?vaa=1&amp;vcp=1&amp;vis=1&amp;pid=aeef8b214&amp;color=0,0,0&amp;vpa=30&amp;vtp=1&amp;vaab=1&amp;bbb=1"/>
          <p:cNvSpPr/>
          <p:nvPr/>
        </p:nvSpPr>
        <p:spPr>
          <a:xfrm>
            <a:off x="7484014" y="250923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endParaRPr lang="en-US" altLang="zh-CN" sz="2800" dirty="0"/>
          </a:p>
        </p:txBody>
      </p:sp>
      <p:sp>
        <p:nvSpPr>
          <p:cNvPr id="7" name="QB_6_AN.3_1#91412c861.blank?vaa=1&amp;vcp=1&amp;vis=1&amp;pid=aeef8b214&amp;color=0,0,0&amp;vpa=31&amp;vtp=1&amp;vaab=1&amp;bbb=1"/>
          <p:cNvSpPr/>
          <p:nvPr/>
        </p:nvSpPr>
        <p:spPr>
          <a:xfrm>
            <a:off x="8906414" y="315693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  <p:sp>
        <p:nvSpPr>
          <p:cNvPr id="9" name="QB_6_AN.100_1#91412c861.blank?vaa=1&amp;vcp=1&amp;vis=1&amp;pid=aeef8b214&amp;color=0,0,0&amp;vpa=32&amp;vtp=1&amp;vaab=1&amp;bbb=1"/>
          <p:cNvSpPr/>
          <p:nvPr/>
        </p:nvSpPr>
        <p:spPr>
          <a:xfrm>
            <a:off x="5350415" y="44523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1_1#aed955489?sp=1&amp;vaa=1&amp;vcp=1&amp;vis=1&amp;pid=587d27d13&amp;color=0,0,0&amp;vtp=1&amp;vaab=1&amp;bt=1&amp;bbb=1&amp;hb=1"/>
          <p:cNvSpPr/>
          <p:nvPr/>
        </p:nvSpPr>
        <p:spPr>
          <a:xfrm>
            <a:off x="539496" y="72313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（福建·中考）科学家对生物体结构的认识随着显微镜的发明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进而不断深入。请据图回答问题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01_2#aed955489?vaa=1&amp;vcp=1&amp;vis=1&amp;pid=587d27d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2060067"/>
            <a:ext cx="6821424" cy="40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2_1#70e720a6b?vaa=1&amp;vcp=1&amp;vis=1&amp;pid=aed955489&amp;color=0,0,0&amp;vtp=1&amp;vaab=1&amp;bt=1&amp;bbb=1"/>
          <p:cNvSpPr/>
          <p:nvPr/>
        </p:nvSpPr>
        <p:spPr>
          <a:xfrm>
            <a:off x="539496" y="10866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）胡克观察的实验材料来自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填“植物”或“动物”）。</a:t>
            </a:r>
            <a:endParaRPr lang="en-US" altLang="zh-CN" sz="2800" dirty="0"/>
          </a:p>
        </p:txBody>
      </p:sp>
      <p:sp>
        <p:nvSpPr>
          <p:cNvPr id="3" name="QB_6_AN.103_1#70e720a6b.blank?vaa=1&amp;vcp=1&amp;vis=1&amp;pid=aed955489&amp;color=0,0,0&amp;vpa=33&amp;vtp=1&amp;vaab=1&amp;bbb=1"/>
          <p:cNvSpPr/>
          <p:nvPr/>
        </p:nvSpPr>
        <p:spPr>
          <a:xfrm>
            <a:off x="5350415" y="10351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pic>
        <p:nvPicPr>
          <p:cNvPr id="4" name="QO_5_BD.102_2#70e720a6b?vaa=1&amp;vcp=1&amp;vis=1&amp;pid=aed9554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1772793"/>
            <a:ext cx="6748272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4_1#2cd3af049?vaa=1&amp;vcp=1&amp;vis=1&amp;pid=aed955489&amp;color=0,0,0&amp;vtp=1&amp;vaab=1&amp;bt=1&amp;bbb=1"/>
          <p:cNvSpPr/>
          <p:nvPr/>
        </p:nvSpPr>
        <p:spPr>
          <a:xfrm>
            <a:off x="539496" y="105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）布朗观察到的球状构造是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5_1#2cd3af049.blank?vaa=1&amp;vcp=1&amp;vis=1&amp;pid=aed955489&amp;color=0,0,0&amp;vpa=34&amp;vtp=1&amp;vaab=1&amp;bbb=1"/>
          <p:cNvSpPr/>
          <p:nvPr/>
        </p:nvSpPr>
        <p:spPr>
          <a:xfrm>
            <a:off x="5350415" y="10077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pic>
        <p:nvPicPr>
          <p:cNvPr id="4" name="QO_5_BD.104_2#2cd3af049?vaa=1&amp;vcp=1&amp;vis=1&amp;pid=aed9554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745361"/>
            <a:ext cx="6839712" cy="4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6_1#f9d79d27c?vaa=1&amp;vcp=1&amp;vis=1&amp;pid=aed955489&amp;color=0,0,0&amp;vtp=1&amp;vaab=1&amp;bt=1&amp;bbb=1"/>
          <p:cNvSpPr/>
          <p:nvPr/>
        </p:nvSpPr>
        <p:spPr>
          <a:xfrm>
            <a:off x="539496" y="981456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）罗伯特森观察到的结构具有的功能是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7_1#f9d79d27c.blank?vaa=1&amp;vcp=1&amp;vis=1&amp;pid=aed955489&amp;color=0,0,0&amp;vpa=35&amp;vtp=1&amp;vaab=1&amp;bbb=1"/>
          <p:cNvSpPr/>
          <p:nvPr/>
        </p:nvSpPr>
        <p:spPr>
          <a:xfrm>
            <a:off x="7128414" y="930021"/>
            <a:ext cx="4170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保护和控制物质进出细胞</a:t>
            </a:r>
            <a:endParaRPr lang="en-US" altLang="zh-CN" sz="2800" dirty="0"/>
          </a:p>
        </p:txBody>
      </p:sp>
      <p:pic>
        <p:nvPicPr>
          <p:cNvPr id="4" name="QO_5_BD.106_2#f9d79d27c?vaa=1&amp;vcp=1&amp;vis=1&amp;pid=aed9554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2032" y="1667637"/>
            <a:ext cx="7104888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2fb9f4b0b?vaa=1&amp;vcp=1&amp;vis=1&amp;pid=c812e5565&amp;color=0,0,0&amp;vtp=1&amp;vaab=1&amp;bt=1&amp;bbb=1&amp;hb=1"/>
          <p:cNvSpPr/>
          <p:nvPr/>
        </p:nvSpPr>
        <p:spPr>
          <a:xfrm>
            <a:off x="539496" y="17922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植物细胞与动物细胞有不同的结构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，下列属于植物细胞的是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_2#2fb9f4b0b.choices?vaa=1&amp;vcp=1&amp;vis=1&amp;pid=c812e5565&amp;color=0,0,0&amp;vtp=1&amp;vaab=1&amp;bbb=1"/>
          <p:cNvSpPr/>
          <p:nvPr/>
        </p:nvSpPr>
        <p:spPr>
          <a:xfrm>
            <a:off x="539496" y="3063621"/>
            <a:ext cx="11109960" cy="19916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800"/>
              </a:lnSpc>
              <a:tabLst>
                <a:tab pos="3050540" algn="l"/>
                <a:tab pos="5669280" algn="l"/>
                <a:tab pos="86817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4_BD.1_2#2fb9f4b0b.choice_image?vaa=1&amp;vcp=1&amp;vis=1&amp;pid=c812e5565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3794760"/>
            <a:ext cx="228600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4_BD.1_2#2fb9f4b0b.choice_image?vaa=1&amp;vcp=1&amp;vis=1&amp;pid=c812e5565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5793" y="3794760"/>
            <a:ext cx="1865376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4_BD.1_2#2fb9f4b0b.choice_image?vaa=1&amp;vcp=1&amp;vis=1&amp;pid=c812e5565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246" y="3057525"/>
            <a:ext cx="2286000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4_BD.1_2#2fb9f4b0b.choice_image?vaa=1&amp;vcp=1&amp;vis=1&amp;pid=c812e5565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7610" y="3057525"/>
            <a:ext cx="1865376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8_1#ee6a03b5c?vaa=1&amp;vcp=1&amp;vis=1&amp;pid=aed955489&amp;color=0,0,0&amp;vtp=1&amp;vaab=1&amp;bt=1&amp;bbb=1"/>
          <p:cNvSpPr/>
          <p:nvPr/>
        </p:nvSpPr>
        <p:spPr>
          <a:xfrm>
            <a:off x="539496" y="1004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4）能支持“植物和动物具有共同祖先”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这一观点的是［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spc="-100" dirty="0"/>
          </a:p>
        </p:txBody>
      </p:sp>
      <p:sp>
        <p:nvSpPr>
          <p:cNvPr id="3" name="QB_6_AN.109_1#ee6a03b5c.blank?vaa=1&amp;vcp=1&amp;vis=1&amp;pid=aed955489&amp;color=0,0,0&amp;vpa=36&amp;vtp=1&amp;vaab=1"/>
          <p:cNvSpPr/>
          <p:nvPr/>
        </p:nvSpPr>
        <p:spPr>
          <a:xfrm>
            <a:off x="8896889" y="952881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spc="-100" dirty="0"/>
          </a:p>
        </p:txBody>
      </p:sp>
      <p:pic>
        <p:nvPicPr>
          <p:cNvPr id="4" name="QO_5_BD.108_2#ee6a03b5c?vaa=1&amp;vcp=1&amp;vis=1&amp;pid=aed9554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52" y="1690497"/>
            <a:ext cx="70225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0_1#caa9e1b59?vaa=1&amp;vcp=1&amp;vis=1&amp;pid=aed955489&amp;color=0,0,0&amp;vtp=1&amp;vaab=1&amp;bt=1&amp;bbb=1"/>
          <p:cNvSpPr/>
          <p:nvPr/>
        </p:nvSpPr>
        <p:spPr>
          <a:xfrm>
            <a:off x="539496" y="9997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（5）观察烟草花叶病毒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，应选用的显微镜类型是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1_1#caa9e1b59.blank?vaa=1&amp;vcp=1&amp;vis=1&amp;pid=aed955489&amp;color=0,0,0&amp;vpa=37&amp;vtp=1&amp;vaab=1&amp;bbb=1"/>
          <p:cNvSpPr/>
          <p:nvPr/>
        </p:nvSpPr>
        <p:spPr>
          <a:xfrm>
            <a:off x="8195214" y="94830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电子显微镜</a:t>
            </a:r>
            <a:endParaRPr lang="en-US" altLang="zh-CN" sz="2800" dirty="0"/>
          </a:p>
        </p:txBody>
      </p:sp>
      <p:pic>
        <p:nvPicPr>
          <p:cNvPr id="4" name="QO_5_BD.110_2#caa9e1b59?vaa=1&amp;vcp=1&amp;vis=1&amp;pid=aed9554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608" y="1685925"/>
            <a:ext cx="7040880" cy="419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5c7ed84e?vcp=1&amp;pid=e3ba954d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112_1#d76e3ea25?vaa=1&amp;vcp=1&amp;vis=1&amp;pid=c5c7ed84e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（江苏苏州·中考）下图中能表示人体细胞分裂过程中染色体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14_1#d76e3ea25.bracket?vaa=1&amp;vcp=1&amp;vis=1&amp;pid=c5c7ed84e&amp;color=0,0,0&amp;vpa=38&amp;vtp=1&amp;vaab=1"/>
          <p:cNvSpPr/>
          <p:nvPr/>
        </p:nvSpPr>
        <p:spPr>
          <a:xfrm>
            <a:off x="1504728" y="19691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12_2#d76e3ea25.choices?vaa=1&amp;vcp=1&amp;vis=1&amp;pid=c5c7ed84e&amp;color=0,0,0&amp;vtp=1&amp;vaab=1&amp;bbb=1"/>
          <p:cNvSpPr/>
          <p:nvPr/>
        </p:nvSpPr>
        <p:spPr>
          <a:xfrm>
            <a:off x="539496" y="2562397"/>
            <a:ext cx="11109960" cy="19916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8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112_2#d76e3ea25.choice_image?vaa=1&amp;vcp=1&amp;vis=1&amp;pid=c5c7ed84e&amp;color=0,0,0&amp;tib=255,255,255&amp;iip=9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04" y="2541061"/>
            <a:ext cx="221284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12_2#d76e3ea25.choice_image?vaa=1&amp;vcp=1&amp;vis=1&amp;pid=c5c7ed84e&amp;color=0,0,0&amp;tib=255,255,255&amp;iip=10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7132" y="2541061"/>
            <a:ext cx="221284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12_2#d76e3ea25.choice_image?vaa=1&amp;vcp=1&amp;vis=1&amp;pid=c5c7ed84e&amp;color=0,0,0&amp;tib=255,255,255&amp;iip=1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5897" y="2580304"/>
            <a:ext cx="221284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12_2#d76e3ea25.choice_image?vaa=1&amp;vcp=1&amp;vis=1&amp;pid=c5c7ed84e&amp;color=0,0,0&amp;tib=255,255,255&amp;iip=1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5299" y="2580304"/>
            <a:ext cx="221284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AS.1_1#d76e3ea25?vaa=1&amp;vcp=1&amp;vis=1&amp;pid=c5c7ed84e&amp;color=0,0,0&amp;vtp=1&amp;vaab=1&amp;bbb=1&amp;hb=1"/>
          <p:cNvSpPr/>
          <p:nvPr/>
        </p:nvSpPr>
        <p:spPr>
          <a:xfrm>
            <a:off x="539496" y="4558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染色体的数量先复制加倍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然后再分成完全相同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的两份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分别进入两个新细胞中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6_1#6b24b2cb5?sp=1&amp;vaa=1&amp;vcp=1&amp;vis=1&amp;pid=c5c7ed84e&amp;color=0,0,0&amp;vtp=1&amp;vaab=1&amp;bt=1&amp;bbb=1&amp;hb=1"/>
          <p:cNvSpPr/>
          <p:nvPr/>
        </p:nvSpPr>
        <p:spPr>
          <a:xfrm>
            <a:off x="539496" y="1160494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（吉林长春·中考）下图分别为光学显微镜的结构图、某同学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学显微镜下观察到的洋葱表皮细胞和人口腔上皮细胞的视野图，请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16_3#6b24b2cb5?iti=1&amp;htil=1&amp;vaa=1&amp;vcp=1&amp;vis=1&amp;pid=c5c7ed8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3138138"/>
            <a:ext cx="15819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116_4#6b24b2cb5?iti=2&amp;htil=1&amp;vaa=1&amp;vcp=1&amp;vis=1&amp;pid=c5c7ed8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8928" y="3211290"/>
            <a:ext cx="191109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116_5#6b24b2cb5?iti=3&amp;htil=1&amp;vaa=1&amp;vcp=1&amp;vis=1&amp;pid=c5c7ed84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816" y="3229578"/>
            <a:ext cx="197510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116_6#6b24b2cb5?iti=1&amp;htil=1&amp;vaa=1&amp;vcp=1&amp;vis=1&amp;pid=c5c7ed84e&amp;color=0,0,0&amp;vtp=1&amp;vaab=1"/>
          <p:cNvSpPr/>
          <p:nvPr/>
        </p:nvSpPr>
        <p:spPr>
          <a:xfrm>
            <a:off x="2172875" y="5130514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QO_5_BD.116_7#6b24b2cb5?iti=2&amp;htil=1&amp;vaa=1&amp;vcp=1&amp;vis=1&amp;pid=c5c7ed84e&amp;color=0,0,0&amp;vtp=1&amp;vaab=1"/>
          <p:cNvSpPr/>
          <p:nvPr/>
        </p:nvSpPr>
        <p:spPr>
          <a:xfrm>
            <a:off x="5876195" y="5130514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8" name="QO_5_BD.116_8#6b24b2cb5?iti=3&amp;htil=1&amp;vaa=1&amp;vcp=1&amp;vis=1&amp;pid=c5c7ed84e&amp;color=0,0,0&amp;vtp=1&amp;vaab=1"/>
          <p:cNvSpPr/>
          <p:nvPr/>
        </p:nvSpPr>
        <p:spPr>
          <a:xfrm>
            <a:off x="9584087" y="5121370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7_1#36cbcb1c7?vaa=1&amp;vcp=1&amp;vis=1&amp;pid=6b24b2cb5&amp;color=0,0,0&amp;mp=1&amp;vtp=1&amp;vaab=1&amp;bt=1&amp;bbb=1&amp;hb=1"/>
          <p:cNvSpPr/>
          <p:nvPr/>
        </p:nvSpPr>
        <p:spPr>
          <a:xfrm>
            <a:off x="539496" y="55851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（1）在制作人口腔上皮细胞临时装片时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，滴加生理盐水的目的是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（2）观察时，为了看到更多的细胞，应选择图甲中放大倍数为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3）图乙和图丙两个视野中，染色最深的结构分别是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（填序号）。</a:t>
            </a:r>
            <a:endParaRPr lang="en-US" altLang="zh-CN" sz="2800" dirty="0"/>
          </a:p>
        </p:txBody>
      </p:sp>
      <p:sp>
        <p:nvSpPr>
          <p:cNvPr id="3" name="QB_6_AN.1_1#36cbcb1c7.blank?vaa=1&amp;vcp=1&amp;vis=1&amp;pid=6b24b2cb5&amp;color=0,0,0&amp;mp=1&amp;vpa=39&amp;vtp=1&amp;vaab=1&amp;bbb=1&amp;hb=1"/>
          <p:cNvSpPr/>
          <p:nvPr/>
        </p:nvSpPr>
        <p:spPr>
          <a:xfrm>
            <a:off x="539496" y="5280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维持细胞正常形态</a:t>
            </a:r>
            <a:endParaRPr lang="en-US" altLang="zh-CN" sz="2800" dirty="0"/>
          </a:p>
        </p:txBody>
      </p:sp>
      <p:sp>
        <p:nvSpPr>
          <p:cNvPr id="5" name="QB_6_AN.2_1#36cbcb1c7.blank?vaa=1&amp;vcp=1&amp;vis=1&amp;pid=6b24b2cb5&amp;color=0,0,0&amp;vpa=40&amp;vtp=1&amp;vaab=1&amp;bbb=1"/>
          <p:cNvSpPr/>
          <p:nvPr/>
        </p:nvSpPr>
        <p:spPr>
          <a:xfrm>
            <a:off x="10328814" y="1823434"/>
            <a:ext cx="792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4倍</a:t>
            </a:r>
            <a:endParaRPr lang="en-US" altLang="zh-CN" sz="2800" dirty="0"/>
          </a:p>
        </p:txBody>
      </p:sp>
      <p:sp>
        <p:nvSpPr>
          <p:cNvPr id="7" name="QB_6_AN.122_1#36cbcb1c7.blank?vaa=1&amp;vcp=1&amp;vis=1&amp;pid=6b24b2cb5&amp;color=0,0,0&amp;vpa=41&amp;vtp=1&amp;vaab=1&amp;bbb=1"/>
          <p:cNvSpPr/>
          <p:nvPr/>
        </p:nvSpPr>
        <p:spPr>
          <a:xfrm>
            <a:off x="8763539" y="3097879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</a:t>
            </a:r>
            <a:endParaRPr lang="en-US" altLang="zh-CN" sz="2800" spc="-50" dirty="0"/>
          </a:p>
        </p:txBody>
      </p:sp>
      <p:pic>
        <p:nvPicPr>
          <p:cNvPr id="4" name="QO_5_BD.116_3#6b24b2cb5?iti=1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0C7695D9-BB6D-1D64-B8DC-2804776B29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724" y="3862546"/>
            <a:ext cx="15819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116_4#6b24b2cb5?iti=2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837BED2F-EA77-581A-BE54-470DD3D9286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0452" y="3935698"/>
            <a:ext cx="191109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O_5_BD.116_5#6b24b2cb5?iti=3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4A0FAB0B-6292-B80A-1191-4EF84E33C50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6340" y="3953986"/>
            <a:ext cx="197510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5_BD.116_6#6b24b2cb5?iti=1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8C57AAC9-417D-7135-A09D-52F610700406}"/>
              </a:ext>
            </a:extLst>
          </p:cNvPr>
          <p:cNvSpPr/>
          <p:nvPr/>
        </p:nvSpPr>
        <p:spPr>
          <a:xfrm>
            <a:off x="2174399" y="5854922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10" name="QO_5_BD.116_7#6b24b2cb5?iti=2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469F08E2-032C-9C3C-8288-29343FB489EF}"/>
              </a:ext>
            </a:extLst>
          </p:cNvPr>
          <p:cNvSpPr/>
          <p:nvPr/>
        </p:nvSpPr>
        <p:spPr>
          <a:xfrm>
            <a:off x="5877719" y="5854922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11" name="QO_5_BD.116_8#6b24b2cb5?iti=3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0537BC71-6A20-B3ED-A873-062B8CD4A527}"/>
              </a:ext>
            </a:extLst>
          </p:cNvPr>
          <p:cNvSpPr/>
          <p:nvPr/>
        </p:nvSpPr>
        <p:spPr>
          <a:xfrm>
            <a:off x="9585611" y="5845778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3_1#8b55b9a17?vaa=1&amp;vcp=1&amp;vis=1&amp;pid=6b24b2cb5&amp;color=0,0,0&amp;mp=1&amp;vtp=1&amp;vaab=1&amp;bt=1&amp;bbb=1&amp;hb=1"/>
          <p:cNvSpPr/>
          <p:nvPr/>
        </p:nvSpPr>
        <p:spPr>
          <a:xfrm>
            <a:off x="539496" y="7871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（4）若要将图乙中①所在的细胞移到视野中央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，则应向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方移动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5）与图乙所示的细胞相比，图丙中细胞不具有的结构是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和液泡。</a:t>
            </a:r>
            <a:endParaRPr lang="en-US" altLang="zh-CN" sz="2800" dirty="0"/>
          </a:p>
        </p:txBody>
      </p:sp>
      <p:sp>
        <p:nvSpPr>
          <p:cNvPr id="3" name="QB_6_AN.1_1#8b55b9a17.blank?vaa=1&amp;vcp=1&amp;vis=1&amp;pid=6b24b2cb5&amp;color=0,0,0&amp;mp=1&amp;vpa=42&amp;vtp=1&amp;vaab=1&amp;bbb=1"/>
          <p:cNvSpPr/>
          <p:nvPr/>
        </p:nvSpPr>
        <p:spPr>
          <a:xfrm>
            <a:off x="9262014" y="7566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右上</a:t>
            </a:r>
            <a:endParaRPr lang="en-US" altLang="zh-CN" sz="2800" dirty="0"/>
          </a:p>
        </p:txBody>
      </p:sp>
      <p:sp>
        <p:nvSpPr>
          <p:cNvPr id="5" name="QB_6_AN.126_1#8b55b9a17.blank?vaa=1&amp;vcp=1&amp;vis=1&amp;pid=6b24b2cb5&amp;color=0,0,0&amp;vpa=43&amp;vtp=1&amp;vaab=1&amp;bbb=1"/>
          <p:cNvSpPr/>
          <p:nvPr/>
        </p:nvSpPr>
        <p:spPr>
          <a:xfrm>
            <a:off x="9281064" y="2031079"/>
            <a:ext cx="127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spc="-100" dirty="0"/>
          </a:p>
        </p:txBody>
      </p:sp>
      <p:pic>
        <p:nvPicPr>
          <p:cNvPr id="4" name="QO_5_BD.116_3#6b24b2cb5?iti=1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B723C6D3-1422-A210-84B5-DC4658B458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3138138"/>
            <a:ext cx="15819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116_4#6b24b2cb5?iti=2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18EDA0CE-F0AF-2129-3927-11257AAE637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8928" y="3211290"/>
            <a:ext cx="191109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5_BD.116_5#6b24b2cb5?iti=3&amp;htil=1&amp;vaa=1&amp;vcp=1&amp;vis=1&amp;pid=c5c7ed84e&amp;color=0,0,0&amp;tib=255,255,255&amp;vtp=1&amp;vaab=1" descr="preencoded.png">
            <a:extLst>
              <a:ext uri="{FF2B5EF4-FFF2-40B4-BE49-F238E27FC236}">
                <a16:creationId xmlns:a16="http://schemas.microsoft.com/office/drawing/2014/main" id="{81A280D0-CF4A-DA13-1993-CEF444D5808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816" y="3229578"/>
            <a:ext cx="197510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5_BD.116_6#6b24b2cb5?iti=1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52A20A7C-DA8F-AA65-4764-4CBA73FB8E68}"/>
              </a:ext>
            </a:extLst>
          </p:cNvPr>
          <p:cNvSpPr/>
          <p:nvPr/>
        </p:nvSpPr>
        <p:spPr>
          <a:xfrm>
            <a:off x="2172875" y="5130514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9" name="QO_5_BD.116_7#6b24b2cb5?iti=2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E0D05C72-BC37-51A0-E0CF-109D486CF2FD}"/>
              </a:ext>
            </a:extLst>
          </p:cNvPr>
          <p:cNvSpPr/>
          <p:nvPr/>
        </p:nvSpPr>
        <p:spPr>
          <a:xfrm>
            <a:off x="5876195" y="5130514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10" name="QO_5_BD.116_8#6b24b2cb5?iti=3&amp;htil=1&amp;vaa=1&amp;vcp=1&amp;vis=1&amp;pid=c5c7ed84e&amp;color=0,0,0&amp;vtp=1&amp;vaab=1">
            <a:extLst>
              <a:ext uri="{FF2B5EF4-FFF2-40B4-BE49-F238E27FC236}">
                <a16:creationId xmlns:a16="http://schemas.microsoft.com/office/drawing/2014/main" id="{907BAF26-32C6-4F7E-C6A7-872D1EF13D06}"/>
              </a:ext>
            </a:extLst>
          </p:cNvPr>
          <p:cNvSpPr/>
          <p:nvPr/>
        </p:nvSpPr>
        <p:spPr>
          <a:xfrm>
            <a:off x="9584087" y="5121370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2fb9f4b0b?vaa=1&amp;vcp=1&amp;vis=1&amp;pid=c812e5565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正确识记动植物细胞的异同点是解题的关键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。植物细胞的基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：细胞壁、细胞膜、细胞质、细胞核、叶绿体、线粒体、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动物细胞的基本结构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：细胞膜、细胞质、细胞核、线粒体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。因此与动物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，植物细胞中特有的结构是细胞壁、液泡、叶绿体。</a:t>
            </a:r>
            <a:endParaRPr lang="en-US" altLang="zh-CN" sz="2800" dirty="0"/>
          </a:p>
        </p:txBody>
      </p:sp>
      <p:sp>
        <p:nvSpPr>
          <p:cNvPr id="3" name="QC_4_AN.2_1#2fb9f4b0b?vaa=1&amp;vcp=1&amp;vis=1&amp;pid=c812e5565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5_1#1567657a1?htil=1&amp;vaa=1&amp;vcp=1&amp;vis=1&amp;pid=c812e55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8952" y="1540256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5_2#1567657a1?htil=1&amp;vaa=1&amp;vcp=1&amp;vis=1&amp;pid=c812e5565&amp;color=0,0,0&amp;vtp=1&amp;vaab=1&amp;bt=1&amp;bbb=1&amp;hb=1"/>
          <p:cNvSpPr/>
          <p:nvPr/>
        </p:nvSpPr>
        <p:spPr>
          <a:xfrm>
            <a:off x="539496" y="1521968"/>
            <a:ext cx="8330184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山东济南·中考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图是光学显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结构图，下列叙述错误的是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4_BD.5_3#1567657a1.choices?htil=1&amp;vaa=1&amp;vcp=1&amp;vis=1&amp;pid=c812e5565&amp;color=0,0,0&amp;vtp=1&amp;vaab=1&amp;bbb=1"/>
          <p:cNvSpPr/>
          <p:nvPr/>
        </p:nvSpPr>
        <p:spPr>
          <a:xfrm>
            <a:off x="539496" y="2804985"/>
            <a:ext cx="83301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A.转动1使镜筒下降，此时眼睛要从侧面注视4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.显微镜的放大倍数是3和4放大倍数的乘积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.调节5上的光圈可以改变视野的大小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.6是反光镜，分为凹面镜和平面镜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1567657a1?htil=2&amp;vaa=1&amp;vcp=1&amp;vis=1&amp;pid=c812e55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2107692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1567657a1?htil=2&amp;vaa=1&amp;vcp=1&amp;vis=1&amp;pid=c812e5565&amp;color=0,0,0&amp;vtp=1&amp;vaab=1&amp;bt=1&amp;bbb=1&amp;hb=1"/>
          <p:cNvSpPr/>
          <p:nvPr/>
        </p:nvSpPr>
        <p:spPr>
          <a:xfrm>
            <a:off x="539496" y="2089404"/>
            <a:ext cx="833018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掌握显微镜的使用方法是解题的关键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1是粗准焦螺旋、2是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是目镜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是遮光器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是反光镜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1567657a1?htil=3&amp;vaa=1&amp;vcp=1&amp;vis=1&amp;pid=c812e556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8552" y="1246981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1567657a1?htil=3&amp;vaa=1&amp;vcp=1&amp;vis=1&amp;pid=c812e5565&amp;color=0,0,0&amp;mp=1&amp;vtp=1&amp;vaab=1&amp;bt=1&amp;bbb=1&amp;hb=1&amp;hs=1"/>
          <p:cNvSpPr/>
          <p:nvPr/>
        </p:nvSpPr>
        <p:spPr>
          <a:xfrm>
            <a:off x="539496" y="1228693"/>
            <a:ext cx="833018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转动粗准焦螺旋使镜筒下降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此时眼睛要从侧面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注视物镜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以免压坏玻片标本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显微镜的放大倍数是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目镜和物镜放大倍数的乘积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调节光圈可以改变视野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的亮度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视野亮时使用小光圈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视野暗时使用大光圈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光圈没有放大功能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不能改变视野的大小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反光镜分</a:t>
            </a:r>
            <a:endParaRPr lang="en-US" altLang="zh-CN" sz="2800" dirty="0"/>
          </a:p>
        </p:txBody>
      </p:sp>
      <p:sp>
        <p:nvSpPr>
          <p:cNvPr id="4" name="QC_4_AN.1_1#1567657a1?vaa=1&amp;vcp=1&amp;vis=1&amp;pid=c812e5565&amp;color=0,0,0&amp;vtp=1&amp;vaab=1&amp;bbb=1&amp;hs=1"/>
          <p:cNvSpPr/>
          <p:nvPr/>
        </p:nvSpPr>
        <p:spPr>
          <a:xfrm>
            <a:off x="539496" y="5048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EX.1_1#1567657a1?htil=3&amp;vaa=1&amp;vcp=1&amp;vis=1&amp;pid=c812e5565&amp;color=0,0,0&amp;mp=1&amp;vtp=1&amp;vaab=1&amp;bt=1&amp;bbb=1&amp;hb=1&amp;hs=1">
            <a:extLst>
              <a:ext uri="{FF2B5EF4-FFF2-40B4-BE49-F238E27FC236}">
                <a16:creationId xmlns:a16="http://schemas.microsoft.com/office/drawing/2014/main" id="{0F1E8FA2-A322-4CA9-62E5-D6AE9947DBCC}"/>
              </a:ext>
            </a:extLst>
          </p:cNvPr>
          <p:cNvSpPr/>
          <p:nvPr/>
        </p:nvSpPr>
        <p:spPr>
          <a:xfrm>
            <a:off x="539995" y="44273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为凹面镜和平面镜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光线强时使用平面镜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光线弱时使用凹面镜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_1#89b5b22f3?vaa=1&amp;vcp=1&amp;vis=1&amp;pid=c812e5565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广西·中考）下图为大熊猫的结构层次示意图，甲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丙分别代表不同的层次。下列叙述正确的是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4_BD.9_2#89b5b22f3?htil=4&amp;vaa=1&amp;vcp=1&amp;vis=1&amp;pid=c812e55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274" y="2858897"/>
            <a:ext cx="542239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9_3#89b5b22f3.choices?htil=4&amp;vaa=1&amp;vcp=1&amp;vis=1&amp;pid=c812e5565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A.甲是器官，乙是组织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.甲经过分裂形成乙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.甲是组织，丙是系统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.乙经过分化形成丙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</TotalTime>
  <Words>1483</Words>
  <Application>Microsoft Office PowerPoint</Application>
  <PresentationFormat>宽屏</PresentationFormat>
  <Paragraphs>286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8</cp:revision>
  <dcterms:created xsi:type="dcterms:W3CDTF">2024-11-19T11:27:55Z</dcterms:created>
  <dcterms:modified xsi:type="dcterms:W3CDTF">2025-07-25T08:14:15Z</dcterms:modified>
  <cp:category/>
  <cp:contentStatus/>
</cp:coreProperties>
</file>