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81" r:id="rId16"/>
    <p:sldId id="271" r:id="rId17"/>
    <p:sldId id="272" r:id="rId18"/>
    <p:sldId id="273" r:id="rId19"/>
    <p:sldId id="274" r:id="rId20"/>
    <p:sldId id="275" r:id="rId21"/>
    <p:sldId id="277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00" d="100"/>
          <a:sy n="100" d="100"/>
        </p:scale>
        <p:origin x="8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54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0431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2fe9803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C8FD3FC-9FEC-4DBA-B50F-63C99439E1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阅读拓展与建议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2fe9803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A1E8D86-B9F6-4CA0-8025-BEE891E0991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5523226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755232265&amp;color=RGB(64,64,64)">
            <a:hlinkClick r:id="rId3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6" name="MasterShapeName?linknodeid=2679297f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679297fa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8" name="MasterShapeName?linknodeid=2263a7fc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2263a7fc9&amp;color=RGB(64,64,64)">
            <a:hlinkClick r:id="rId6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阅读拓展与建议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C453713-9085-E1F1-DA80-36E578AEFD2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0527EE-41E2-4511-B3A5-6885D06AF55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43FE954-97D9-4687-BB0E-A5BEEAAC48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5523226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755232265&amp;color=RGB(64,64,64)">
            <a:hlinkClick r:id="rId3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6" name="MasterShapeName?linknodeid=2679297f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679297fa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8" name="MasterShapeName?linknodeid=2263a7fc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2263a7fc9&amp;color=RGB(64,64,64)">
            <a:hlinkClick r:id="rId6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0d8c80913?sp=1&amp;vaa=1&amp;vcp=1&amp;pid=2679297fa&amp;color=0,0,0&amp;vtp=1&amp;vaab=1&amp;bt=1&amp;bbb=1&amp;hb=1&amp;hltap=1"/>
          <p:cNvSpPr/>
          <p:nvPr/>
        </p:nvSpPr>
        <p:spPr>
          <a:xfrm>
            <a:off x="539496" y="899636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。（原文见第4讲）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如果你是大熊猫保护志愿者，请根据材料，提出几点保护大熊猫的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0d8c80913?htil=1&amp;vaa=1&amp;vcp=1&amp;pid=2679297f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834358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0d8c80913?htil=1&amp;vaa=1&amp;vcp=1&amp;pid=2679297fa&amp;color=0,0,0&amp;vtp=1&amp;vaab=1&amp;bt=1&amp;bbb=1&amp;hb=1&amp;hs=1"/>
          <p:cNvSpPr/>
          <p:nvPr/>
        </p:nvSpPr>
        <p:spPr>
          <a:xfrm>
            <a:off x="3202451" y="558292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本题考查阅读拓展与建议。结合材料二第二段“20世纪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80年代初，在四川曾出现因箭竹大面积开花枯死而导</a:t>
            </a:r>
            <a:endParaRPr lang="en-US" altLang="zh-CN" sz="2800" dirty="0"/>
          </a:p>
        </p:txBody>
      </p:sp>
      <p:sp>
        <p:nvSpPr>
          <p:cNvPr id="4" name="QB_5_AS.1_1#0d8c80913?htil=1&amp;vaa=1&amp;vcp=1&amp;pid=2679297fa&amp;color=0,0,0&amp;vtp=1&amp;vaab=1&amp;bt=1&amp;bbb=1&amp;hb=1&amp;hs=1">
            <a:extLst>
              <a:ext uri="{FF2B5EF4-FFF2-40B4-BE49-F238E27FC236}">
                <a16:creationId xmlns:a16="http://schemas.microsoft.com/office/drawing/2014/main" id="{2A6A8420-3BA8-AAE7-60B2-471C8A865949}"/>
              </a:ext>
            </a:extLst>
          </p:cNvPr>
          <p:cNvSpPr/>
          <p:nvPr/>
        </p:nvSpPr>
        <p:spPr>
          <a:xfrm>
            <a:off x="539496" y="1859851"/>
            <a:ext cx="11112011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致大熊猫的食物大量减少的情况，这使大熊猫的生存受到严重威胁。大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熊猫一天要吃掉大量竹子”可提出建议：加强野生竹林及其生物多样性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的保护，给大熊猫提供足够的食物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。结合材料二第二段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“肠胃疾病成为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它们的常见疾病之一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，特别是肠扭转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、痉挛等疾病成为青壮大熊猫高发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病之一。而呼吸道疾病也是大熊猫幼龄和老龄时的常见病，每当春秋气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候突变季节，它们就容易感染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”可提出建议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：加强对大熊猫的疾病与防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治的研究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N.1_1#0d8c80913?vaa=1&amp;vcp=1&amp;pid=2679297fa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加强野生竹林及其生物多样性的保护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，给大熊猫提供足够的野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生食物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；加强对大熊猫的疾病与防治的研究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；加强对大熊猫栖息地的保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护和管理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，划定严格的禁止开发区域；加强教育宣传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，让更多的人了解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大熊猫的保护现状和意义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，形成全社会的保护意识。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263a7fc9.fixed?vcp=1&amp;pid=92fe9803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阅读拓展与建议</a:t>
            </a:r>
            <a:endParaRPr lang="en-US" altLang="zh-CN" sz="4000" dirty="0"/>
          </a:p>
        </p:txBody>
      </p:sp>
      <p:sp>
        <p:nvSpPr>
          <p:cNvPr id="3" name="C_4_BD#2263a7fc9.fixed?vcp=1&amp;pid=92fe9803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1ee456fea?vaa=1&amp;vcp=1&amp;pid=2263a7fc9&amp;color=0,0,0&amp;vtp=1&amp;vaab=1&amp;bt=1&amp;bbb=1&amp;hb=1"/>
          <p:cNvSpPr/>
          <p:nvPr/>
        </p:nvSpPr>
        <p:spPr>
          <a:xfrm>
            <a:off x="539496" y="117602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（2024·广西南宁·模拟）阅读下面的文字，完成小题。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由中共中央台办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文化和旅游部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国家广播电视总局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福建省人民政府主办的第十四届海峡两岸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厦门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文化产业博览交易会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日在福建厦门开幕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与往届相比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本届海峡两岸文博会是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迄今为止规模最大的一届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内容涵盖文化旅游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工艺美术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数字影视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创意设计等多个领域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突出两岸互动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数字创新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产业发展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文旅消费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活动惠民等层面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1ee456fea?vaa=1&amp;vcp=1&amp;pid=2263a7fc9&amp;color=0,0,0&amp;vtp=1&amp;vaab=1&amp;bt=1&amp;bbb=1&amp;hb=1">
            <a:extLst>
              <a:ext uri="{FF2B5EF4-FFF2-40B4-BE49-F238E27FC236}">
                <a16:creationId xmlns:a16="http://schemas.microsoft.com/office/drawing/2014/main" id="{AED11736-D549-6E1F-FD26-D54FD725F5A4}"/>
              </a:ext>
            </a:extLst>
          </p:cNvPr>
          <p:cNvSpPr/>
          <p:nvPr/>
        </p:nvSpPr>
        <p:spPr>
          <a:xfrm>
            <a:off x="539496" y="57756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广西壮族自治区文化和旅游厅搭建的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秀甲天下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壮美广西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文化旅游主题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展馆亮相本届海峡两岸文博会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展览内容融合图文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实物和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LED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等展示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立体地诠释了广西特色文旅资源和文旅产业发展成绩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据介绍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广西展馆以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侗族风雨桥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为造型灵感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吸取月牙形桥拱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飞扬檐翼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塔亭尖等元素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用现代化的设计语言进行二次创作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打造出简约现代与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民族特色兼备的展馆造型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整座展馆由红色文化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夜游经济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文博创意四个区域组成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通过文旅融合的形式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挖掘广西山水背后的文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化内涵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深入浅出地讲述广西文旅故事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（选自新华网，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QM_5_BD.4_1#1ee456fea?vaa=1&amp;vcp=1&amp;pid=2263a7fc9&amp;color=0,0,0&amp;vtp=1&amp;vaab=1&amp;bt=1&amp;bbb=1&amp;hb=1&amp;zzd= 3">
            <a:extLst>
              <a:ext uri="{FF2B5EF4-FFF2-40B4-BE49-F238E27FC236}">
                <a16:creationId xmlns:a16="http://schemas.microsoft.com/office/drawing/2014/main" id="{E6185801-A81B-1299-17C1-CA4FF596B93B}"/>
              </a:ext>
            </a:extLst>
          </p:cNvPr>
          <p:cNvSpPr/>
          <p:nvPr/>
        </p:nvSpPr>
        <p:spPr>
          <a:xfrm>
            <a:off x="1033122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QM_5_BD.4_1#1ee456fea?vaa=1&amp;vcp=1&amp;pid=2263a7fc9&amp;color=0,0,0&amp;vtp=1&amp;vaab=1&amp;bt=1&amp;bbb=1&amp;hb=1&amp;zzd= 3">
            <a:extLst>
              <a:ext uri="{FF2B5EF4-FFF2-40B4-BE49-F238E27FC236}">
                <a16:creationId xmlns:a16="http://schemas.microsoft.com/office/drawing/2014/main" id="{205C2FE5-A232-D519-2DB7-F7BC13DCB007}"/>
              </a:ext>
            </a:extLst>
          </p:cNvPr>
          <p:cNvSpPr/>
          <p:nvPr/>
        </p:nvSpPr>
        <p:spPr>
          <a:xfrm>
            <a:off x="1068682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M_5_BD.4_1#1ee456fea?vaa=1&amp;vcp=1&amp;pid=2263a7fc9&amp;color=0,0,0&amp;vtp=1&amp;vaab=1&amp;bt=1&amp;bbb=1&amp;hb=1&amp;zzd= 3">
            <a:extLst>
              <a:ext uri="{FF2B5EF4-FFF2-40B4-BE49-F238E27FC236}">
                <a16:creationId xmlns:a16="http://schemas.microsoft.com/office/drawing/2014/main" id="{9E0553DD-14D7-DAE4-A3C2-263D2DFBC8C1}"/>
              </a:ext>
            </a:extLst>
          </p:cNvPr>
          <p:cNvSpPr/>
          <p:nvPr/>
        </p:nvSpPr>
        <p:spPr>
          <a:xfrm>
            <a:off x="1104242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710804"/>
      </p:ext>
    </p:extLst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2#1ee456fea?vaa=1&amp;vcp=1&amp;pid=2263a7fc9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由广西旅游发展集团主办的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嗨购一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乐享幸福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年幸福生活节启动仪式在南宁举行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幸福生活节从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日启动持续到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活动期间将通过一键游广西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广旅乐享等新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媒体平台发起热门话题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加大文旅产品供给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培育消费热点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将区内优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质景区景点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酒店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旅游线路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名特优产品等进行线上营销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并开展大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团购达人云剪辑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、“72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小时不停播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万人短视频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直播团购福利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等一系列矩阵活动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多措并举促消费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真正实现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引客入桂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游广西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助力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推动广西文旅消费扩容提质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（选自中国新闻网，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#1ee456fea?sp=1&amp;vaa=1&amp;vcp=1&amp;pid=2263a7fc9&amp;color=0,0,0&amp;vtp=1&amp;vaab=1&amp;bt=1&amp;bbb=1"/>
          <p:cNvSpPr/>
          <p:nvPr/>
        </p:nvSpPr>
        <p:spPr>
          <a:xfrm>
            <a:off x="539496" y="11423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【材料三】</a:t>
            </a:r>
            <a:endParaRPr lang="en-US" altLang="zh-CN" sz="2800" dirty="0"/>
          </a:p>
        </p:txBody>
      </p:sp>
      <p:sp>
        <p:nvSpPr>
          <p:cNvPr id="5" name="QM_5_BD.5_4#1ee456fea?iti=1&amp;htil=1&amp;vaa=1&amp;vcp=1&amp;pid=2263a7fc9&amp;color=0,0,0&amp;vtp=1&amp;vaab=1&amp;bbb=1"/>
          <p:cNvSpPr/>
          <p:nvPr/>
        </p:nvSpPr>
        <p:spPr>
          <a:xfrm>
            <a:off x="3007519" y="4948928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图5</a:t>
            </a:r>
            <a:endParaRPr lang="en-US" altLang="zh-CN" sz="2800" dirty="0"/>
          </a:p>
        </p:txBody>
      </p:sp>
      <p:sp>
        <p:nvSpPr>
          <p:cNvPr id="6" name="QM_5_BD.5_5#1ee456fea?iti=2&amp;htil=1&amp;vaa=1&amp;vcp=1&amp;pid=2263a7fc9&amp;color=0,0,0&amp;vtp=1&amp;vaab=1&amp;bbb=1"/>
          <p:cNvSpPr/>
          <p:nvPr/>
        </p:nvSpPr>
        <p:spPr>
          <a:xfrm>
            <a:off x="9176860" y="4937871"/>
            <a:ext cx="6143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图6</a:t>
            </a:r>
            <a:endParaRPr lang="en-US" altLang="zh-CN" sz="2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1A95645-8900-6532-8E1C-67A1D8BA36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12" y="2296018"/>
            <a:ext cx="10467975" cy="255072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_1#e0b6c689d?vaa=1&amp;vcp=1&amp;pid=1ee456fea&amp;color=0,0,0&amp;vtp=1&amp;vaab=1&amp;bt=1&amp;bbb=1"/>
          <p:cNvSpPr/>
          <p:nvPr/>
        </p:nvSpPr>
        <p:spPr>
          <a:xfrm>
            <a:off x="539496" y="8834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下列说法与材料一、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材料二意思不相符的一项是(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BD.6_2#e0b6c689d.choices?vaa=1&amp;vcp=1&amp;pid=1ee456fea&amp;color=0,0,0&amp;vtp=1&amp;vaab=1&amp;bbb=1&amp;hb=1"/>
          <p:cNvSpPr/>
          <p:nvPr/>
        </p:nvSpPr>
        <p:spPr>
          <a:xfrm>
            <a:off x="539496" y="1515681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A.第十四届海峡两岸文博会是迄今为止规模最大的一届。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.广西展馆有“侗族风雨桥”、月牙形桥拱、飞扬檐翼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、宝塔亭尖等现代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与民族兼备的元素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.广西展馆由红色文化、民族文化、夜游经济、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文博创意四个区域组成，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形式上文旅融合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.幸福生活节将通过一系列矩阵活动，多措并举促消费，为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“中国人游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”助力。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e0b6c689d?vaa=1&amp;vcp=1&amp;pid=1ee456fea&amp;color=0,0,0&amp;vtp=1&amp;vaab=1&amp;bt=1&amp;bbb=1&amp;hb=1"/>
          <p:cNvSpPr/>
          <p:nvPr/>
        </p:nvSpPr>
        <p:spPr>
          <a:xfrm>
            <a:off x="539496" y="17852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本题考查信息的筛选和辨析。结合材料一第二段“广西展馆以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侗族风雨桥’为造型灵感，吸取月牙形桥拱、飞扬檐翼、宝塔亭尖等元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素”可知，B项广西展馆有“侗族风雨桥”元素有误，属于概念混淆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e0b6c689d?vaa=1&amp;vcp=1&amp;pid=1ee456fea&amp;color=0,0,0&amp;vtp=1&amp;vaab=1&amp;bbb=1"/>
          <p:cNvSpPr/>
          <p:nvPr/>
        </p:nvSpPr>
        <p:spPr>
          <a:xfrm>
            <a:off x="539496" y="3705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2fe9803f.fixed?vcp=1&amp;pid=06a5cc6c4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92fe9803f.fixed?vcp=1&amp;pid=06a5cc6c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92fe9803f.fixed?vcp=1&amp;pid=06a5cc6c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一、非连续性文本阅读</a:t>
            </a:r>
            <a:endParaRPr lang="en-US" altLang="zh-CN" sz="4000" dirty="0"/>
          </a:p>
        </p:txBody>
      </p:sp>
      <p:sp>
        <p:nvSpPr>
          <p:cNvPr id="5" name="C_3_BD#92fe9803f.fixed?vcp=1&amp;pid=06a5cc6c4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阅读拓展与建议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_1#289a55654?vaa=1&amp;vcp=1&amp;pid=1ee456fea&amp;color=0,0,0&amp;vtp=1&amp;vaab=1&amp;bt=1&amp;bbb=1"/>
          <p:cNvSpPr/>
          <p:nvPr/>
        </p:nvSpPr>
        <p:spPr>
          <a:xfrm>
            <a:off x="539496" y="4738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下列对材料一、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材料二分析有误的一项是(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BD.10_2#289a55654.choices?vaa=1&amp;vcp=1&amp;pid=1ee456fea&amp;color=0,0,0&amp;vtp=1&amp;vaab=1&amp;bbb=1&amp;hb=1"/>
          <p:cNvSpPr/>
          <p:nvPr/>
        </p:nvSpPr>
        <p:spPr>
          <a:xfrm>
            <a:off x="539496" y="1106106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A.材料一画线句运用了作比较的说明方法，突出文博会规模大、内容丰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富、涉及面广的特点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B.材料一加点词语“据介绍”表明广西展馆设计元素之说有依据，体现了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说明文语言的严谨生动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C.两则材料都表明广西正通过多个平台、多种形式积极发展广西文旅事业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D.从内容看，材料一侧重文旅融合，挖掘广西文化内涵；材料二侧重多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措并举，推动广西文旅消费扩容提质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S.1_1#289a55654?vaa=1&amp;vcp=1&amp;pid=1ee456fea&amp;color=0,0,0&amp;vtp=1&amp;vaab=1&amp;bt=1&amp;bbb=1&amp;hb=1">
            <a:extLst>
              <a:ext uri="{FF2B5EF4-FFF2-40B4-BE49-F238E27FC236}">
                <a16:creationId xmlns:a16="http://schemas.microsoft.com/office/drawing/2014/main" id="{D2C60E0C-9813-62D1-B84F-6AAC146337EE}"/>
              </a:ext>
            </a:extLst>
          </p:cNvPr>
          <p:cNvSpPr/>
          <p:nvPr/>
        </p:nvSpPr>
        <p:spPr>
          <a:xfrm>
            <a:off x="396621" y="52857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本题考查对材料内容的理解与辨析。B项“体现语言严谨和生动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的表述有误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，“据介绍”体现了严谨性，无法体现生动性。</a:t>
            </a:r>
            <a:endParaRPr lang="en-US" altLang="zh-CN" sz="2800" dirty="0"/>
          </a:p>
        </p:txBody>
      </p:sp>
      <p:sp>
        <p:nvSpPr>
          <p:cNvPr id="5" name="QC_6_AN.2_1#289a55654?vaa=1&amp;vcp=1&amp;pid=1ee456fea&amp;color=0,0,0&amp;vtp=1&amp;vaab=1&amp;bbb=1">
            <a:extLst>
              <a:ext uri="{FF2B5EF4-FFF2-40B4-BE49-F238E27FC236}">
                <a16:creationId xmlns:a16="http://schemas.microsoft.com/office/drawing/2014/main" id="{F99627F0-ACFF-D082-2CBB-5C7D5D7B3BDB}"/>
              </a:ext>
            </a:extLst>
          </p:cNvPr>
          <p:cNvSpPr/>
          <p:nvPr/>
        </p:nvSpPr>
        <p:spPr>
          <a:xfrm>
            <a:off x="7659053" y="492887"/>
            <a:ext cx="54635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_1#500df8584?sp=1&amp;vaa=1&amp;vcp=1&amp;pid=1ee456fea&amp;color=0,0,0&amp;vtp=1&amp;vaab=1&amp;bt=1&amp;bbb=1&amp;hb=1"/>
          <p:cNvSpPr/>
          <p:nvPr/>
        </p:nvSpPr>
        <p:spPr>
          <a:xfrm>
            <a:off x="539496" y="8976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【阅读拓展与建议】材料三是关于广西文旅的两个图标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，请结合材料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，选出最合适的广西文旅宣传图标，并说明理由。</a:t>
            </a:r>
            <a:endParaRPr lang="en-US" altLang="zh-CN" sz="2800" dirty="0"/>
          </a:p>
        </p:txBody>
      </p:sp>
      <p:sp>
        <p:nvSpPr>
          <p:cNvPr id="3" name="QB_6_BD.16_1#500df8584?sp=1&amp;vaa=1&amp;vcp=1&amp;pid=1ee456fea&amp;color=0,0,0&amp;vtp=1&amp;vaab=1&amp;bbb=1&amp;hb=1&amp;hltap=1"/>
          <p:cNvSpPr/>
          <p:nvPr/>
        </p:nvSpPr>
        <p:spPr>
          <a:xfrm>
            <a:off x="539496" y="2180653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6_AS.1_1#500df8584?vaa=1&amp;vcp=1&amp;pid=1ee456fea&amp;color=0,0,0&amp;vtp=1&amp;vaab=1&amp;bbb=1&amp;hb=1"/>
          <p:cNvSpPr/>
          <p:nvPr/>
        </p:nvSpPr>
        <p:spPr>
          <a:xfrm>
            <a:off x="539496" y="474757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提示：分析图标的构成元素和寓意，围绕“文旅”主题进行阐述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，言之成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_1#500df8584?vaa=1&amp;vcp=1&amp;pid=1ee456fea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示例：图6最适合。①图6画面内容整体由广西的拼音“Gu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nɡxi”、海水、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广西地理轮廓、广西的简称“桂”及口号“秀甲天下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壮美广西”等元素组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成。②图6图文并茂，主题突出，与材料一广西展馆“秀甲天下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壮美广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西”的文化旅游主题相吻合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55232265.fixed?vcp=1&amp;pid=92fe9803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阅读拓展与建议</a:t>
            </a:r>
            <a:endParaRPr lang="en-US" altLang="zh-CN" sz="4000" dirty="0"/>
          </a:p>
        </p:txBody>
      </p:sp>
      <p:sp>
        <p:nvSpPr>
          <p:cNvPr id="3" name="C_4_BD#755232265.fixed?vcp=1&amp;pid=92fe9803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46b4deb4?vcp=1&amp;pid=755232265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阅读拓展与建议要求学生将获得的有效信息与原有的知识经验相结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，对信息作出判断、评价、反思，或者提出改进建议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；或要求学生进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行拓展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，如写宣传语、推介语等。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该考点重在考查学生的思考和判断能力，同时鼓励学生发表自己的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见解并能进行阐释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db6820b9?vcp=1&amp;pid=755232265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6_BD#b023ab431?sp=1&amp;vcp=1&amp;pid=1db6820b9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阅读拓展与建议题的答题技巧</a:t>
            </a:r>
            <a:endParaRPr lang="en-US" altLang="zh-CN" sz="3000" dirty="0"/>
          </a:p>
        </p:txBody>
      </p:sp>
      <p:sp>
        <p:nvSpPr>
          <p:cNvPr id="4" name="P_7#a1055a6b1?sp=1&amp;vcp=1&amp;pid=b023ab431&amp;color=0,0,0&amp;vtp=1&amp;vaab=1&amp;bbb=1&amp;hb=1"/>
          <p:cNvSpPr/>
          <p:nvPr/>
        </p:nvSpPr>
        <p:spPr>
          <a:xfrm>
            <a:off x="539496" y="194212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1.通读全文，把握材料要领。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对材料的评价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、建议，要建立在整体把握材料内容和作者观点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度的基础上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。通读是前提，面对不同材料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，要善于抓住关键语句理清全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文的脉络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，明白材料陈述的对象和作者的观点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，对全文有一个整体的认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识和把握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1055a6b1?sp=1&amp;vcp=1&amp;pid=b023ab431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2.选准角度，表明观点。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要分析作者在材料中表明了什么态度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，有哪些观点，明确评价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议的对象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。在切合题干要求的前提下，选准切入点，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提出的问题要具体，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提出的方法要有操作性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提出的建议要有针对性。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3.紧扣材料，理由充分。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答题时要紧扣材料内容，这是组织答案的核心部分。理由要充分合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理。陈述理由时要紧扣材料，多方分析；答案要层次清楚，语言流畅，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力求从多角度回答。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1055a6b1?sp=1&amp;vcp=1&amp;pid=b023ab431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解答阅读拓展与建议试题应注意以下几点：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（1）抓住关键，全面分析、把握作者的观点和态度，可以采用抓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共同话题和关键句、梳理材料层次等方法。其中关键句包括总结句、主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旨句、过渡句以及作者的评论句等，评论句又包括对人物、事物、事理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等的评价等。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（2）尊重事实，有理有据。给出评价、建议时，不能脱离事实，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一定要对文本进行全面、客观、恰当的分析。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1055a6b1?sp=1&amp;vcp=1&amp;pid=b023ab431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（3）深入拓展，深度分析。给出评价、建议时，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要从具体事件、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具体问题入手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，由表及里，深入拓展，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把握文章的主要观点和基本倾向。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分析时不能仅停留在表象上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，要用历史的、发展的、辩证的眼光来分析。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679297fa.fixed?vcp=1&amp;pid=92fe9803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阅读拓展与建议</a:t>
            </a:r>
            <a:endParaRPr lang="en-US" altLang="zh-CN" sz="4000" dirty="0"/>
          </a:p>
        </p:txBody>
      </p:sp>
      <p:sp>
        <p:nvSpPr>
          <p:cNvPr id="3" name="C_4_BD#2679297fa.fixed?sp=1&amp;vcp=1&amp;pid=92fe9803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771</Words>
  <Application>Microsoft Office PowerPoint</Application>
  <PresentationFormat>宽屏</PresentationFormat>
  <Paragraphs>143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 (正文)</vt:lpstr>
      <vt:lpstr>仿宋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9</cp:revision>
  <dcterms:created xsi:type="dcterms:W3CDTF">2024-11-21T07:21:16Z</dcterms:created>
  <dcterms:modified xsi:type="dcterms:W3CDTF">2025-07-24T02:05:19Z</dcterms:modified>
  <cp:category/>
  <cp:contentStatus/>
</cp:coreProperties>
</file>