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sldIdLst>
    <p:sldId id="287" r:id="rId3"/>
    <p:sldId id="289" r:id="rId4"/>
    <p:sldId id="290" r:id="rId5"/>
  </p:sldIdLst>
  <p:sldSz cx="12192000" cy="6858000"/>
  <p:notesSz cx="6858000" cy="9144000"/>
  <p:custDataLst>
    <p:tags r:id="rId1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1" userDrawn="1">
          <p15:clr>
            <a:srgbClr val="A4A3A4"/>
          </p15:clr>
        </p15:guide>
        <p15:guide id="2" pos="380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127D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61"/>
        <p:guide pos="3806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bleStyles" Target="tableStyles.xml"/><Relationship Id="rId8" Type="http://schemas.openxmlformats.org/officeDocument/2006/relationships/viewProps" Target="viewProps.xml"/><Relationship Id="rId7" Type="http://schemas.openxmlformats.org/officeDocument/2006/relationships/presProps" Target="presProps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0" Type="http://schemas.openxmlformats.org/officeDocument/2006/relationships/tags" Target="tags/tag63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image" Target="../media/image6.png"/><Relationship Id="rId1" Type="http://schemas.openxmlformats.org/officeDocument/2006/relationships/image" Target="../media/image5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6-19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73505" y="917575"/>
            <a:ext cx="9811385" cy="530288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823845" y="5608320"/>
            <a:ext cx="3244850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2.4</a:t>
            </a:r>
            <a:r>
              <a:rPr lang="en-US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×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29427=70624.8(</a:t>
            </a:r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万吨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)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823845" y="3865880"/>
            <a:ext cx="4276090" cy="109029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160g=0.16kg          15000</a:t>
            </a:r>
            <a:r>
              <a:rPr lang="en-US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×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0.16=2400(kg)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2400kg=2.4t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5" grpId="0"/>
      <p:bldP spid="5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6-19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37285" y="1069340"/>
            <a:ext cx="9811385" cy="472948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144395" y="5097145"/>
            <a:ext cx="5093335" cy="80899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18.75</a:t>
            </a:r>
            <a:r>
              <a:rPr lang="en-US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×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</a:t>
            </a:r>
            <a:r>
              <a:rPr lang="en-US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×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0.1=3.75(L)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3.75</a:t>
            </a:r>
            <a:r>
              <a:rPr lang="en-US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×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7.64</a:t>
            </a:r>
            <a:r>
              <a:rPr lang="en-US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×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250=7162.5(</a:t>
            </a:r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元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)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144395" y="2853055"/>
            <a:ext cx="4908550" cy="70485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张叔叔：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45</a:t>
            </a:r>
            <a:r>
              <a:rPr lang="en-US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×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25</a:t>
            </a:r>
            <a:r>
              <a:rPr lang="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÷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60=18.75(km)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王叔叔：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70</a:t>
            </a:r>
            <a:r>
              <a:rPr lang="en-US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×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15</a:t>
            </a:r>
            <a:r>
              <a:rPr lang="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÷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60=17.5(km)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5" grpId="0"/>
      <p:bldP spid="5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6-19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06475" y="1191260"/>
            <a:ext cx="10238740" cy="3242310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/>
              <p:cNvSpPr txBox="1"/>
              <p:nvPr/>
            </p:nvSpPr>
            <p:spPr>
              <a:xfrm>
                <a:off x="1725295" y="3039745"/>
                <a:ext cx="6097270" cy="2555875"/>
              </a:xfrm>
              <a:prstGeom prst="rect">
                <a:avLst/>
              </a:prstGeom>
              <a:noFill/>
            </p:spPr>
            <p:txBody>
              <a:bodyPr wrap="square" rtlCol="0">
                <a:noAutofit/>
                <a:extLst>
                  <a:ext uri="{4A0BC546-FE56-4ADE-93B0-CB8AF2F6F144}">
                    <wpsdc:textFrameExt xmlns:wpsdc="http://www.wps.cn/officeDocument/2022/drawingmlCustomData" type="text"/>
                  </a:ext>
                </a:extLst>
              </a:bodyPr>
              <a:p>
                <a:pPr marL="0" algn="l" defTabSz="914400" rtl="0" eaLnBrk="1" latinLnBrk="0" hangingPunct="1"/>
                <a:r>
                  <a:rPr lang="zh-CN" altLang="en-US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解：设薇薇用每分钟</a:t>
                </a:r>
                <a:r>
                  <a:rPr lang="en-US" altLang="zh-CN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50 m </a:t>
                </a:r>
                <a:r>
                  <a:rPr lang="zh-CN" altLang="en-US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的速度走了</a:t>
                </a:r>
                <a:r>
                  <a:rPr lang="en-US" altLang="zh-CN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2</a:t>
                </a:r>
                <a:r>
                  <a:rPr lang="zh-CN" altLang="en-US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分钟后到学校还要走</a:t>
                </a:r>
                <a:r>
                  <a:rPr lang="en-US" altLang="zh-CN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xm</a:t>
                </a:r>
                <a:r>
                  <a:rPr lang="zh-CN" altLang="en-US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。</a:t>
                </a:r>
                <a:endParaRPr lang="zh-CN" altLang="en-US" sz="2000" kern="1200">
                  <a:solidFill>
                    <a:srgbClr val="F0127D"/>
                  </a:solidFill>
                  <a:latin typeface="Times New Roman" panose="02020603050405020304" charset="0"/>
                  <a:ea typeface="黑体" panose="02010609060101010101" charset="-122"/>
                  <a:cs typeface="Times New Roman" panose="02020603050405020304" charset="0"/>
                </a:endParaRPr>
              </a:p>
              <a:p>
                <a:pPr marL="0" algn="l" defTabSz="914400" rtl="0" eaLnBrk="1" latinLnBrk="0" hangingPunct="1"/>
                <a:r>
                  <a:rPr lang="en-US" altLang="zh-CN" sz="28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  <a:sym typeface="+mn-ea"/>
                  </a:rPr>
                  <a:t>                 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>
                            <a:solidFill>
                              <a:srgbClr val="F0127D"/>
                            </a:solidFill>
                            <a:latin typeface="Times New Roman" panose="02020603050405020304" charset="0"/>
                            <a:ea typeface="黑体" panose="02010609060101010101" charset="-122"/>
                            <a:cs typeface="Times New Roman" panose="02020603050405020304" charset="0"/>
                            <a:sym typeface="+mn-ea"/>
                          </a:rPr>
                        </m:ctrlPr>
                      </m:fPr>
                      <m:num>
                        <m:r>
                          <a:rPr lang="en-US" altLang="zh-CN" sz="2800">
                            <a:solidFill>
                              <a:srgbClr val="F0127D"/>
                            </a:solidFill>
                            <a:latin typeface="Times New Roman" panose="02020603050405020304" charset="0"/>
                            <a:ea typeface="黑体" panose="02010609060101010101" charset="-122"/>
                            <a:cs typeface="Times New Roman" panose="02020603050405020304" charset="0"/>
                            <a:sym typeface="+mn-ea"/>
                          </a:rPr>
                          <m:t>x</m:t>
                        </m:r>
                      </m:num>
                      <m:den>
                        <m:r>
                          <a:rPr lang="en-US" altLang="zh-CN" sz="2800">
                            <a:solidFill>
                              <a:srgbClr val="F0127D"/>
                            </a:solidFill>
                            <a:latin typeface="Times New Roman" panose="02020603050405020304" charset="0"/>
                            <a:ea typeface="黑体" panose="02010609060101010101" charset="-122"/>
                            <a:cs typeface="Times New Roman" panose="02020603050405020304" charset="0"/>
                            <a:sym typeface="+mn-ea"/>
                          </a:rPr>
                          <m:t>50</m:t>
                        </m:r>
                      </m:den>
                    </m:f>
                  </m:oMath>
                </a14:m>
                <a:r>
                  <a:rPr lang="en-US" altLang="zh-CN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-2=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>
                            <a:solidFill>
                              <a:srgbClr val="F0127D"/>
                            </a:solidFill>
                            <a:latin typeface="Times New Roman" panose="02020603050405020304" charset="0"/>
                            <a:ea typeface="黑体" panose="02010609060101010101" charset="-122"/>
                            <a:cs typeface="Times New Roman" panose="02020603050405020304" charset="0"/>
                            <a:sym typeface="+mn-ea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lang="en-US" altLang="zh-CN" sz="2800">
                            <a:solidFill>
                              <a:srgbClr val="F0127D"/>
                            </a:solidFill>
                            <a:latin typeface="Times New Roman" panose="02020603050405020304" charset="0"/>
                            <a:ea typeface="黑体" panose="02010609060101010101" charset="-122"/>
                            <a:cs typeface="Times New Roman" panose="02020603050405020304" charset="0"/>
                            <a:sym typeface="+mn-ea"/>
                          </a:rPr>
                          <m:t>x</m:t>
                        </m:r>
                      </m:num>
                      <m:den>
                        <m:r>
                          <a:rPr lang="en-US" altLang="zh-CN" sz="2800">
                            <a:solidFill>
                              <a:srgbClr val="F0127D"/>
                            </a:solidFill>
                            <a:latin typeface="Times New Roman" panose="02020603050405020304" charset="0"/>
                            <a:ea typeface="黑体" panose="02010609060101010101" charset="-122"/>
                            <a:cs typeface="Times New Roman" panose="02020603050405020304" charset="0"/>
                            <a:sym typeface="+mn-ea"/>
                          </a:rPr>
                          <m:t>60</m:t>
                        </m:r>
                      </m:den>
                    </m:f>
                  </m:oMath>
                </a14:m>
                <a:r>
                  <a:rPr lang="en-US" altLang="zh-CN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+1</a:t>
                </a:r>
                <a:endParaRPr lang="en-US" altLang="zh-CN" sz="2000" kern="1200">
                  <a:solidFill>
                    <a:srgbClr val="F0127D"/>
                  </a:solidFill>
                  <a:latin typeface="Times New Roman" panose="02020603050405020304" charset="0"/>
                  <a:ea typeface="黑体" panose="02010609060101010101" charset="-122"/>
                  <a:cs typeface="Times New Roman" panose="02020603050405020304" charset="0"/>
                </a:endParaRPr>
              </a:p>
              <a:p>
                <a:pPr marL="0" algn="l" defTabSz="914400" rtl="0" eaLnBrk="1" latinLnBrk="0" hangingPunct="1"/>
                <a:r>
                  <a:rPr lang="en-US" altLang="zh-CN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                                x=900</a:t>
                </a:r>
                <a:endParaRPr lang="en-US" altLang="zh-CN" sz="2000" kern="1200">
                  <a:solidFill>
                    <a:srgbClr val="F0127D"/>
                  </a:solidFill>
                  <a:latin typeface="Times New Roman" panose="02020603050405020304" charset="0"/>
                  <a:ea typeface="黑体" panose="02010609060101010101" charset="-122"/>
                  <a:cs typeface="Times New Roman" panose="02020603050405020304" charset="0"/>
                </a:endParaRPr>
              </a:p>
              <a:p>
                <a:pPr marL="0" algn="l" defTabSz="914400" rtl="0" eaLnBrk="1" latinLnBrk="0" hangingPunct="1"/>
                <a:r>
                  <a:rPr lang="en-US" altLang="zh-CN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                    50</a:t>
                </a:r>
                <a:r>
                  <a:rPr lang="en-US" altLang="en-US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×</a:t>
                </a:r>
                <a:r>
                  <a:rPr lang="en-US" altLang="zh-CN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2+900=1000(m)</a:t>
                </a:r>
                <a:endParaRPr lang="en-US" altLang="zh-CN" sz="2000" kern="1200">
                  <a:solidFill>
                    <a:srgbClr val="F0127D"/>
                  </a:solidFill>
                  <a:latin typeface="Times New Roman" panose="02020603050405020304" charset="0"/>
                  <a:ea typeface="黑体" panose="02010609060101010101" charset="-122"/>
                  <a:cs typeface="Times New Roman" panose="02020603050405020304" charset="0"/>
                </a:endParaRPr>
              </a:p>
            </p:txBody>
          </p:sp>
        </mc:Choice>
        <mc:Fallback>
          <p:sp>
            <p:nvSpPr>
              <p:cNvPr id="5" name="文本框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25295" y="3039745"/>
                <a:ext cx="6097270" cy="2555875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ZTg3YjM4YjE0NWUzMWVhYjY2N2RhZjc1NjM0YzIwMGQ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298</Words>
  <Application>WPS 演示</Application>
  <PresentationFormat>宽屏</PresentationFormat>
  <Paragraphs>16</Paragraphs>
  <Slides>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14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Times New Roman</vt:lpstr>
      <vt:lpstr>黑体</vt:lpstr>
      <vt:lpstr>Cambria Math</vt:lpstr>
      <vt:lpstr>1_WPS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咬一口鱼丸</cp:lastModifiedBy>
  <cp:revision>178</cp:revision>
  <dcterms:created xsi:type="dcterms:W3CDTF">2019-06-19T02:08:00Z</dcterms:created>
  <dcterms:modified xsi:type="dcterms:W3CDTF">2025-02-12T13:57:09Z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ED5A587855B5490FB67D094FC68D82C1_13</vt:lpwstr>
  </property>
</Properties>
</file>