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52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c5b550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934F56-EA36-4AD7-8EB1-28CB3CAC26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微专题6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宪法知识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c5b550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CC2160-52E6-4CB4-99DA-CE885381C4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26fba0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d8c2e9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a857aa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26fba0fd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51d8c2e9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28a857aa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微专题6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宪法知识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c5b550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B8D8CF-E286-4971-800D-0BDA7D1800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26fba0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d8c2e9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a857aa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26fba0fd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51d8c2e9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28a857aa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微专题6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宪法知识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5783EB4-4772-DAE3-036C-6DAD49AFCC8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A3CD11-8261-4D22-9442-8EFA8A64F8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235D9F-86EB-478A-A0DC-880B50C4A0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26fba0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d8c2e9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a857aa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26fba0fd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51d8c2e9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28a857aa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F262AE-6293-4237-8EC8-58B7F1D58A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26fba0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1d8c2e9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8a857aa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26fba0fd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51d8c2e9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28a857aa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d8c2e9d.fixed?vcp=1&amp;pid=ac5b550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宪法知识</a:t>
            </a:r>
            <a:endParaRPr lang="en-US" altLang="zh-CN" sz="4000" dirty="0"/>
          </a:p>
        </p:txBody>
      </p:sp>
      <p:sp>
        <p:nvSpPr>
          <p:cNvPr id="3" name="C_4_BD#51d8c2e9d.fixed?vcp=1&amp;pid=ac5b550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09e6170d?vcp=1&amp;pid=51d8c2e9d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中国共产党第二十届中央委员会第三次全体会议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中共中央关于进一步全面深化改革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推进中国式现代化的决定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必须全面贯彻实施宪法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维护宪法权威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协同推进立法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执法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司法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守法各环节改革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健全法律面前人人平等保障机制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弘扬社会主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义法治精神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维护社会公平正义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全面推进国家各方面工作法治化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善以宪法为核心的中国特色社会主义法律体系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健全保证宪法全面实施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建立宪法实施情况报告制度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09e6170d?sp=1&amp;vcp=1&amp;pid=51d8c2e9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宪法是国家的根本法，是治国安邦的总章程，坚持依法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治国首先要坚持依宪治国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宪法具有最高的法律效力，是其他法律的立法基础和立法依据。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宪法是国家法制统一的基础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维护宪法权威，加强宪法实施和监督。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49397af?vcp=1&amp;pid=51d8c2e9d&amp;color=0,0,0&amp;vtp=1&amp;vaab=1&amp;bt=1&amp;bbb=1"/>
          <p:cNvSpPr/>
          <p:nvPr/>
        </p:nvSpPr>
        <p:spPr>
          <a:xfrm>
            <a:off x="539496" y="554400"/>
            <a:ext cx="11109960" cy="5915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0313a94fd?vaa=1&amp;vcp=1&amp;pid=1849397af&amp;color=0,0,0&amp;vtp=1&amp;vaab=1&amp;bbb=1"/>
          <p:cNvSpPr/>
          <p:nvPr/>
        </p:nvSpPr>
        <p:spPr>
          <a:xfrm>
            <a:off x="539496" y="121741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（2024·江苏连云港·中考）从下图中可以看出，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_1#0313a94fd.bracket?vaa=1&amp;vcp=1&amp;pid=1849397af&amp;color=0,0,0&amp;vpa=1&amp;vtp=1&amp;vaab=1"/>
          <p:cNvSpPr/>
          <p:nvPr/>
        </p:nvSpPr>
        <p:spPr>
          <a:xfrm>
            <a:off x="9233439" y="1210808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6_BD.1_2#0313a94fd?htil=1&amp;vaa=1&amp;vcp=1&amp;pid=1849397a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337" y="1774615"/>
            <a:ext cx="5349064" cy="222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_3#0313a94fd.choices?htil=1&amp;vaa=1&amp;vcp=1&amp;pid=1849397af&amp;color=0,0,0&amp;vtp=1&amp;vaab=1&amp;bbb=1&amp;hs=1"/>
          <p:cNvSpPr/>
          <p:nvPr/>
        </p:nvSpPr>
        <p:spPr>
          <a:xfrm>
            <a:off x="539496" y="1787314"/>
            <a:ext cx="5559552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A.国家机构依据宪法行使权力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.人民直接行使国家权力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.国家权力机关居于主导地位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.人民当家作主</a:t>
            </a:r>
            <a:endParaRPr lang="en-US" altLang="zh-CN" sz="2800" dirty="0"/>
          </a:p>
        </p:txBody>
      </p:sp>
      <p:sp>
        <p:nvSpPr>
          <p:cNvPr id="7" name="QC_6_EX.1_1#0313a94fd?vaa=1&amp;vcp=1&amp;pid=1849397af&amp;color=0,0,0&amp;vtp=1&amp;vaab=1&amp;bbb=1&amp;hb=1&amp;hs=1"/>
          <p:cNvSpPr/>
          <p:nvPr/>
        </p:nvSpPr>
        <p:spPr>
          <a:xfrm>
            <a:off x="544068" y="4219491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图示内容不能体现国家机构依据宪法行使权力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人民间接行使国家权力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图示内容不能体现国家权力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机关居于主导地位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edb4c17?vcp=1&amp;pid=1849397a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0c30bc06d?vaa=1&amp;vcp=1&amp;pid=bdedb4c1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宪法的生命在于实施，宪法的权威也在于实施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。保障宪法实施就要坚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持依宪治国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，加强宪法监督。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这需要(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6_1#0c30bc06d.bracket?vaa=1&amp;vcp=1&amp;pid=bdedb4c17&amp;color=0,0,0&amp;vpa=2&amp;vtp=1&amp;vaab=1"/>
          <p:cNvSpPr/>
          <p:nvPr/>
        </p:nvSpPr>
        <p:spPr>
          <a:xfrm>
            <a:off x="65061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_2#0c30bc06d.choices?vaa=1&amp;vcp=1&amp;pid=bdedb4c17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A.全国人大与其他国家机关相互监督，相互制衡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.各级人大及其常委会行使解释宪法和法律的权力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.完善全国人大及其常委会宪法监督制度，健全监督机制和程序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.保证公民的宪法监督权力，拓宽监督途径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4262a50f7?sp=1&amp;vaa=1&amp;vcp=1&amp;pid=bdedb4c17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2024年3月，在第十四届全国人民代表大会第二次会议上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，全国人大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常委会委员长作工作报告时指出，要认真实施关于完善和加强备案审查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制度的决定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，提高备案审查工作质量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。备案审查是具有中国特色的宪法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，是保障宪法法律实施、维护国家法治统一的重要制度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。全国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人大完善和加强备案审查制度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4262a50f7.bracket?vaa=1&amp;vcp=1&amp;pid=bdedb4c17&amp;color=0,0,0&amp;vpa=3&amp;vtp=1&amp;vaab=1"/>
          <p:cNvSpPr/>
          <p:nvPr/>
        </p:nvSpPr>
        <p:spPr>
          <a:xfrm>
            <a:off x="6861714" y="31318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_2#4262a50f7?vaa=1&amp;vcp=1&amp;pid=bdedb4c17&amp;color=0,0,0&amp;vtp=1&amp;vaab=1&amp;bbb=1&amp;hb=1"/>
          <p:cNvSpPr/>
          <p:nvPr/>
        </p:nvSpPr>
        <p:spPr>
          <a:xfrm>
            <a:off x="539496" y="3760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①宪法的制定和修改程序比其他法律更加严格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②宪法是其他法律的立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法基础和立法依据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③这有利于加强宪法监督，保障宪法实施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④其他法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律规定的是国家生活中的根本性问题</a:t>
            </a:r>
            <a:endParaRPr lang="en-US" altLang="zh-CN" sz="2800" dirty="0"/>
          </a:p>
        </p:txBody>
      </p:sp>
      <p:sp>
        <p:nvSpPr>
          <p:cNvPr id="5" name="QC_7_BD.7_3#4262a50f7.choices?vaa=1&amp;vcp=1&amp;pid=bdedb4c17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43872295?vcp=1&amp;pid=bdedb4c1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请完成第176~177页【备考练习】习题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a857aaa.fixed?vcp=1&amp;pid=ac5b550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宪法知识</a:t>
            </a:r>
            <a:endParaRPr lang="en-US" altLang="zh-CN" sz="4000" dirty="0"/>
          </a:p>
        </p:txBody>
      </p:sp>
      <p:sp>
        <p:nvSpPr>
          <p:cNvPr id="3" name="C_4_BD#28a857aaa.fixed?vcp=1&amp;pid=ac5b550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微专题6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宪法知识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d7a04a018?sp=1&amp;vaa=1&amp;vcp=1&amp;pid=28a857aaa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2024年3月，十四届全国人大二次会议在北京召开。会议审议通过了国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务院政府工作报告、最高人民法院工作报告、最高人民检察院工作报告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等。这体现了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d7a04a018.bracket?vaa=1&amp;vcp=1&amp;pid=28a857aaa&amp;color=0,0,0&amp;vpa=4&amp;vtp=1&amp;vaab=1"/>
          <p:cNvSpPr/>
          <p:nvPr/>
        </p:nvSpPr>
        <p:spPr>
          <a:xfrm>
            <a:off x="3047746" y="25537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d7a04a018?vaa=1&amp;vcp=1&amp;pid=28a857aaa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①国家权力机关对其他国家机关负责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国家的一切权力属于人民的宪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法基本原则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国家权力机关在国家机构中居于主导地位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我国国家机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构实行民主集中制原则</a:t>
            </a:r>
            <a:endParaRPr lang="en-US" altLang="zh-CN" sz="2800" dirty="0"/>
          </a:p>
        </p:txBody>
      </p:sp>
      <p:sp>
        <p:nvSpPr>
          <p:cNvPr id="5" name="QC_5_BD.9_3#d7a04a018.choices?vaa=1&amp;vcp=1&amp;pid=28a857aaa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5395151fc?sp=1&amp;vaa=1&amp;vcp=1&amp;pid=28a857aaa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“我宣誓：忠于中华人民共和国宪法，维护宪法权威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，履行法定职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责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”如今，新任命的国家工作人员向宪法郑重宣誓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，已成为当今中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国政治生活中的常见一幕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实行宪法宣誓制度(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5395151fc.bracket?vaa=1&amp;vcp=1&amp;pid=28a857aaa&amp;color=0,0,0&amp;vpa=5&amp;vtp=1&amp;vaab=1"/>
          <p:cNvSpPr/>
          <p:nvPr/>
        </p:nvSpPr>
        <p:spPr>
          <a:xfrm>
            <a:off x="7928514" y="28219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_2#5395151fc?vaa=1&amp;vcp=1&amp;pid=28a857aaa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①显示了宪法至高无上的权威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②说明宪法的制定和修改程序更严格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营造了尊崇宪法的法治氛围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④确保了公民能自觉遵守宪法</a:t>
            </a:r>
            <a:endParaRPr lang="en-US" altLang="zh-CN" sz="2800" dirty="0"/>
          </a:p>
        </p:txBody>
      </p:sp>
      <p:sp>
        <p:nvSpPr>
          <p:cNvPr id="5" name="QC_5_BD.11_3#5395151fc.choices?vaa=1&amp;vcp=1&amp;pid=28a857aaa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1d9635c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1d9635c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c1d9635c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350617A-6C52-CA71-5A0D-30B0E4462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1283240"/>
            <a:ext cx="8005762" cy="5117559"/>
          </a:xfrm>
          <a:prstGeom prst="rect">
            <a:avLst/>
          </a:prstGeom>
        </p:spPr>
      </p:pic>
      <p:sp>
        <p:nvSpPr>
          <p:cNvPr id="2" name="QC_5_BD.13_1#d117493c6?sp=1&amp;vaa=1&amp;vcp=1&amp;pid=28a857aaa&amp;color=0,0,0&amp;vtp=1&amp;vaab=1&amp;bt=1&amp;bbb=1&amp;hb=1"/>
          <p:cNvSpPr/>
          <p:nvPr/>
        </p:nvSpPr>
        <p:spPr>
          <a:xfrm>
            <a:off x="541020" y="4222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中学生小丽围绕宪法与生活绘制了一个思维导图（见下图）。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d117493c6?vaa=1&amp;vcp=1&amp;pid=28a857aaa&amp;color=0,0,0&amp;vtp=1&amp;vaab=1&amp;bt=1&amp;bbb=1"/>
          <p:cNvSpPr/>
          <p:nvPr/>
        </p:nvSpPr>
        <p:spPr>
          <a:xfrm>
            <a:off x="539496" y="11683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①宪法与我们每个人息息相关，我们的一生都离不开宪法的保护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宪法规定了公民的基本权利和义务，比其他法律更具体、更全面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宪法保障公民平等享有生存和发展的权利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宪法具有最高的法律地位，是其他法律的立法基础和立法依据</a:t>
            </a:r>
            <a:endParaRPr lang="en-US" altLang="zh-CN" sz="2800" dirty="0"/>
          </a:p>
        </p:txBody>
      </p:sp>
      <p:sp>
        <p:nvSpPr>
          <p:cNvPr id="3" name="QC_5_BD.15_2#d117493c6.choices?vaa=1&amp;vcp=1&amp;pid=28a857aaa&amp;color=0,0,0&amp;vtp=1&amp;vaab=1&amp;bbb=1"/>
          <p:cNvSpPr/>
          <p:nvPr/>
        </p:nvSpPr>
        <p:spPr>
          <a:xfrm>
            <a:off x="539496" y="37319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5" name="QO_6_AN.1_1#ddd7ebec3?vaa=1&amp;vcp=1&amp;pid=53c42ea3f&amp;color=0,0,0&amp;vtp=1&amp;vaab=1&amp;bbb=1">
            <a:extLst>
              <a:ext uri="{FF2B5EF4-FFF2-40B4-BE49-F238E27FC236}">
                <a16:creationId xmlns:a16="http://schemas.microsoft.com/office/drawing/2014/main" id="{B687BEB3-B056-345F-F55E-A230E6E2B8CD}"/>
              </a:ext>
            </a:extLst>
          </p:cNvPr>
          <p:cNvSpPr/>
          <p:nvPr/>
        </p:nvSpPr>
        <p:spPr>
          <a:xfrm>
            <a:off x="444246" y="4476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5f8e3f02b?vaa=1&amp;vcp=1&amp;pid=28a857aaa&amp;color=0,0,0&amp;vtp=1&amp;vaab=1&amp;bt=1&amp;bbb=1&amp;hb=1"/>
          <p:cNvSpPr/>
          <p:nvPr/>
        </p:nvSpPr>
        <p:spPr>
          <a:xfrm>
            <a:off x="539496" y="10666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中学生小桂在学校的宣传栏中看到了一副对联。上联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：乡村振兴党指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，下联：国泰民安民心齐，横批：中国特色社会主义新时代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5f8e3f02b.bracket?vaa=1&amp;vcp=1&amp;pid=28a857aaa&amp;color=0,0,0&amp;vpa=7&amp;vtp=1&amp;vaab=1"/>
          <p:cNvSpPr/>
          <p:nvPr/>
        </p:nvSpPr>
        <p:spPr>
          <a:xfrm>
            <a:off x="816515" y="23487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_2#5f8e3f02b.choices?vaa=1&amp;vcp=1&amp;pid=28a857aaa&amp;color=0,0,0&amp;vtp=1&amp;vaab=1&amp;bbb=1"/>
          <p:cNvSpPr/>
          <p:nvPr/>
        </p:nvSpPr>
        <p:spPr>
          <a:xfrm>
            <a:off x="539496" y="2990405"/>
            <a:ext cx="6013704" cy="26007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A.中国共产党是我国最高权力机关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B.中国共产党坚持为人民谋幸福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C.党的领导地位是人民的选择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D.党的最高理想是实现共产主义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cdde34e65?sp=1&amp;vaa=1&amp;vcp=1&amp;pid=28a857aaa&amp;color=0,0,0&amp;vtp=1&amp;vaab=1&amp;bt=1&amp;bbb=1&amp;hb=1"/>
          <p:cNvSpPr/>
          <p:nvPr/>
        </p:nvSpPr>
        <p:spPr>
          <a:xfrm>
            <a:off x="539496" y="10812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中学生小宁在班级的“新闻播报”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活动中与同学们分享了以下两则信息。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从这两则信息中可以感知(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4" name="QC_5_BD.18_2#cdde34e65?colgroup=14,15&amp;vaa=1&amp;vcp=1&amp;pid=28a857aa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705882"/>
              </p:ext>
            </p:extLst>
          </p:nvPr>
        </p:nvGraphicFramePr>
        <p:xfrm>
          <a:off x="539496" y="2418175"/>
          <a:ext cx="11091672" cy="3352864"/>
        </p:xfrm>
        <a:graphic>
          <a:graphicData uri="http://schemas.openxmlformats.org/drawingml/2006/table">
            <a:tbl>
              <a:tblPr/>
              <a:tblGrid>
                <a:gridCol w="5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信息一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中华人民共和国宪法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二十四条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提倡爱祖国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爱劳动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爱科学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主义的公德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在人民中进行爱国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集体主义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的教育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信息二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中华人民共和国爱国主义教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育法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根据宪法制定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对爱国主义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教育的主要内容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职责任务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措施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支持保障等做了详细的规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该法自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日起施行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_1#cdde34e65.choices?vaa=1&amp;vcp=1&amp;pid=28a857aaa&amp;color=0,0,0&amp;vtp=1&amp;vaab=1&amp;bt=1&amp;bbb=1"/>
          <p:cNvSpPr/>
          <p:nvPr/>
        </p:nvSpPr>
        <p:spPr>
          <a:xfrm>
            <a:off x="539496" y="14805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A.宪法的制定和修改比其他法律更为严格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.维护宪法的权威是宪法的核心价值追求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.宪法是爱国主义教育法和其他法律的总和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.宪法是爱国主义教育法的立法基础和立法依据</a:t>
            </a:r>
            <a:endParaRPr lang="en-US" altLang="zh-CN" sz="2800" dirty="0"/>
          </a:p>
        </p:txBody>
      </p:sp>
      <p:sp>
        <p:nvSpPr>
          <p:cNvPr id="4" name="QO_6_AN.1_1#ddd7ebec3?vaa=1&amp;vcp=1&amp;pid=53c42ea3f&amp;color=0,0,0&amp;vtp=1&amp;vaab=1&amp;bbb=1">
            <a:extLst>
              <a:ext uri="{FF2B5EF4-FFF2-40B4-BE49-F238E27FC236}">
                <a16:creationId xmlns:a16="http://schemas.microsoft.com/office/drawing/2014/main" id="{F9D40180-100F-437E-FEBB-13993E986CAB}"/>
              </a:ext>
            </a:extLst>
          </p:cNvPr>
          <p:cNvSpPr/>
          <p:nvPr/>
        </p:nvSpPr>
        <p:spPr>
          <a:xfrm>
            <a:off x="425196" y="40984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_1#53c42ea3f?sp=1&amp;vaa=1&amp;vcp=1&amp;pid=28a857aaa&amp;color=0,0,0&amp;vtp=1&amp;vaab=1&amp;bt=1&amp;bbb=1&amp;hb=1"/>
          <p:cNvSpPr/>
          <p:nvPr/>
        </p:nvSpPr>
        <p:spPr>
          <a:xfrm>
            <a:off x="539496" y="3414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宪法是国家的根本法。为了促进学生增强宪法意识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，某中学开展了一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系列宪法宣传活动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，请你参与。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知识竞赛</a:t>
            </a:r>
            <a:endParaRPr lang="en-US" altLang="zh-CN" sz="2800" dirty="0"/>
          </a:p>
        </p:txBody>
      </p:sp>
      <p:graphicFrame>
        <p:nvGraphicFramePr>
          <p:cNvPr id="26" name="QO_5_BD.21_2#53c42ea3f?colgroup=30&amp;vaa=1&amp;vcp=1&amp;pid=28a857aa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648613"/>
              </p:ext>
            </p:extLst>
          </p:nvPr>
        </p:nvGraphicFramePr>
        <p:xfrm>
          <a:off x="539496" y="2319115"/>
          <a:ext cx="11091672" cy="3403664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1.我国的第一部宪法颁布的时间是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□A.1949年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□B.1954年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2.我国现行宪法的目录第二章的内容是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□A.公民的基本权利和义务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□B.公民的权利和义务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22_1#ddd7ebec3?vaa=1&amp;vcp=1&amp;pid=53c42ea3f&amp;color=0,0,0&amp;mp=1&amp;vtp=1&amp;vaab=1&amp;bt=1&amp;bbb=1"/>
          <p:cNvSpPr/>
          <p:nvPr/>
        </p:nvSpPr>
        <p:spPr>
          <a:xfrm>
            <a:off x="291846" y="5741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（1）请选出知识竞赛中题目的正确选项。</a:t>
            </a:r>
            <a:endParaRPr lang="en-US" altLang="zh-CN" sz="2800" dirty="0"/>
          </a:p>
        </p:txBody>
      </p:sp>
      <p:sp>
        <p:nvSpPr>
          <p:cNvPr id="4" name="QO_6_AN.1_1#ddd7ebec3?vaa=1&amp;vcp=1&amp;pid=53c42ea3f&amp;color=0,0,0&amp;vtp=1&amp;vaab=1&amp;bbb=1"/>
          <p:cNvSpPr/>
          <p:nvPr/>
        </p:nvSpPr>
        <p:spPr>
          <a:xfrm>
            <a:off x="4368546" y="2895123"/>
            <a:ext cx="5463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√</a:t>
            </a:r>
            <a:endParaRPr lang="en-US" altLang="zh-CN" sz="2800" dirty="0"/>
          </a:p>
        </p:txBody>
      </p:sp>
      <p:sp>
        <p:nvSpPr>
          <p:cNvPr id="5" name="QO_6_AN.1_1#ddd7ebec3?vaa=1&amp;vcp=1&amp;pid=53c42ea3f&amp;color=0,0,0&amp;vtp=1&amp;vaab=1&amp;bbb=1">
            <a:extLst>
              <a:ext uri="{FF2B5EF4-FFF2-40B4-BE49-F238E27FC236}">
                <a16:creationId xmlns:a16="http://schemas.microsoft.com/office/drawing/2014/main" id="{EC37111B-43B4-ACE4-AFB8-C4FE1D5D7D44}"/>
              </a:ext>
            </a:extLst>
          </p:cNvPr>
          <p:cNvSpPr/>
          <p:nvPr/>
        </p:nvSpPr>
        <p:spPr>
          <a:xfrm>
            <a:off x="1387221" y="4020947"/>
            <a:ext cx="5463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cc7beb08?vcp=1&amp;pid=53c42ea3f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宪法宣誓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在十四届全国人大一次会议上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习近平全票当选中华人民共和国主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中华人民共和国中央军事委员会主席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并进行宪法宣誓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我宣誓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忠于中华人民共和国宪法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维护宪法权威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履行法定职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忠于人民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恪尽职守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廉洁奉公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接受人民监督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设富强民主文明和谐美丽的社会主义现代化强国努力奋斗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e10d4e364?vaa=1&amp;vcp=1&amp;pid=53c42ea3f&amp;color=0,0,0&amp;mp=1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（2）国家主席进行宪法宣誓有何现实意义？</a:t>
            </a:r>
            <a:endParaRPr lang="en-US" altLang="zh-CN" sz="2800" dirty="0"/>
          </a:p>
        </p:txBody>
      </p:sp>
      <p:sp>
        <p:nvSpPr>
          <p:cNvPr id="3" name="QO_6_AN.1_1#e10d4e364?vaa=1&amp;vcp=1&amp;pid=53c42ea3f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有利于凸显宪法地位，树立宪法权威，弘扬宪法精神，保证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宪法实施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有利于全体社会成员增强宪法意识，捍卫宪法尊严，形成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尊崇宪法、拥护宪法、践行宪法的共识和氛围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有利于增强国家工作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人员依法履行职责的责任感和使命感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有利于全面推进依宪治国和依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26fba0fd.fixed?vcp=1&amp;pid=ac5b550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微专题6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宪法知识</a:t>
            </a:r>
            <a:endParaRPr lang="en-US" altLang="zh-CN" sz="4000" dirty="0"/>
          </a:p>
        </p:txBody>
      </p:sp>
      <p:sp>
        <p:nvSpPr>
          <p:cNvPr id="3" name="C_4_BD#b26fba0fd.fixed?vcp=1&amp;pid=ac5b550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c50e0be5?sp=1&amp;vcp=1&amp;pid=b26fba0fd&amp;color=0,0,0&amp;vtp=1&amp;vaab=1&amp;bt=1&amp;bbb=1"/>
          <p:cNvSpPr/>
          <p:nvPr/>
        </p:nvSpPr>
        <p:spPr>
          <a:xfrm>
            <a:off x="539496" y="459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</a:t>
            </a:r>
            <a:endParaRPr lang="en-US" altLang="zh-CN" sz="2800" dirty="0"/>
          </a:p>
        </p:txBody>
      </p:sp>
      <p:graphicFrame>
        <p:nvGraphicFramePr>
          <p:cNvPr id="5" name="P_5_BD#fc50e0be5?colgroup=5,24&amp;vcp=1&amp;pid=b26fba0f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158055"/>
              </p:ext>
            </p:extLst>
          </p:nvPr>
        </p:nvGraphicFramePr>
        <p:xfrm>
          <a:off x="539496" y="1796079"/>
          <a:ext cx="11091672" cy="444620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由序言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公民的基本权利和义务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国家机构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国歌国徽首都构成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共一百四十三条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①宪法是治国安邦的总章程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②宪法是国家的根本法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国家法律体系中具有最高的法律地位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法律权威和法律效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③宪法是一切组织和个人的根本活动准则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④坚持依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法治国首先要坚持依宪治国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国家的一切权力属于人民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尊重和保障人权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fc50e0be5?colgroup=5,24&amp;vcp=1&amp;pid=b26fba0f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15407"/>
              </p:ext>
            </p:extLst>
          </p:nvPr>
        </p:nvGraphicFramePr>
        <p:xfrm>
          <a:off x="539496" y="1717611"/>
          <a:ext cx="11091672" cy="387972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宪法的核心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价值追求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规范国家权力运行以保障公民权利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宪法与其他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宪法是其他法律的立法基础和立法依据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其他法律是根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据宪法制定的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宪法的规定具有原则性的特点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各种法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律制度是对宪法规定的具体落实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宪法是对公民基本权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利的根本确认和保障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其他法律也对公民基本权利的实现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具有不可替代的作用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c50e0be5?colgroup=5,24&amp;vcp=1&amp;pid=b26fba0fd&amp;color=0,0,0&amp;vtp=1&amp;vaab=1&amp;bt=1&amp;bbb=1">
            <a:extLst>
              <a:ext uri="{FF2B5EF4-FFF2-40B4-BE49-F238E27FC236}">
                <a16:creationId xmlns:a16="http://schemas.microsoft.com/office/drawing/2014/main" id="{EB5E66E0-BAD7-0426-2FC1-BE38041B4B31}"/>
              </a:ext>
            </a:extLst>
          </p:cNvPr>
          <p:cNvSpPr txBox="1"/>
          <p:nvPr/>
        </p:nvSpPr>
        <p:spPr>
          <a:xfrm>
            <a:off x="10913023" y="10092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c50e0be5?sp=1&amp;vcp=1&amp;pid=b26fba0fd&amp;color=0,0,0&amp;vtp=1&amp;vaab=1&amp;bt=1&amp;bbb=1"/>
          <p:cNvSpPr/>
          <p:nvPr/>
        </p:nvSpPr>
        <p:spPr>
          <a:xfrm>
            <a:off x="539496" y="6654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（1）宪法的实施</a:t>
            </a:r>
            <a:endParaRPr lang="en-US" altLang="zh-CN" sz="2800" dirty="0"/>
          </a:p>
        </p:txBody>
      </p:sp>
      <p:graphicFrame>
        <p:nvGraphicFramePr>
          <p:cNvPr id="7" name="P_5_BD#fc50e0be5?colgroup=3,25&amp;vcp=1&amp;pid=b26fba0f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354390"/>
              </p:ext>
            </p:extLst>
          </p:nvPr>
        </p:nvGraphicFramePr>
        <p:xfrm>
          <a:off x="539496" y="2008060"/>
          <a:ext cx="11082528" cy="387972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法实施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和监督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完善全国人大及其常委会宪法监督制度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健全监督机制和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使其更好担负起宪法监督职责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健全宪法解释程序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推进合宪性审查工作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加强备案审查制度和能力建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加强对宪法实施情况的监督检查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维护宪法权威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于各种违反宪法的行为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都必须予以追究和纠正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增强宪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学习宪法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认同宪法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c50e0be5?sp=1&amp;vcp=1&amp;pid=b26fba0fd&amp;color=0,0,0&amp;vtp=1&amp;vaab=1&amp;bt=1&amp;bbb=1"/>
          <p:cNvSpPr/>
          <p:nvPr/>
        </p:nvSpPr>
        <p:spPr>
          <a:xfrm>
            <a:off x="539496" y="572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（2）宪法与其他法律的区别</a:t>
            </a:r>
            <a:endParaRPr lang="en-US" altLang="zh-CN" sz="2800" dirty="0"/>
          </a:p>
        </p:txBody>
      </p:sp>
      <p:graphicFrame>
        <p:nvGraphicFramePr>
          <p:cNvPr id="8" name="P_5_BD#fc50e0be5?colgroup=2,10,16&amp;vcp=1&amp;pid=b26fba0f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699379"/>
              </p:ext>
            </p:extLst>
          </p:nvPr>
        </p:nvGraphicFramePr>
        <p:xfrm>
          <a:off x="539496" y="1259077"/>
          <a:ext cx="11082528" cy="5012692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宪法所规定的内容是国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家生活中带有全局性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其他法律所规定的内容通常只是国家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生活中的一般性问题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是对国家生活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和社会生活中某一方面的规定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效力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宪法具有最高的法律效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是其他法律的立法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基础和立法依据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其他法律是根据宪法制定的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宪法的原则和精神相违背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否则就会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因违宪而无效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宪法的制定和修改程序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比其他法律更加严格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其他法律的制定和修改只需依一般程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由立法机关过半数通过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c50e0be5?sp=1&amp;vcp=1&amp;pid=b26fba0fd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（3）易错点纠偏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误认为国家机关的权力是宪法赋予的，因此不需要制约，国家机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关及其工作人员可以随意行使权力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必须加强对权力运行的制约和监督，让人民监督权力，让权力在阳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光下运行，把权力关进制度的笼子。国家权力必须在宪法和法律限定的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范围内行使。权力的行使如果不受制约，必然导致滥用职权，滋生腐败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损害人民的利益。国家机关及其工作人员必须依法行使权力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b="1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c50e0be5?sp=1&amp;vcp=1&amp;pid=b26fba0fd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②误认为宪法规定的都是国家大事，与我们青少年无关。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宪法是我国的根本法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，与我们每个人息息相关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，我们的一生都离不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开宪法的保护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。我们要增强宪法意识，热爱宪法，捍卫宪法。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849</Words>
  <Application>Microsoft Office PowerPoint</Application>
  <PresentationFormat>宽屏</PresentationFormat>
  <Paragraphs>220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2024-11-29T08:29:26Z</dcterms:created>
  <dcterms:modified xsi:type="dcterms:W3CDTF">2025-07-24T08:20:18Z</dcterms:modified>
  <cp:category/>
  <cp:contentStatus/>
</cp:coreProperties>
</file>