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0"/>
  </p:notesMasterIdLst>
  <p:sldIdLst>
    <p:sldId id="256" r:id="rId2"/>
    <p:sldId id="257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05" r:id="rId46"/>
    <p:sldId id="320" r:id="rId47"/>
    <p:sldId id="306" r:id="rId48"/>
    <p:sldId id="307" r:id="rId49"/>
    <p:sldId id="308" r:id="rId50"/>
    <p:sldId id="309" r:id="rId51"/>
    <p:sldId id="310" r:id="rId52"/>
    <p:sldId id="311" r:id="rId53"/>
    <p:sldId id="312" r:id="rId54"/>
    <p:sldId id="313" r:id="rId55"/>
    <p:sldId id="314" r:id="rId56"/>
    <p:sldId id="315" r:id="rId57"/>
    <p:sldId id="316" r:id="rId58"/>
    <p:sldId id="317" r:id="rId5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33251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4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4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4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4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4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4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4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4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35b3712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79CA219-A386-4136-9F78-8A03F6D5346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第8讲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中国开始沦为半殖民地半封建社会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5b3712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FAAFCD7-F5CB-4766-B18A-778EE587D29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2912a57f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ff2419a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084876c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b92702a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912a57f0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6ff2419ac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5084876ce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3b92702a9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第8讲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中国开始沦为半殖民地半封建社会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35b3712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2539843-AE03-4648-8B64-0115EE1351B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2912a57f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ff2419a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084876c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b92702a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912a57f0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6ff2419ac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5084876ce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3b92702a9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第8讲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中国开始沦为半殖民地半封建社会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79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9A7409E-1F3B-29CC-DC8D-5081DB4A292B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614C341-CC79-4385-A252-81C5CEBC81E4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27F24F3-7BC7-40BF-87BE-61B03BBCDF1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E198F0E-9E91-4334-8F88-4E34104357B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2912a57f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ff2419a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084876c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b92702a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912a57f0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6ff2419ac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5084876ce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3b92702a9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C239A14-243E-4F4D-97BF-16BDB22C3C0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2912a57f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ff2419a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084876c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b92702a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912a57f0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6ff2419ac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5084876ce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3b92702a9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7_BD#05f1a8ba7?colgroup=3,3,23&amp;vcp=1&amp;pid=1d3655610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7602729"/>
              </p:ext>
            </p:extLst>
          </p:nvPr>
        </p:nvGraphicFramePr>
        <p:xfrm>
          <a:off x="539496" y="1544732"/>
          <a:ext cx="11112602" cy="4473132"/>
        </p:xfrm>
        <a:graphic>
          <a:graphicData uri="http://schemas.openxmlformats.org/drawingml/2006/table">
            <a:tbl>
              <a:tblPr/>
              <a:tblGrid>
                <a:gridCol w="12723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23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704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鸦片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1840年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6月至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1842年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8月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（1）根本原因：英国为了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打开中国市场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掠夺原料和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倾销商品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保护鸦片走私活动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（2）直接原因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：林则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徐虎门销烟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1840年6月爆发—1841年初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英军强占香港岛—1841年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英军攻占厦门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定海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宁波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—1842年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英军进犯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吴淞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—1842年8月初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英军到达南京下关江面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清政府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屈服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被迫与英国签订中英《南京条约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05f1a8ba7?colgroup=3,3,23&amp;vcp=1&amp;pid=1d3655610&amp;color=0,0,0&amp;mp=1&amp;vtp=1&amp;vaab=1&amp;bt=1&amp;bbb=1">
            <a:extLst>
              <a:ext uri="{FF2B5EF4-FFF2-40B4-BE49-F238E27FC236}">
                <a16:creationId xmlns:a16="http://schemas.microsoft.com/office/drawing/2014/main" id="{8D1FEB78-8858-AE8C-9A46-4DB509EA43F0}"/>
              </a:ext>
            </a:extLst>
          </p:cNvPr>
          <p:cNvSpPr txBox="1"/>
          <p:nvPr/>
        </p:nvSpPr>
        <p:spPr>
          <a:xfrm>
            <a:off x="10933953" y="83632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7_BD#05f1a8ba7?colgroup=3,3,12,10&amp;vcp=1&amp;pid=1d3655610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995215"/>
              </p:ext>
            </p:extLst>
          </p:nvPr>
        </p:nvGraphicFramePr>
        <p:xfrm>
          <a:off x="539496" y="2432812"/>
          <a:ext cx="11073384" cy="2857500"/>
        </p:xfrm>
        <a:graphic>
          <a:graphicData uri="http://schemas.openxmlformats.org/drawingml/2006/table">
            <a:tbl>
              <a:tblPr/>
              <a:tblGrid>
                <a:gridCol w="12710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994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227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69697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鸦片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抗争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关天培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战死（虎门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葛云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王锡朋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郑国鸿殉国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定海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广州三元里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抗英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陈化成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牺牲（吴淞）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2500"/>
                        </a:lnSpc>
                      </a:pPr>
                      <a:r>
                        <a:rPr lang="en-US" altLang="zh-CN" sz="126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P_7_BD#05f1a8ba7.table_image?iti=2&amp;tii=4&amp;vcp=1&amp;pid=1d3655610&amp;color=0,0,0&amp;mp=1&amp;vtp=1&amp;vaab=1&amp;bbb=1&amp;hb=1"/>
          <p:cNvSpPr/>
          <p:nvPr/>
        </p:nvSpPr>
        <p:spPr>
          <a:xfrm>
            <a:off x="7767828" y="3992594"/>
            <a:ext cx="3767328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三元里平英团旧址——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三元古庙</a:t>
            </a:r>
            <a:endParaRPr lang="en-US" altLang="zh-CN" sz="2800" dirty="0"/>
          </a:p>
        </p:txBody>
      </p:sp>
      <p:sp>
        <p:nvSpPr>
          <p:cNvPr id="2" name="P_7_BD#05f1a8ba7?colgroup=3,3,12,10&amp;vcp=1&amp;pid=1d3655610&amp;color=0,0,0&amp;mp=1&amp;vtp=1&amp;vaab=1&amp;bt=1&amp;bbb=1">
            <a:extLst>
              <a:ext uri="{FF2B5EF4-FFF2-40B4-BE49-F238E27FC236}">
                <a16:creationId xmlns:a16="http://schemas.microsoft.com/office/drawing/2014/main" id="{181D0241-59B3-1861-083C-EF1FEBF53F79}"/>
              </a:ext>
            </a:extLst>
          </p:cNvPr>
          <p:cNvSpPr txBox="1"/>
          <p:nvPr/>
        </p:nvSpPr>
        <p:spPr>
          <a:xfrm>
            <a:off x="10894735" y="172440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三元古庙1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430768" y="2639282"/>
            <a:ext cx="2463967" cy="135331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7_BD#05f1a8ba7?colgroup=3,3,23&amp;vcp=1&amp;pid=1d3655610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6248682"/>
              </p:ext>
            </p:extLst>
          </p:nvPr>
        </p:nvGraphicFramePr>
        <p:xfrm>
          <a:off x="539496" y="2105342"/>
          <a:ext cx="11112602" cy="3351912"/>
        </p:xfrm>
        <a:graphic>
          <a:graphicData uri="http://schemas.openxmlformats.org/drawingml/2006/table">
            <a:tbl>
              <a:tblPr/>
              <a:tblGrid>
                <a:gridCol w="12723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23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704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鸦片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失败原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（1）清朝封建专制制度腐败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统治者昏庸愚昧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对内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敌视人民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对外妥协投降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）中国经济和武器装备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落后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（3）英国综合国力强大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战争准备充分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改变了中国历史发展的进程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中国独立主权的完整性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遭到破坏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自然经济遭到破坏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开始沦为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半殖民地半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封建社会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鸦片战争成为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中国近代史的开端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05f1a8ba7?colgroup=3,3,23&amp;vcp=1&amp;pid=1d3655610&amp;color=0,0,0&amp;vtp=1&amp;vaab=1&amp;bt=1&amp;bbb=1">
            <a:extLst>
              <a:ext uri="{FF2B5EF4-FFF2-40B4-BE49-F238E27FC236}">
                <a16:creationId xmlns:a16="http://schemas.microsoft.com/office/drawing/2014/main" id="{AE91278E-95D3-FD10-93EB-37B7B7C5C0EF}"/>
              </a:ext>
            </a:extLst>
          </p:cNvPr>
          <p:cNvSpPr txBox="1"/>
          <p:nvPr/>
        </p:nvSpPr>
        <p:spPr>
          <a:xfrm>
            <a:off x="10933953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7_BD#05f1a8ba7?colgroup=3,3,12,10&amp;vcp=1&amp;pid=1d3655610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8142786"/>
              </p:ext>
            </p:extLst>
          </p:nvPr>
        </p:nvGraphicFramePr>
        <p:xfrm>
          <a:off x="539496" y="2099056"/>
          <a:ext cx="11073384" cy="3632200"/>
        </p:xfrm>
        <a:graphic>
          <a:graphicData uri="http://schemas.openxmlformats.org/drawingml/2006/table">
            <a:tbl>
              <a:tblPr/>
              <a:tblGrid>
                <a:gridCol w="12710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994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227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6448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《南京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条约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的签订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endParaRPr lang="en-US" altLang="zh-CN" sz="1200" spc="-100" dirty="0"/>
                    </a:p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1842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年8月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中国近代史上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一个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丧权辱国的不平等条约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8600"/>
                        </a:lnSpc>
                      </a:pPr>
                      <a:r>
                        <a:rPr lang="en-US" altLang="zh-CN" sz="159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P_7_BD#05f1a8ba7.table_image?iti=3&amp;tii=6&amp;vcp=1&amp;pid=1d3655610&amp;color=0,0,0&amp;vtp=1&amp;vaab=1&amp;bbb=1&amp;hb=1"/>
          <p:cNvSpPr/>
          <p:nvPr/>
        </p:nvSpPr>
        <p:spPr>
          <a:xfrm>
            <a:off x="7767828" y="4326350"/>
            <a:ext cx="3767328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中英《南京条约》签订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时的场景（绘画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2" name="P_7_BD#05f1a8ba7?colgroup=3,3,12,10&amp;vcp=1&amp;pid=1d3655610&amp;color=0,0,0&amp;vtp=1&amp;vaab=1&amp;bt=1&amp;bbb=1">
            <a:extLst>
              <a:ext uri="{FF2B5EF4-FFF2-40B4-BE49-F238E27FC236}">
                <a16:creationId xmlns:a16="http://schemas.microsoft.com/office/drawing/2014/main" id="{9C7EA0FD-E38C-0341-2FC1-854571DD0260}"/>
              </a:ext>
            </a:extLst>
          </p:cNvPr>
          <p:cNvSpPr txBox="1"/>
          <p:nvPr/>
        </p:nvSpPr>
        <p:spPr>
          <a:xfrm>
            <a:off x="10894735" y="139065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《南京条约》签订.jpe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767828" y="2408657"/>
            <a:ext cx="3483864" cy="1917693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7_BD#05f1a8ba7?colgroup=3,3,23&amp;vcp=1&amp;pid=1d3655610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2394824"/>
              </p:ext>
            </p:extLst>
          </p:nvPr>
        </p:nvGraphicFramePr>
        <p:xfrm>
          <a:off x="539496" y="1556480"/>
          <a:ext cx="11112602" cy="4449636"/>
        </p:xfrm>
        <a:graphic>
          <a:graphicData uri="http://schemas.openxmlformats.org/drawingml/2006/table">
            <a:tbl>
              <a:tblPr/>
              <a:tblGrid>
                <a:gridCol w="12723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23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704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44963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《南京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条约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的签订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及危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（1）通商：开放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广州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福州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厦门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宁波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上海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五处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为通商口岸——便利了外国资本主义向中国倾销商品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和掠夺原料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中国自然经济遭到破坏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（2）割地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：割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香港岛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给英国——破坏了中国的主权独立和领土完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（3）赔款：赔款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100万银元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——加重了中国人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民的负担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激化了阶级矛盾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（4）议税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：英商进出口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货物应纳税款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必须经过双方协议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——中国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关税自主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被破坏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清政府财政收入减少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05f1a8ba7?colgroup=3,3,23&amp;vcp=1&amp;pid=1d3655610&amp;color=0,0,0&amp;vtp=1&amp;vaab=1&amp;bt=1&amp;bbb=1">
            <a:extLst>
              <a:ext uri="{FF2B5EF4-FFF2-40B4-BE49-F238E27FC236}">
                <a16:creationId xmlns:a16="http://schemas.microsoft.com/office/drawing/2014/main" id="{4C5D308D-73C4-C921-7B04-9B9C876E2ED4}"/>
              </a:ext>
            </a:extLst>
          </p:cNvPr>
          <p:cNvSpPr txBox="1"/>
          <p:nvPr/>
        </p:nvSpPr>
        <p:spPr>
          <a:xfrm>
            <a:off x="10933953" y="84807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7_BD#05f1a8ba7?colgroup=3,26&amp;vcp=1&amp;pid=1d3655610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6917013"/>
              </p:ext>
            </p:extLst>
          </p:nvPr>
        </p:nvGraphicFramePr>
        <p:xfrm>
          <a:off x="539496" y="2665952"/>
          <a:ext cx="11113133" cy="2230692"/>
        </p:xfrm>
        <a:graphic>
          <a:graphicData uri="http://schemas.openxmlformats.org/drawingml/2006/table">
            <a:tbl>
              <a:tblPr/>
              <a:tblGrid>
                <a:gridCol w="1268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21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后续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条约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（1）中英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《虎门条约》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（1843年）：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英国从中获得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领事裁判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片面最惠国待遇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和在通商口岸租地建房的权利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美《望厦条约》和中法《黄埔条约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》（1844年）：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除享受英国在华取得的各种特权外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还扩大了侵略权益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05f1a8ba7?colgroup=3,26&amp;vcp=1&amp;pid=1d3655610&amp;color=0,0,0&amp;mp=1&amp;vtp=1&amp;vaab=1&amp;bt=1&amp;bbb=1">
            <a:extLst>
              <a:ext uri="{FF2B5EF4-FFF2-40B4-BE49-F238E27FC236}">
                <a16:creationId xmlns:a16="http://schemas.microsoft.com/office/drawing/2014/main" id="{73EBB743-CA4E-0E51-B57F-79155499CD7C}"/>
              </a:ext>
            </a:extLst>
          </p:cNvPr>
          <p:cNvSpPr txBox="1"/>
          <p:nvPr/>
        </p:nvSpPr>
        <p:spPr>
          <a:xfrm>
            <a:off x="10934484" y="19575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3dd2e338?vcp=1&amp;pid=b00c8ff02&amp;color=0,0,0&amp;vtp=1&amp;vaab=1&amp;bt=1&amp;bbb=1"/>
          <p:cNvSpPr/>
          <p:nvPr/>
        </p:nvSpPr>
        <p:spPr>
          <a:xfrm>
            <a:off x="539496" y="554400"/>
            <a:ext cx="11109960" cy="7853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78449bcc0?sp=1&amp;vcp=1&amp;pid=33dd2e338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鸦片战争对中国近代社会的重要影响</a:t>
            </a:r>
            <a:endParaRPr lang="en-US" altLang="zh-CN" sz="2800" dirty="0"/>
          </a:p>
        </p:txBody>
      </p:sp>
      <p:graphicFrame>
        <p:nvGraphicFramePr>
          <p:cNvPr id="21" name="P_7_BD#78449bcc0?colgroup=2,14,12&amp;vcp=1&amp;pid=33dd2e33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6853671"/>
              </p:ext>
            </p:extLst>
          </p:nvPr>
        </p:nvGraphicFramePr>
        <p:xfrm>
          <a:off x="539496" y="1929556"/>
          <a:ext cx="11082528" cy="2776792"/>
        </p:xfrm>
        <a:graphic>
          <a:graphicData uri="http://schemas.openxmlformats.org/drawingml/2006/table">
            <a:tbl>
              <a:tblPr/>
              <a:tblGrid>
                <a:gridCol w="1152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6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537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社会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中国由一个落后封闭但独立自主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的封建国家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开始沦为半殖民地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半封建性质的国家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中国的主权和领土完整开始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遭到破坏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自给自足的自然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经济开始解体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中国被迫卷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入资本主义世界市场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7_BD#78449bcc0?colgroup=2,14,12&amp;vcp=1&amp;pid=33dd2e33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1633677"/>
              </p:ext>
            </p:extLst>
          </p:nvPr>
        </p:nvGraphicFramePr>
        <p:xfrm>
          <a:off x="539496" y="2396172"/>
          <a:ext cx="11082528" cy="2776792"/>
        </p:xfrm>
        <a:graphic>
          <a:graphicData uri="http://schemas.openxmlformats.org/drawingml/2006/table">
            <a:tbl>
              <a:tblPr/>
              <a:tblGrid>
                <a:gridCol w="1152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6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537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社会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矛盾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由农民阶级与地主阶级的矛盾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转变为外国资本主义与中华民族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的矛盾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（最主要的矛盾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封建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主义与人民大众的矛盾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侵略与抗争成为中国近代史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的一条重要主线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78449bcc0?colgroup=2,14,12&amp;vcp=1&amp;pid=33dd2e338&amp;color=0,0,0&amp;vtp=1&amp;vaab=1&amp;bt=1&amp;bbb=1">
            <a:extLst>
              <a:ext uri="{FF2B5EF4-FFF2-40B4-BE49-F238E27FC236}">
                <a16:creationId xmlns:a16="http://schemas.microsoft.com/office/drawing/2014/main" id="{8DA37812-709E-C484-A934-DBC6E2B5EFE9}"/>
              </a:ext>
            </a:extLst>
          </p:cNvPr>
          <p:cNvSpPr txBox="1"/>
          <p:nvPr/>
        </p:nvSpPr>
        <p:spPr>
          <a:xfrm>
            <a:off x="10903879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7_BD#78449bcc0?colgroup=2,14,12&amp;vcp=1&amp;pid=33dd2e33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3101847"/>
              </p:ext>
            </p:extLst>
          </p:nvPr>
        </p:nvGraphicFramePr>
        <p:xfrm>
          <a:off x="539496" y="1280826"/>
          <a:ext cx="11082528" cy="5007484"/>
        </p:xfrm>
        <a:graphic>
          <a:graphicData uri="http://schemas.openxmlformats.org/drawingml/2006/table">
            <a:tbl>
              <a:tblPr/>
              <a:tblGrid>
                <a:gridCol w="1152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6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537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革命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任务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由原先的单纯反对本国封建势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转变为反对外国资本主义侵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略和反对本国封建主义压迫的双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重革命任务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中国从此进入旧民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主主义革命时期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农民阶级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地主阶级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阶级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无产阶级掀起一系列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救亡图存的运动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思想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观念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一些爱国知识分子受鸦片战争的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刺激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开始睁眼看世界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寻求革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新救国的方法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林则徐编译《四洲志》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源编著《海国图志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提出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师夷长技以制夷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的主张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78449bcc0?colgroup=2,14,12&amp;vcp=1&amp;pid=33dd2e338&amp;color=0,0,0&amp;mp=1&amp;vtp=1&amp;vaab=1&amp;bt=1&amp;bbb=1">
            <a:extLst>
              <a:ext uri="{FF2B5EF4-FFF2-40B4-BE49-F238E27FC236}">
                <a16:creationId xmlns:a16="http://schemas.microsoft.com/office/drawing/2014/main" id="{AC677CE0-EA35-1AAF-610F-D333C1EBE44B}"/>
              </a:ext>
            </a:extLst>
          </p:cNvPr>
          <p:cNvSpPr txBox="1"/>
          <p:nvPr/>
        </p:nvSpPr>
        <p:spPr>
          <a:xfrm>
            <a:off x="10903879" y="57242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0628d601?vcp=1&amp;pid=b00c8ff0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955301616?sp=1&amp;vcp=1&amp;pid=90628d601&amp;color=0,0,0&amp;vtp=1&amp;vaab=1&amp;bbb=1&amp;hb=1"/>
          <p:cNvSpPr/>
          <p:nvPr/>
        </p:nvSpPr>
        <p:spPr>
          <a:xfrm>
            <a:off x="539496" y="123346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1.（唯物史观）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半殖民地半封建社会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指政治上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经济上受帝国主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义国家控制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封建经济逐步瓦解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资本主义因素已得到一定发展的社会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鸦片战争之所以成为中国近代史的开端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是因为它标志着中国的社会性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质发生了变化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2.（家国情怀）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鸦片战争的历史启迪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国家兴亡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匹夫有责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爱国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主义精神永留史册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要重视科技创新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大力发展生产力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要有忧患意识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和与时俱进的精神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落后就要挨打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7158468d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a7158468d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a7158468d.fixed?vcp=1&amp;pid=baad7d69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中国近代史（八年级上册）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cb7066ac?vcp=1&amp;pid=6ff2419ac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第二次鸦片战争</a:t>
            </a:r>
            <a:endParaRPr lang="en-US" altLang="zh-CN" sz="3200" dirty="0"/>
          </a:p>
        </p:txBody>
      </p:sp>
      <p:sp>
        <p:nvSpPr>
          <p:cNvPr id="3" name="C_6_BD#a4120f52f?vcp=1&amp;pid=ccb7066ac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a6bdfcf94?vcp=1&amp;pid=a4120f52f&amp;color=0,0,0&amp;vtp=1&amp;vaab=1&amp;bbb=1&amp;hb=1"/>
          <p:cNvSpPr/>
          <p:nvPr/>
        </p:nvSpPr>
        <p:spPr>
          <a:xfrm>
            <a:off x="539496" y="19389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了解英法联军火烧圆明园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俄国割占中国北方大片领土等两次鸦片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战争期间的主要史事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以及不平等条约的签订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初步认识鸦片战争对中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国近代社会的影响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370cf401?vcp=1&amp;pid=ccb7066a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6" name="P_7_BD#007ef90d2?colgroup=2,2,23&amp;vcp=1&amp;pid=b370cf401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6844201"/>
              </p:ext>
            </p:extLst>
          </p:nvPr>
        </p:nvGraphicFramePr>
        <p:xfrm>
          <a:off x="539496" y="1295191"/>
          <a:ext cx="11091672" cy="2216468"/>
        </p:xfrm>
        <a:graphic>
          <a:graphicData uri="http://schemas.openxmlformats.org/drawingml/2006/table">
            <a:tbl>
              <a:tblPr/>
              <a:tblGrid>
                <a:gridCol w="1152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4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4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1646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</a:t>
                      </a:r>
                      <a:endParaRPr lang="en-US" altLang="zh-CN" sz="1200" dirty="0"/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鸦片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1856年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10月至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1860年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列强不满足既得利益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企图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进一步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打开中国市场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扩大侵略权益（根本原因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亚罗号事件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马神甫事件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（直接原因）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P_7_BD#007ef90d2?colgroup=2,2,23&amp;vcp=1&amp;pid=b370cf40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7709659"/>
              </p:ext>
            </p:extLst>
          </p:nvPr>
        </p:nvGraphicFramePr>
        <p:xfrm>
          <a:off x="539496" y="2111216"/>
          <a:ext cx="11091672" cy="3340164"/>
        </p:xfrm>
        <a:graphic>
          <a:graphicData uri="http://schemas.openxmlformats.org/drawingml/2006/table">
            <a:tbl>
              <a:tblPr/>
              <a:tblGrid>
                <a:gridCol w="1152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4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4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4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</a:t>
                      </a:r>
                      <a:endParaRPr lang="en-US" altLang="zh-CN" sz="1200" dirty="0"/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鸦片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（1）第一阶段：1856年10月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英军炮轰广州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1858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英法联军北上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攻陷大沽炮台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逼近天津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清政府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被迫签订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《天津条约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（2）第二阶段：1860年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法再次出兵占领天津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进逼北京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英法联军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火烧圆明园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控制北京城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清政府被迫签订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《北京条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约》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007ef90d2?colgroup=2,2,23&amp;vcp=1&amp;pid=b370cf401&amp;color=0,0,0&amp;mp=1&amp;vtp=1&amp;vaab=1&amp;bt=1&amp;bbb=1">
            <a:extLst>
              <a:ext uri="{FF2B5EF4-FFF2-40B4-BE49-F238E27FC236}">
                <a16:creationId xmlns:a16="http://schemas.microsoft.com/office/drawing/2014/main" id="{51868129-259B-483E-FF93-DEE60CD03A06}"/>
              </a:ext>
            </a:extLst>
          </p:cNvPr>
          <p:cNvSpPr txBox="1"/>
          <p:nvPr/>
        </p:nvSpPr>
        <p:spPr>
          <a:xfrm>
            <a:off x="10913023" y="140281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P_7_BD#007ef90d2?colgroup=2,2,23&amp;vcp=1&amp;pid=b370cf401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8068373"/>
              </p:ext>
            </p:extLst>
          </p:nvPr>
        </p:nvGraphicFramePr>
        <p:xfrm>
          <a:off x="539496" y="1588230"/>
          <a:ext cx="11091672" cy="4398582"/>
        </p:xfrm>
        <a:graphic>
          <a:graphicData uri="http://schemas.openxmlformats.org/drawingml/2006/table">
            <a:tbl>
              <a:tblPr/>
              <a:tblGrid>
                <a:gridCol w="1152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4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4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949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</a:t>
                      </a:r>
                      <a:endParaRPr lang="en-US" altLang="zh-CN" sz="1200" dirty="0"/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鸦片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条约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《天津条约》（1858年）：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西方列强获得了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外国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公使进驻北京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增开汉口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南京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等十处为通商口岸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国商船和军舰可以在长江各口岸自由航行等特权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（2）《通商章程善后条约》（1858年）：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清政府被迫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承认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鸦片贸易的合法化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北京条约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（1860年）：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清政府承认《天津条约》继续有效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天津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为商埠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割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九龙司地方一区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给英国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赔款额也大幅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007ef90d2?colgroup=2,2,23&amp;vcp=1&amp;pid=b370cf401&amp;color=0,0,0&amp;vtp=1&amp;vaab=1&amp;bt=1&amp;bbb=1">
            <a:extLst>
              <a:ext uri="{FF2B5EF4-FFF2-40B4-BE49-F238E27FC236}">
                <a16:creationId xmlns:a16="http://schemas.microsoft.com/office/drawing/2014/main" id="{AE8823DC-D396-BE79-3536-7C2068FE0644}"/>
              </a:ext>
            </a:extLst>
          </p:cNvPr>
          <p:cNvSpPr txBox="1"/>
          <p:nvPr/>
        </p:nvSpPr>
        <p:spPr>
          <a:xfrm>
            <a:off x="10913023" y="8798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P_7_BD#007ef90d2?colgroup=2,2,23&amp;vcp=1&amp;pid=b370cf40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8719993"/>
              </p:ext>
            </p:extLst>
          </p:nvPr>
        </p:nvGraphicFramePr>
        <p:xfrm>
          <a:off x="539496" y="2665952"/>
          <a:ext cx="11091672" cy="2230692"/>
        </p:xfrm>
        <a:graphic>
          <a:graphicData uri="http://schemas.openxmlformats.org/drawingml/2006/table">
            <a:tbl>
              <a:tblPr/>
              <a:tblGrid>
                <a:gridCol w="1152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4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4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</a:t>
                      </a:r>
                      <a:endParaRPr lang="en-US" altLang="zh-CN" sz="1200" dirty="0"/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鸦片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第二次鸦片战争使中国丧失更多主权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国等西方侵略势力由东南沿海一带深入到长江中下游地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俄国占领中国北方大片领土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中国的半殖民地化程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度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进一步加深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007ef90d2?colgroup=2,2,23&amp;vcp=1&amp;pid=b370cf401&amp;color=0,0,0&amp;mp=1&amp;vtp=1&amp;vaab=1&amp;bt=1&amp;bbb=1">
            <a:extLst>
              <a:ext uri="{FF2B5EF4-FFF2-40B4-BE49-F238E27FC236}">
                <a16:creationId xmlns:a16="http://schemas.microsoft.com/office/drawing/2014/main" id="{DEDE72D9-0000-1F54-DE72-5C5D0FE5E7FF}"/>
              </a:ext>
            </a:extLst>
          </p:cNvPr>
          <p:cNvSpPr txBox="1"/>
          <p:nvPr/>
        </p:nvSpPr>
        <p:spPr>
          <a:xfrm>
            <a:off x="10913023" y="19575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P_7_BD#007ef90d2?colgroup=2,2,23&amp;vcp=1&amp;pid=b370cf401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1943282"/>
              </p:ext>
            </p:extLst>
          </p:nvPr>
        </p:nvGraphicFramePr>
        <p:xfrm>
          <a:off x="539496" y="2679414"/>
          <a:ext cx="11091672" cy="2222500"/>
        </p:xfrm>
        <a:graphic>
          <a:graphicData uri="http://schemas.openxmlformats.org/drawingml/2006/table">
            <a:tbl>
              <a:tblPr/>
              <a:tblGrid>
                <a:gridCol w="1152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4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4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0376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俄国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侵占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从19世纪50年代到80年代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俄国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共割占中国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东北和西北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150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平方千米领土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007ef90d2?colgroup=2,2,23&amp;vcp=1&amp;pid=b370cf401&amp;color=0,0,0&amp;vtp=1&amp;vaab=1&amp;bt=1&amp;bbb=1">
            <a:extLst>
              <a:ext uri="{FF2B5EF4-FFF2-40B4-BE49-F238E27FC236}">
                <a16:creationId xmlns:a16="http://schemas.microsoft.com/office/drawing/2014/main" id="{B0079675-B5D9-5259-AA38-52DE30C950C1}"/>
              </a:ext>
            </a:extLst>
          </p:cNvPr>
          <p:cNvSpPr txBox="1"/>
          <p:nvPr/>
        </p:nvSpPr>
        <p:spPr>
          <a:xfrm>
            <a:off x="10913023" y="197100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30abf340?vcp=1&amp;pid=ccb7066ac&amp;color=0,0,0&amp;vtp=1&amp;vaab=1&amp;bt=1&amp;bbb=1"/>
          <p:cNvSpPr/>
          <p:nvPr/>
        </p:nvSpPr>
        <p:spPr>
          <a:xfrm>
            <a:off x="539496" y="554400"/>
            <a:ext cx="11109960" cy="5099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pic>
        <p:nvPicPr>
          <p:cNvPr id="3" name="P_7_BD#3b85fee6f?iti=4&amp;vcp=1&amp;pid=130abf34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1600"/>
          <a:stretch>
            <a:fillRect/>
          </a:stretch>
        </p:blipFill>
        <p:spPr>
          <a:xfrm>
            <a:off x="6183824" y="1119733"/>
            <a:ext cx="2841304" cy="192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3b85fee6f?iti=4&amp;vcp=1&amp;pid=130abf340&amp;color=0,0,0&amp;vtp=1&amp;vaab=1&amp;bbb=1"/>
          <p:cNvSpPr/>
          <p:nvPr/>
        </p:nvSpPr>
        <p:spPr>
          <a:xfrm>
            <a:off x="2858167" y="3166973"/>
            <a:ext cx="6481762" cy="4709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中英《天津条约》签订时的场景（绘画）</a:t>
            </a:r>
            <a:endParaRPr lang="en-US" altLang="zh-CN" sz="2800" dirty="0"/>
          </a:p>
        </p:txBody>
      </p:sp>
      <p:pic>
        <p:nvPicPr>
          <p:cNvPr id="5" name="P_7_BD#3b85fee6f?iti=5&amp;vcp=1&amp;pid=130abf34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54680" y="3774033"/>
            <a:ext cx="5888736" cy="204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P_7_BD#3b85fee6f?iti=5&amp;vcp=1&amp;pid=130abf340&amp;color=0,0,0&amp;vtp=1&amp;vaab=1&amp;bbb=1"/>
          <p:cNvSpPr/>
          <p:nvPr/>
        </p:nvSpPr>
        <p:spPr>
          <a:xfrm>
            <a:off x="4636167" y="5949289"/>
            <a:ext cx="2925762" cy="4709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圆明园大水法遗址</a:t>
            </a:r>
            <a:endParaRPr lang="en-US" altLang="zh-CN" sz="2800" dirty="0"/>
          </a:p>
        </p:txBody>
      </p:sp>
      <p:pic>
        <p:nvPicPr>
          <p:cNvPr id="7" name="图片 6" descr="《天津条约》签订.pn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412343" y="1119733"/>
            <a:ext cx="2771481" cy="1920240"/>
          </a:xfrm>
          <a:prstGeom prst="rect">
            <a:avLst/>
          </a:prstGeom>
        </p:spPr>
      </p:pic>
      <p:pic>
        <p:nvPicPr>
          <p:cNvPr id="8" name="图片 7" descr="圆明园大水法遗址.jpe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154680" y="3774033"/>
            <a:ext cx="2781171" cy="204825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76ac4cb9?vcp=1&amp;pid=ccb7066a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2fda3744a?sp=1&amp;vcp=1&amp;pid=776ac4cb9&amp;color=0,0,0&amp;vtp=1&amp;vaab=1&amp;bbb=1&amp;hb=1"/>
          <p:cNvSpPr/>
          <p:nvPr/>
        </p:nvSpPr>
        <p:spPr>
          <a:xfrm>
            <a:off x="539496" y="123346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鸦片战争后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英国的棉布在中国滞销的主要原因是中国自给自足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的自然经济对西方商品的抵制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在第二次鸦片战争中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俄国主要侵占中国领土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而英国和法国是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较为先进的资本主义国家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更关注经济特权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以谋取经济利益为主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英法联军火烧圆明园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充分暴露了侵略者野蛮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凶残的本质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是对世界文明的破坏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给中国文化造成了不可弥补的损失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这启示我们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勿忘国耻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落后就要挨打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b4201f86?vcp=1&amp;pid=6ff2419ac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太平天国运动</a:t>
            </a:r>
            <a:endParaRPr lang="en-US" altLang="zh-CN" sz="3200" dirty="0"/>
          </a:p>
        </p:txBody>
      </p:sp>
      <p:sp>
        <p:nvSpPr>
          <p:cNvPr id="3" name="C_6_BD#63379a5f3?vcp=1&amp;pid=1b4201f86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cd3b8ce5b?vcp=1&amp;pid=63379a5f3&amp;color=0,0,0&amp;vtp=1&amp;vaab=1&amp;bbb=1"/>
          <p:cNvSpPr/>
          <p:nvPr/>
        </p:nvSpPr>
        <p:spPr>
          <a:xfrm>
            <a:off x="539496" y="194422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了解太平天国运动的兴衰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9c432948?vcp=1&amp;pid=1b4201f8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34" name="P_7_BD#882ba45c4?colgroup=3,26&amp;vcp=1&amp;pid=79c43294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5727623"/>
              </p:ext>
            </p:extLst>
          </p:nvPr>
        </p:nvGraphicFramePr>
        <p:xfrm>
          <a:off x="539496" y="1295191"/>
          <a:ext cx="11113578" cy="4314572"/>
        </p:xfrm>
        <a:graphic>
          <a:graphicData uri="http://schemas.openxmlformats.org/drawingml/2006/table">
            <a:tbl>
              <a:tblPr/>
              <a:tblGrid>
                <a:gridCol w="1429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358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1851—1864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洪秀全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鸦片战争的失败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进一步加深了清政府的统治危机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统治阶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级与劳动群众之间的矛盾日益尖锐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农民的反抗斗争不断在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各地发生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173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latinLnBrk="1" hangingPunct="0">
                        <a:lnSpc>
                          <a:spcPts val="11400"/>
                        </a:lnSpc>
                      </a:pPr>
                      <a:r>
                        <a:rPr lang="en-US" altLang="zh-CN" sz="64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4" name="P_7_BD#882ba45c4.table_image?tii=7&amp;vcp=1&amp;pid=79c43294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48753" y="4206413"/>
            <a:ext cx="8924544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912a57f0.fixed?vcp=1&amp;pid=35b37124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中国开始沦为半殖民地半封建社会</a:t>
            </a:r>
            <a:endParaRPr lang="en-US" altLang="zh-CN" sz="4000" dirty="0"/>
          </a:p>
        </p:txBody>
      </p:sp>
      <p:sp>
        <p:nvSpPr>
          <p:cNvPr id="3" name="C_4_BD#2912a57f0.fixed?vcp=1&amp;pid=35b371242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P_7_BD#882ba45c4?colgroup=3,3,2,14,5&amp;vcp=1&amp;pid=79c43294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9898375"/>
              </p:ext>
            </p:extLst>
          </p:nvPr>
        </p:nvGraphicFramePr>
        <p:xfrm>
          <a:off x="539496" y="1521682"/>
          <a:ext cx="11055096" cy="4519232"/>
        </p:xfrm>
        <a:graphic>
          <a:graphicData uri="http://schemas.openxmlformats.org/drawingml/2006/table">
            <a:tbl>
              <a:tblPr/>
              <a:tblGrid>
                <a:gridCol w="1280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35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424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492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396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7906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重要文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《天朝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田亩制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度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不分男女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按人口和年龄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平均分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配土地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32100"/>
                        </a:lnSpc>
                      </a:pPr>
                      <a:r>
                        <a:rPr lang="en-US" altLang="zh-CN" sz="179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评价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（1）进步性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：反映了千百年来农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民要求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得到土地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的强烈愿望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于发动和鼓舞广大农民起来参加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反封建斗争起了积极的作用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2）局限性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：带有很大的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空想色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彩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而在实践中难以施行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882ba45c4.table_image?iti=6&amp;tii=9&amp;vcp=1&amp;pid=79c432948&amp;color=0,0,0&amp;vtp=1&amp;vaab=1&amp;bbb=1&amp;hb=1"/>
          <p:cNvSpPr/>
          <p:nvPr/>
        </p:nvSpPr>
        <p:spPr>
          <a:xfrm>
            <a:off x="9528049" y="4522946"/>
            <a:ext cx="1993392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《天朝田亩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》书影</a:t>
            </a:r>
            <a:endParaRPr lang="en-US" altLang="zh-CN" sz="2800" dirty="0"/>
          </a:p>
        </p:txBody>
      </p:sp>
      <p:sp>
        <p:nvSpPr>
          <p:cNvPr id="2" name="P_7_BD#882ba45c4?colgroup=3,3,2,14,5&amp;vcp=1&amp;pid=79c432948&amp;color=0,0,0&amp;vtp=1&amp;vaab=1&amp;bt=1&amp;bbb=1">
            <a:extLst>
              <a:ext uri="{FF2B5EF4-FFF2-40B4-BE49-F238E27FC236}">
                <a16:creationId xmlns:a16="http://schemas.microsoft.com/office/drawing/2014/main" id="{21F6328E-1D60-6E23-9E1C-9B5A32EAA6A1}"/>
              </a:ext>
            </a:extLst>
          </p:cNvPr>
          <p:cNvSpPr txBox="1"/>
          <p:nvPr/>
        </p:nvSpPr>
        <p:spPr>
          <a:xfrm>
            <a:off x="10876447" y="81327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天朝田亩制度.jpeg"/>
          <p:cNvPicPr/>
          <p:nvPr/>
        </p:nvPicPr>
        <p:blipFill>
          <a:blip r:embed="rId3"/>
          <a:srcRect l="63569" t="8100" r="3564" b="8411"/>
          <a:stretch>
            <a:fillRect/>
          </a:stretch>
        </p:blipFill>
        <p:spPr>
          <a:xfrm>
            <a:off x="9706356" y="2108930"/>
            <a:ext cx="1636776" cy="241401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P_7_BD#882ba45c4?colgroup=2,2,3,10,10&amp;vcp=1&amp;pid=79c43294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735447"/>
              </p:ext>
            </p:extLst>
          </p:nvPr>
        </p:nvGraphicFramePr>
        <p:xfrm>
          <a:off x="539496" y="2072068"/>
          <a:ext cx="11055096" cy="3418460"/>
        </p:xfrm>
        <a:graphic>
          <a:graphicData uri="http://schemas.openxmlformats.org/drawingml/2006/table">
            <a:tbl>
              <a:tblPr/>
              <a:tblGrid>
                <a:gridCol w="941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35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3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410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7947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212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《资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政新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篇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洪仁玕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24500"/>
                        </a:lnSpc>
                      </a:pPr>
                      <a:r>
                        <a:rPr lang="en-US" altLang="zh-CN" sz="136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主要内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向西方学习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内政等一系列政治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外交主张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受当时历史条件的限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未能付诸实践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P_7_BD#882ba45c4.table_image?iti=7&amp;tii=11&amp;vcp=1&amp;pid=79c432948&amp;color=0,0,0&amp;mp=1&amp;vtp=1&amp;vaab=1&amp;bbb=1"/>
          <p:cNvSpPr/>
          <p:nvPr/>
        </p:nvSpPr>
        <p:spPr>
          <a:xfrm>
            <a:off x="8234330" y="4654010"/>
            <a:ext cx="29257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《资政新篇》书影</a:t>
            </a:r>
            <a:endParaRPr lang="en-US" altLang="zh-CN" sz="2800" dirty="0"/>
          </a:p>
        </p:txBody>
      </p:sp>
      <p:sp>
        <p:nvSpPr>
          <p:cNvPr id="2" name="P_7_BD#882ba45c4?colgroup=2,2,3,10,10&amp;vcp=1&amp;pid=79c432948&amp;color=0,0,0&amp;mp=1&amp;vtp=1&amp;vaab=1&amp;bt=1&amp;bbb=1">
            <a:extLst>
              <a:ext uri="{FF2B5EF4-FFF2-40B4-BE49-F238E27FC236}">
                <a16:creationId xmlns:a16="http://schemas.microsoft.com/office/drawing/2014/main" id="{28B8E1B2-C52D-5A64-8794-5F208675381C}"/>
              </a:ext>
            </a:extLst>
          </p:cNvPr>
          <p:cNvSpPr txBox="1"/>
          <p:nvPr/>
        </p:nvSpPr>
        <p:spPr>
          <a:xfrm>
            <a:off x="10876447" y="13636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《资政新篇》书影1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8700175" y="2532602"/>
            <a:ext cx="2176272" cy="212140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P_7_BD#882ba45c4?colgroup=3,26&amp;vcp=1&amp;pid=79c43294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272061"/>
              </p:ext>
            </p:extLst>
          </p:nvPr>
        </p:nvGraphicFramePr>
        <p:xfrm>
          <a:off x="539496" y="1469802"/>
          <a:ext cx="11113578" cy="3918396"/>
        </p:xfrm>
        <a:graphic>
          <a:graphicData uri="http://schemas.openxmlformats.org/drawingml/2006/table">
            <a:tbl>
              <a:tblPr/>
              <a:tblGrid>
                <a:gridCol w="1429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358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失败原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农民阶级的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局限性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战略上的失误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中外反动势力勾结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联合绞杀太平天国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（1）积极性：是中国历史上规模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最宏大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的一次农民战争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重地打击了清朝的统治和外国侵略势力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（2）局限性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：由于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农民阶级的局限性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无法提出切合实际的革命纲领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无法制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止和克服领导集团的腐败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也无法长期保持领导集团的团结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认识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受时代和阶级的局限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农民阶级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不能领导中国革命取得成功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81071b1c?vcp=1&amp;pid=1b4201f8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d1bc5b6ec?sp=1&amp;vcp=1&amp;pid=581071b1c&amp;color=0,0,0&amp;vtp=1&amp;vaab=1&amp;bbb=1&amp;hb=1"/>
          <p:cNvSpPr/>
          <p:nvPr/>
        </p:nvSpPr>
        <p:spPr>
          <a:xfrm>
            <a:off x="539496" y="123346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与以往的农民战争相比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太平天国运动具有新的时代特点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即在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反封建的同时反侵略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2.（唯物史观）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天朝田亩制度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反映了农民的愿望和要求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调动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了农民的革命积极性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但没有调动其生产积极性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因为它要求平均分配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所有农副产品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具有绝对平均主义的性质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资政新篇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没有反映农民的愿望和要求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它不是农民战争实践的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产物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而是当时少数先进的中国人最早提出的在中国发展资本主义的方案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084876ce.fixed?vcp=1&amp;pid=35b37124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中国开始沦为半殖民地半封建社会</a:t>
            </a:r>
            <a:endParaRPr lang="en-US" altLang="zh-CN" sz="4000" dirty="0"/>
          </a:p>
        </p:txBody>
      </p:sp>
      <p:sp>
        <p:nvSpPr>
          <p:cNvPr id="3" name="C_4_BD#5084876ce.fixed?vcp=1&amp;pid=35b371242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_1#9554f710d?vaa=1&amp;vcp=1&amp;vis=1&amp;pid=5084876ce&amp;color=0,0,0&amp;vtp=1&amp;vaab=1&amp;bt=1&amp;bbb=1&amp;hb=1"/>
          <p:cNvSpPr/>
          <p:nvPr/>
        </p:nvSpPr>
        <p:spPr>
          <a:xfrm>
            <a:off x="539496" y="186359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【项目化学习】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）同学们正以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抗争与探索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为主题进行项目化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学习，请你参与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5#9554f710d?sp=1&amp;vaa=1&amp;vcp=1&amp;vis=1&amp;pid=5084876ce&amp;color=0,0,0&amp;vtp=1&amp;vaab=1&amp;bbb=1"/>
          <p:cNvSpPr/>
          <p:nvPr/>
        </p:nvSpPr>
        <p:spPr>
          <a:xfrm>
            <a:off x="539496" y="313880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【见证历史的雕刻作品】</a:t>
            </a:r>
            <a:endParaRPr lang="en-US" altLang="zh-CN" sz="2800" dirty="0"/>
          </a:p>
        </p:txBody>
      </p:sp>
      <p:sp>
        <p:nvSpPr>
          <p:cNvPr id="4" name="QO_6_BD.2_1#768b6b735?sp=1&amp;vaa=1&amp;vcp=1&amp;vis=1&amp;pid=9554f710d&amp;color=0,0,0&amp;vtp=1&amp;vaab=1&amp;bbb=1&amp;hb=1"/>
          <p:cNvSpPr/>
          <p:nvPr/>
        </p:nvSpPr>
        <p:spPr>
          <a:xfrm>
            <a:off x="539496" y="37682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（1）同学们找到两幅人民英雄纪念碑浮雕的图片，请你将下表内容补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充完整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" name="QO_6_BD.2_2#768b6b735?colgroup=6,11,11&amp;vaa=1&amp;vcp=1&amp;vis=1&amp;pid=9554f710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8097482"/>
              </p:ext>
            </p:extLst>
          </p:nvPr>
        </p:nvGraphicFramePr>
        <p:xfrm>
          <a:off x="539496" y="1192688"/>
          <a:ext cx="11073384" cy="4879849"/>
        </p:xfrm>
        <a:graphic>
          <a:graphicData uri="http://schemas.openxmlformats.org/drawingml/2006/table">
            <a:tbl>
              <a:tblPr/>
              <a:tblGrid>
                <a:gridCol w="25237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879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616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637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1400"/>
                        </a:lnSpc>
                      </a:pPr>
                      <a:r>
                        <a:rPr lang="en-US" altLang="zh-CN" sz="64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2700"/>
                        </a:lnSpc>
                      </a:pPr>
                      <a:r>
                        <a:rPr lang="en-US" altLang="zh-CN" sz="71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历史事件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金田起义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重要元素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装满鸦片的箱子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愤怒的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中国人民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放有石灰的窑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后面的炮台和战船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endParaRPr lang="en-US" altLang="zh-CN" sz="1200" dirty="0"/>
                    </a:p>
                  </a:txBody>
                  <a:tcPr marL="72000" marR="7200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入选理由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</a:p>
                  </a:txBody>
                  <a:tcPr marL="72000" marR="7200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" name="QO_6_BD.2_3#768b6b735.table_image?tii=12&amp;vaa=1&amp;vcp=1&amp;vis=1&amp;pid=9554f710d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11296" y="1379886"/>
            <a:ext cx="3291840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图片 4" descr="金田起义浮雕.pn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708392" y="1379886"/>
            <a:ext cx="3447288" cy="135788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N.1_1#768b6b735?vaa=1&amp;vcp=1&amp;vis=1&amp;pid=9554f710d&amp;color=0,0,0&amp;mp=1&amp;vtp=1&amp;vaab=1&amp;bt=1&amp;bbb=1&amp;hb=1"/>
          <p:cNvSpPr/>
          <p:nvPr/>
        </p:nvSpPr>
        <p:spPr>
          <a:xfrm>
            <a:off x="421801" y="911562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虎门销烟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虎门销烟是中国人民禁烟斗争的伟大胜利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显示了中华民族反抗外来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侵略的坚强意志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人们拿着大刀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锄头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扛着土炮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从山坡上冲下来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革命的旌旗迎风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飘扬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金田起义是太平天国运动开始的标志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太平天国运动是中国历史上规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模最宏大的一次农民战争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沉重地打击了清朝的统治和外国侵略势力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谱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写了中国近代史上壮烈的一章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0a8926012?sp=1&amp;vcp=1&amp;vis=1&amp;pid=9554f710d&amp;color=0,0,0&amp;vtp=1&amp;vaab=1&amp;bt=1&amp;bbb=1"/>
          <p:cNvSpPr/>
          <p:nvPr/>
        </p:nvSpPr>
        <p:spPr>
          <a:xfrm>
            <a:off x="539496" y="75247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【反映历史的文献著作】</a:t>
            </a:r>
            <a:endParaRPr lang="en-US" altLang="zh-CN" sz="2800" dirty="0"/>
          </a:p>
        </p:txBody>
      </p:sp>
      <p:sp>
        <p:nvSpPr>
          <p:cNvPr id="3" name="QO_6_BD.4_1#38b7790fd?sp=1&amp;vaa=1&amp;vcp=1&amp;vis=1&amp;pid=9554f710d&amp;color=0,0,0&amp;vtp=1&amp;vaab=1&amp;bbb=1&amp;hb=1"/>
          <p:cNvSpPr/>
          <p:nvPr/>
        </p:nvSpPr>
        <p:spPr>
          <a:xfrm>
            <a:off x="539496" y="138017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（2）同学们查阅资料后制作了以下资料卡片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，请你帮他们将内容补充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graphicFrame>
        <p:nvGraphicFramePr>
          <p:cNvPr id="44" name="QO_6_BD.4_2#38b7790fd?colgroup=5,18,5&amp;vaa=1&amp;vcp=1&amp;vis=1&amp;pid=9554f710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1046616"/>
              </p:ext>
            </p:extLst>
          </p:nvPr>
        </p:nvGraphicFramePr>
        <p:xfrm>
          <a:off x="539496" y="2711068"/>
          <a:ext cx="11082528" cy="3375408"/>
        </p:xfrm>
        <a:graphic>
          <a:graphicData uri="http://schemas.openxmlformats.org/drawingml/2006/table">
            <a:tbl>
              <a:tblPr/>
              <a:tblGrid>
                <a:gridCol w="2203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65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128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著作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《海国图志》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《资政新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魏源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介绍了西方的历史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地理和科技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提出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师夷长技以制夷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endParaRPr lang="en-US" altLang="zh-CN" sz="1200" dirty="0"/>
                    </a:p>
                  </a:txBody>
                  <a:tcPr marL="72000" marR="7200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共同点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N.1_1#38b7790fd?vaa=1&amp;vcp=1&amp;vis=1&amp;pid=9554f710d&amp;color=0,0,0&amp;vtp=1&amp;vaab=1&amp;bt=1&amp;bbb=1&amp;hb=1"/>
          <p:cNvSpPr/>
          <p:nvPr/>
        </p:nvSpPr>
        <p:spPr>
          <a:xfrm>
            <a:off x="448961" y="145522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洪仁玕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提出向西方学习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改革内政等一系列政治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文化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外交主张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都主张向西方学习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都是在外敌入侵后进行的强国探索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任答一点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9928182a?vcp=1&amp;pid=2912a57f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13b949eec?vcp=1&amp;pid=19928182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295191"/>
            <a:ext cx="11064240" cy="4087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7d51ab337?sp=1&amp;vcp=1&amp;vis=1&amp;pid=9554f710d&amp;color=0,0,0&amp;vtp=1&amp;vaab=1&amp;bt=1&amp;bbb=1"/>
          <p:cNvSpPr/>
          <p:nvPr/>
        </p:nvSpPr>
        <p:spPr>
          <a:xfrm>
            <a:off x="539496" y="95399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【推动历史的英雄人物】</a:t>
            </a:r>
            <a:endParaRPr lang="en-US" altLang="zh-CN" sz="2800" dirty="0"/>
          </a:p>
        </p:txBody>
      </p:sp>
      <p:sp>
        <p:nvSpPr>
          <p:cNvPr id="3" name="QO_6_BD.6_1#c2caca727?sp=1&amp;vaa=1&amp;vcp=1&amp;vis=1&amp;pid=9554f710d&amp;color=0,0,0&amp;vtp=1&amp;vaab=1&amp;bbb=1"/>
          <p:cNvSpPr/>
          <p:nvPr/>
        </p:nvSpPr>
        <p:spPr>
          <a:xfrm>
            <a:off x="539496" y="15738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（3）同学们搜集了以下在历史上作出过突出贡献的人物的图片。</a:t>
            </a:r>
            <a:endParaRPr lang="en-US" altLang="zh-CN" sz="2800" dirty="0"/>
          </a:p>
        </p:txBody>
      </p:sp>
      <p:graphicFrame>
        <p:nvGraphicFramePr>
          <p:cNvPr id="46" name="QO_6_BD.6_2#c2caca727?colgroup=5,5,5,5,5&amp;vaa=1&amp;vcp=1&amp;vis=1&amp;pid=9554f710d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725100"/>
              </p:ext>
            </p:extLst>
          </p:nvPr>
        </p:nvGraphicFramePr>
        <p:xfrm>
          <a:off x="539496" y="2257266"/>
          <a:ext cx="11073384" cy="2400300"/>
        </p:xfrm>
        <a:graphic>
          <a:graphicData uri="http://schemas.openxmlformats.org/drawingml/2006/table">
            <a:tbl>
              <a:tblPr/>
              <a:tblGrid>
                <a:gridCol w="22219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85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854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95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854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2854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8900"/>
                        </a:lnSpc>
                      </a:pPr>
                      <a:r>
                        <a:rPr lang="en-US" altLang="zh-CN" sz="106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8900"/>
                        </a:lnSpc>
                      </a:pPr>
                      <a:r>
                        <a:rPr lang="en-US" altLang="zh-CN" sz="105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8900"/>
                        </a:lnSpc>
                      </a:pPr>
                      <a:r>
                        <a:rPr lang="en-US" altLang="zh-CN" sz="106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8900"/>
                        </a:lnSpc>
                      </a:pPr>
                      <a:r>
                        <a:rPr lang="en-US" altLang="zh-CN" sz="106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8900"/>
                        </a:lnSpc>
                      </a:pPr>
                      <a:r>
                        <a:rPr lang="en-US" altLang="zh-CN" sz="106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QO_6_BD.6_4#c2caca727.table_image?iti=8&amp;tii=15&amp;vaa=1&amp;vcp=1&amp;vis=1&amp;pid=9554f710d&amp;color=0,0,0&amp;vtp=1&amp;vaab=1&amp;bbb=1"/>
          <p:cNvSpPr/>
          <p:nvPr/>
        </p:nvSpPr>
        <p:spPr>
          <a:xfrm>
            <a:off x="1076611" y="3961828"/>
            <a:ext cx="11477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戚继光</a:t>
            </a:r>
            <a:endParaRPr lang="en-US" altLang="zh-CN" sz="2800" dirty="0"/>
          </a:p>
        </p:txBody>
      </p:sp>
      <p:sp>
        <p:nvSpPr>
          <p:cNvPr id="8" name="QO_6_BD.6_6#c2caca727.table_image?iti=9&amp;tii=17&amp;vaa=1&amp;vcp=1&amp;vis=1&amp;pid=9554f710d&amp;color=0,0,0&amp;vtp=1&amp;vaab=1&amp;bbb=1"/>
          <p:cNvSpPr/>
          <p:nvPr/>
        </p:nvSpPr>
        <p:spPr>
          <a:xfrm>
            <a:off x="3280315" y="3957256"/>
            <a:ext cx="11477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郑成功</a:t>
            </a:r>
            <a:endParaRPr lang="en-US" altLang="zh-CN" sz="2800" dirty="0"/>
          </a:p>
        </p:txBody>
      </p:sp>
      <p:pic>
        <p:nvPicPr>
          <p:cNvPr id="9" name="QO_6_BD.6_7#c2caca727.table_image?iti=10&amp;tii=18&amp;vaa=1&amp;vcp=1&amp;vis=1&amp;pid=9554f710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0388" y="2335212"/>
            <a:ext cx="1298448" cy="1499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0" name="QO_6_BD.6_8#c2caca727.table_image?iti=10&amp;tii=19&amp;vaa=1&amp;vcp=1&amp;vis=1&amp;pid=9554f710d&amp;color=0,0,0&amp;vtp=1&amp;vaab=1&amp;bbb=1"/>
          <p:cNvSpPr/>
          <p:nvPr/>
        </p:nvSpPr>
        <p:spPr>
          <a:xfrm>
            <a:off x="5465731" y="3961828"/>
            <a:ext cx="11477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林则徐</a:t>
            </a:r>
            <a:endParaRPr lang="en-US" altLang="zh-CN" sz="2800" dirty="0"/>
          </a:p>
        </p:txBody>
      </p:sp>
      <p:sp>
        <p:nvSpPr>
          <p:cNvPr id="12" name="QO_6_BD.6_10#c2caca727.table_image?iti=11&amp;tii=21&amp;vaa=1&amp;vcp=1&amp;vis=1&amp;pid=9554f710d&amp;color=0,0,0&amp;vtp=1&amp;vaab=1&amp;bbb=1"/>
          <p:cNvSpPr/>
          <p:nvPr/>
        </p:nvSpPr>
        <p:spPr>
          <a:xfrm>
            <a:off x="7350411" y="3961828"/>
            <a:ext cx="18589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陈化成雕像</a:t>
            </a:r>
            <a:endParaRPr lang="en-US" altLang="zh-CN" sz="2800" dirty="0"/>
          </a:p>
        </p:txBody>
      </p:sp>
      <p:sp>
        <p:nvSpPr>
          <p:cNvPr id="14" name="QO_6_BD.6_12#c2caca727.table_image?iti=12&amp;tii=23&amp;vaa=1&amp;vcp=1&amp;vis=1&amp;pid=9554f710d&amp;color=0,0,0&amp;vtp=1&amp;vaab=1&amp;bbb=1"/>
          <p:cNvSpPr/>
          <p:nvPr/>
        </p:nvSpPr>
        <p:spPr>
          <a:xfrm>
            <a:off x="9946291" y="3961828"/>
            <a:ext cx="11477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左宗棠</a:t>
            </a:r>
            <a:endParaRPr lang="en-US" altLang="zh-CN" sz="2800" dirty="0"/>
          </a:p>
        </p:txBody>
      </p:sp>
      <p:sp>
        <p:nvSpPr>
          <p:cNvPr id="15" name="QO_6_BD.6_13#c2caca727?vaa=1&amp;vcp=1&amp;vis=1&amp;pid=9554f710d&amp;color=0,0,0&amp;vtp=1&amp;vaab=1&amp;bbb=1&amp;hb=1"/>
          <p:cNvSpPr/>
          <p:nvPr/>
        </p:nvSpPr>
        <p:spPr>
          <a:xfrm>
            <a:off x="539496" y="467026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请你从中任选两个相互关联的历史人物，结合所学知识，自拟一个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观点并加以论述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观点明确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史论结合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逻辑清晰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pic>
        <p:nvPicPr>
          <p:cNvPr id="16" name="图片 15" descr="戚继光.jpg"/>
          <p:cNvPicPr/>
          <p:nvPr/>
        </p:nvPicPr>
        <p:blipFill>
          <a:blip r:embed="rId4" cstate="print"/>
          <a:srcRect b="30297"/>
          <a:stretch>
            <a:fillRect/>
          </a:stretch>
        </p:blipFill>
        <p:spPr>
          <a:xfrm>
            <a:off x="914400" y="2466784"/>
            <a:ext cx="1472184" cy="1490472"/>
          </a:xfrm>
          <a:prstGeom prst="rect">
            <a:avLst/>
          </a:prstGeom>
        </p:spPr>
      </p:pic>
      <p:pic>
        <p:nvPicPr>
          <p:cNvPr id="17" name="图片 16" descr="郑成功画像.jpg"/>
          <p:cNvPicPr/>
          <p:nvPr/>
        </p:nvPicPr>
        <p:blipFill>
          <a:blip r:embed="rId5" cstate="print"/>
          <a:srcRect l="6162" t="2360" r="6246" b="7023"/>
          <a:stretch>
            <a:fillRect/>
          </a:stretch>
        </p:blipFill>
        <p:spPr>
          <a:xfrm>
            <a:off x="3280315" y="2466784"/>
            <a:ext cx="1472184" cy="1490472"/>
          </a:xfrm>
          <a:prstGeom prst="rect">
            <a:avLst/>
          </a:prstGeom>
        </p:spPr>
      </p:pic>
      <p:pic>
        <p:nvPicPr>
          <p:cNvPr id="18" name="图片 17" descr="陈化成雕像.webp.pn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567387" y="2335212"/>
            <a:ext cx="1426464" cy="1499616"/>
          </a:xfrm>
          <a:prstGeom prst="rect">
            <a:avLst/>
          </a:prstGeom>
        </p:spPr>
      </p:pic>
      <p:pic>
        <p:nvPicPr>
          <p:cNvPr id="19" name="图片 18" descr="左宗棠.jpeg"/>
          <p:cNvPicPr/>
          <p:nvPr/>
        </p:nvPicPr>
        <p:blipFill>
          <a:blip r:embed="rId7" cstate="print"/>
          <a:srcRect l="15899" t="12477" r="21856" b="27478"/>
          <a:stretch>
            <a:fillRect/>
          </a:stretch>
        </p:blipFill>
        <p:spPr>
          <a:xfrm>
            <a:off x="9946291" y="2457640"/>
            <a:ext cx="1143000" cy="149961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N.1_1#c2caca727?vaa=1&amp;vcp=1&amp;vis=1&amp;pid=9554f710d&amp;color=0,0,0&amp;vtp=1&amp;vaab=1&amp;bt=1&amp;bbb=1&amp;hb=1"/>
          <p:cNvSpPr/>
          <p:nvPr/>
        </p:nvSpPr>
        <p:spPr>
          <a:xfrm>
            <a:off x="539496" y="700163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示例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选择人物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陈化成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左宗棠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观点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民族英雄坚决捍卫国家主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论述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1842年</a:t>
            </a:r>
            <a:r>
              <a:rPr lang="zh-CN" altLang="en-US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英军进犯长江门户吴淞</a:t>
            </a:r>
            <a:r>
              <a:rPr lang="zh-CN" altLang="en-US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江南提督陈化成率众抵抗</a:t>
            </a:r>
            <a:r>
              <a:rPr lang="zh-CN" altLang="en-US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身负重伤的情况下仍挥旗督战</a:t>
            </a:r>
            <a:r>
              <a:rPr lang="zh-CN" altLang="en-US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力竭牺牲</a:t>
            </a:r>
            <a:r>
              <a:rPr lang="zh-CN" altLang="en-US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与阵地共存亡。19世纪60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年代</a:t>
            </a:r>
            <a:r>
              <a:rPr lang="zh-CN" altLang="en-US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阿古柏率兵侵占新疆大部分地区。1876年,左宗棠率军抗击侵略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者。1878年，清军成功收复除伊犁以外的新疆领土。（4分）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民族英雄能够以维护国家利益为己任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坚决捍卫国家主权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要学习他们可贵的精神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S.1_1#9554f710d?vaa=1&amp;vcp=1&amp;vis=1&amp;pid=5084876ce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前两问为材料型解析题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分析图片和表格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结合所学知识回答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第三问为观点论述题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选出相关联的两位人物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提出一个观点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再结合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史实论述并得出结论即可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1c70c65ab?vcp=1&amp;pid=5084876ce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请完成第240—241页［备考练习］习题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b92702a9.fixed?vcp=1&amp;pid=35b37124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中国开始沦为半殖民地半封建社会</a:t>
            </a:r>
            <a:endParaRPr lang="en-US" altLang="zh-CN" sz="4000" dirty="0"/>
          </a:p>
        </p:txBody>
      </p:sp>
      <p:sp>
        <p:nvSpPr>
          <p:cNvPr id="3" name="C_4_BD#3b92702a9.fixed?vcp=1&amp;pid=35b371242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spc="-10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spc="-10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spc="-10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第8讲</a:t>
            </a:r>
            <a:r>
              <a:rPr lang="en-US" altLang="zh-CN" sz="4000" b="1" i="0" spc="-10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spc="-10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中国开始沦为半殖民地半封建社会</a:t>
            </a:r>
            <a:endParaRPr lang="en-US" altLang="zh-CN" sz="4000" spc="-1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1180431a?vcp=1&amp;pid=3b92702a9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9_1#1aa72db8c?vaa=1&amp;vcp=1&amp;vis=1&amp;pid=11180431a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1.（2023·广西·中考）1839年7月，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中国严厉禁烟的消息传到英国伦敦，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英国政府决定借端对中国发动侵略战争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。随后，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英国发动了(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_1#1aa72db8c.bracket?vaa=1&amp;vcp=1&amp;vis=1&amp;pid=11180431a&amp;color=0,0,0&amp;vpa=1&amp;vtp=1&amp;vaab=1"/>
          <p:cNvSpPr/>
          <p:nvPr/>
        </p:nvSpPr>
        <p:spPr>
          <a:xfrm>
            <a:off x="10062114" y="19016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9_2#1aa72db8c.choices?vaa=1&amp;vcp=1&amp;vis=1&amp;pid=11180431a&amp;color=0,0,0&amp;vtp=1&amp;vaab=1&amp;bbb=1"/>
          <p:cNvSpPr/>
          <p:nvPr/>
        </p:nvSpPr>
        <p:spPr>
          <a:xfrm>
            <a:off x="539496" y="255064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.鸦片战争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.第二次鸦片战争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C.甲午中日战争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.八国联军侵华战争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6_BD.11_1#04bb326d1?vaa=1&amp;vcp=1&amp;vis=1&amp;pid=11180431a&amp;color=0,0,0&amp;vtp=1&amp;vaab=1&amp;bbb=1&amp;hb=1"/>
          <p:cNvSpPr/>
          <p:nvPr/>
        </p:nvSpPr>
        <p:spPr>
          <a:xfrm>
            <a:off x="603154" y="181330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2.（2024·黑龙江龙东·中考）圆明园是清代规模最大的皇家园林。1860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年，侵略军闯进圆明园疯狂抢劫，之后又放火烧毁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侵略军指的是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12_1#04bb326d1.bracket?vaa=1&amp;vcp=1&amp;vis=1&amp;pid=11180431a&amp;color=0,0,0&amp;vpa=2&amp;vtp=1&amp;vaab=1"/>
          <p:cNvSpPr/>
          <p:nvPr/>
        </p:nvSpPr>
        <p:spPr>
          <a:xfrm>
            <a:off x="603154" y="301465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B</a:t>
            </a:r>
            <a:endParaRPr lang="en-US" altLang="zh-CN" sz="2800" dirty="0"/>
          </a:p>
        </p:txBody>
      </p:sp>
      <p:sp>
        <p:nvSpPr>
          <p:cNvPr id="8" name="QC_6_BD.11_2#04bb326d1.choices?vaa=1&amp;vcp=1&amp;vis=1&amp;pid=11180431a&amp;color=0,0,0&amp;vtp=1&amp;vaab=1&amp;bbb=1"/>
          <p:cNvSpPr/>
          <p:nvPr/>
        </p:nvSpPr>
        <p:spPr>
          <a:xfrm>
            <a:off x="539496" y="37815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206115" algn="l"/>
                <a:tab pos="6374130" algn="l"/>
                <a:tab pos="88309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A.八国联军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B.英法联军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C.英军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D.日军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3_1#79d51e007?sp=1&amp;vaa=1&amp;vcp=1&amp;vis=1&amp;pid=11180431a&amp;color=0,0,0&amp;vtp=1&amp;vaab=1&amp;bt=1&amp;bbb=1&amp;hb=1"/>
          <p:cNvSpPr/>
          <p:nvPr/>
        </p:nvSpPr>
        <p:spPr>
          <a:xfrm>
            <a:off x="539496" y="184785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3.（2024·四川南充·中考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）下图为北京天安门广场人民英雄纪念碑上的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金田起义浮雕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这是为了纪念(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4_1#79d51e007.bracket?vaa=1&amp;vcp=1&amp;vis=1&amp;pid=11180431a&amp;color=0,0,0&amp;vpa=3&amp;vtp=1&amp;vaab=1"/>
          <p:cNvSpPr/>
          <p:nvPr/>
        </p:nvSpPr>
        <p:spPr>
          <a:xfrm>
            <a:off x="5439315" y="248221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13_3#79d51e007.choices?htil=1&amp;vaa=1&amp;vcp=1&amp;vis=1&amp;pid=11180431a&amp;color=0,0,0&amp;vtp=1&amp;vaab=1&amp;bbb=1"/>
          <p:cNvSpPr/>
          <p:nvPr/>
        </p:nvSpPr>
        <p:spPr>
          <a:xfrm>
            <a:off x="539496" y="3130867"/>
            <a:ext cx="758952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90271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.三元里人民抗英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.义和团运动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90271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C.太平天国运动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.黄花岗起义</a:t>
            </a:r>
            <a:endParaRPr lang="en-US" altLang="zh-CN" sz="2800" dirty="0"/>
          </a:p>
        </p:txBody>
      </p:sp>
      <p:pic>
        <p:nvPicPr>
          <p:cNvPr id="6" name="图片 5" descr="学科网(www.zxxk.com)--教育资源门户，提供试卷、教案、课件、论文、素材以及各类教学资源下载，还有大量而丰富的教学相关资讯！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381095" y="2737489"/>
            <a:ext cx="4268361" cy="2230803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f2916467?vcp=1&amp;pid=3b92702a9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15_1#5f2e6f40c?vaa=1&amp;vcp=1&amp;vis=1&amp;pid=bf2916467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4.（2024·广西南宁·模拟）福建土布原畅销上海、辽东及台湾等地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门开市后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，布贩们放弃土布而运销洋布，导致土布滞销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。这一现象表明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南京条约》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签订后(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6_1#5f2e6f40c.bracket?vaa=1&amp;vcp=1&amp;vis=1&amp;pid=bf2916467&amp;color=0,0,0&amp;vpa=4&amp;vtp=1&amp;vaab=1"/>
          <p:cNvSpPr/>
          <p:nvPr/>
        </p:nvSpPr>
        <p:spPr>
          <a:xfrm>
            <a:off x="4016915" y="25493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15_2#5f2e6f40c.choices?vaa=1&amp;vcp=1&amp;vis=1&amp;pid=bf2916467&amp;color=0,0,0&amp;vtp=1&amp;vaab=1&amp;bbb=1"/>
          <p:cNvSpPr/>
          <p:nvPr/>
        </p:nvSpPr>
        <p:spPr>
          <a:xfrm>
            <a:off x="539496" y="31913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.传统手工业受到冲击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.自然经济开始形成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C.民族工业发展较缓慢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.清朝丧失了领土主权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7_1#e82e4eda4?vaa=1&amp;vcp=1&amp;vis=1&amp;pid=bf2916467&amp;color=0,0,0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5.史实是指客观存在的历史人物或历史事件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，历史结论是关于史实的基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本判断和基本观点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下列表述属于历史结论的是(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8_1#e82e4eda4.bracket?vaa=1&amp;vcp=1&amp;vis=1&amp;pid=bf2916467&amp;color=0,0,0&amp;vpa=5&amp;vtp=1&amp;vaab=1"/>
          <p:cNvSpPr/>
          <p:nvPr/>
        </p:nvSpPr>
        <p:spPr>
          <a:xfrm>
            <a:off x="8284114" y="215633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7_2#e82e4eda4.choices?vaa=1&amp;vcp=1&amp;vis=1&amp;pid=bf2916467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A.虎门销烟是中国人民禁烟斗争的伟大胜利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.《南京条约》规定清政府割香港岛给英国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.1858年，清政府被迫签订《天津条约》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.太平天国运动颁布了《天朝田亩制度》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484699e1?vcp=1&amp;pid=2912a57f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10" name="P_6_BD#563475b3f?colgroup=3,26&amp;vcp=1&amp;pid=e484699e1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2688635"/>
              </p:ext>
            </p:extLst>
          </p:nvPr>
        </p:nvGraphicFramePr>
        <p:xfrm>
          <a:off x="539496" y="1295191"/>
          <a:ext cx="11082528" cy="2820672"/>
        </p:xfrm>
        <a:graphic>
          <a:graphicData uri="http://schemas.openxmlformats.org/drawingml/2006/table">
            <a:tbl>
              <a:tblPr/>
              <a:tblGrid>
                <a:gridCol w="142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5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西方列强入侵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民族危机加深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中国开始沦为半殖民地半封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建社会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进入旧民主主义革命时期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中国的自然经济逐渐解体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被迫卷入资本主义世界市场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中国由闭关锁国到被迫开放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开始妥协退让的屈辱外交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先进的中国人开始睁眼看世界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主张向西方学习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9_1#34a0f1dbc?vaa=1&amp;vcp=1&amp;vis=1&amp;pid=bf2916467&amp;color=0,0,0&amp;vtp=1&amp;vaab=1&amp;bt=1&amp;bbb=1&amp;hb=1"/>
          <p:cNvSpPr/>
          <p:nvPr/>
        </p:nvSpPr>
        <p:spPr>
          <a:xfrm>
            <a:off x="539496" y="88061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6.第二次鸦片战争后，中国丧失了东北及西北共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150多万平方千米的领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。鸦片输入量也随之剧增。1863—1864年为69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800担，到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1879年就增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104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900多担，其货值等于当年外贸进口总值的半数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。可见第二次鸦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片战争(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0_1#34a0f1dbc.bracket?vaa=1&amp;vcp=1&amp;vis=1&amp;pid=bf2916467&amp;color=0,0,0&amp;vpa=6&amp;vtp=1&amp;vaab=1"/>
          <p:cNvSpPr/>
          <p:nvPr/>
        </p:nvSpPr>
        <p:spPr>
          <a:xfrm>
            <a:off x="1883314" y="281038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9_2#34a0f1dbc.choices?vaa=1&amp;vcp=1&amp;vis=1&amp;pid=bf2916467&amp;color=0,0,0&amp;vtp=1&amp;vaab=1&amp;bbb=1"/>
          <p:cNvSpPr/>
          <p:nvPr/>
        </p:nvSpPr>
        <p:spPr>
          <a:xfrm>
            <a:off x="539496" y="345205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A.使中国的领土主权开始遭到破坏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B.进一步加深了中国的半殖民地化程度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C.大大加深了中国的半殖民地化程度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D.使清政府变成了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洋人的朝廷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1_1#ee33310fc?vaa=1&amp;vcp=1&amp;vis=1&amp;pid=bf2916467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7.（2024·河南·中考）太平天国严禁鸦片贸易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，不承认西方列强强加于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中国的不平等条约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，多次拒绝外国提出的侵略要求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。太平天国这样做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2_1#ee33310fc.bracket?vaa=1&amp;vcp=1&amp;vis=1&amp;pid=bf2916467&amp;color=0,0,0&amp;vpa=7&amp;vtp=1&amp;vaab=1"/>
          <p:cNvSpPr/>
          <p:nvPr/>
        </p:nvSpPr>
        <p:spPr>
          <a:xfrm>
            <a:off x="816515" y="31393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21_2#ee33310fc.choices?vaa=1&amp;vcp=1&amp;vis=1&amp;pid=bf2916467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.维护了国家权益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.创新了斗争方式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C.动摇了清朝统治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.打击了帝国主义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3_1#795663b76?vaa=1&amp;vcp=1&amp;vis=1&amp;pid=bf2916467&amp;color=0,0,0&amp;vtp=1&amp;vaab=1&amp;bt=1&amp;bbb=1&amp;hb=1"/>
          <p:cNvSpPr/>
          <p:nvPr/>
        </p:nvSpPr>
        <p:spPr>
          <a:xfrm>
            <a:off x="539496" y="15333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8.（2024·广西柳州·模拟，有改动）历史学家章开沅认为，太平天国是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单纯的农民战争，兼具资产阶级革命性质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按其社会内容来说，是资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产阶级民主主义的革命，但按其斗争手段来说，却是单纯农民战争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下列内容能够体现其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资产阶级革命性质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4_1#795663b76.bracket?vaa=1&amp;vcp=1&amp;vis=1&amp;pid=bf2916467&amp;color=0,0,0&amp;vpa=8&amp;vtp=1&amp;vaab=1"/>
          <p:cNvSpPr/>
          <p:nvPr/>
        </p:nvSpPr>
        <p:spPr>
          <a:xfrm>
            <a:off x="8403177" y="346233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23_2#795663b76.choices?vaa=1&amp;vcp=1&amp;vis=1&amp;pid=bf2916467&amp;color=0,0,0&amp;vtp=1&amp;vaab=1&amp;bbb=1"/>
          <p:cNvSpPr/>
          <p:nvPr/>
        </p:nvSpPr>
        <p:spPr>
          <a:xfrm>
            <a:off x="539496" y="41048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A.写成《资政新篇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B.创立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拜上帝会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C.颁布《天朝田亩制度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D.建立起政权组织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96dbf102?vcp=1&amp;pid=3b92702a9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25_1#4ce75d5a8?sp=1&amp;vaa=1&amp;vcp=1&amp;vis=1&amp;pid=b96dbf102&amp;color=0,0,0&amp;vtp=1&amp;vaab=1&amp;bbb=1&amp;hb=1"/>
          <p:cNvSpPr/>
          <p:nvPr/>
        </p:nvSpPr>
        <p:spPr>
          <a:xfrm>
            <a:off x="539496" y="1267240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（2024·浙江·中考，有改动）近代西方资本主义的迅猛发展与扩张，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使古老的中国面临空前的挑战和危机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。阅读材料，回答问题。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英国的殖民掠夺和海外贸易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直接为资本主义的发展积聚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了大量的可用资金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这个偏踞大西洋一隅的岛国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依靠带有浓重血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腥气味的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海外活动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获得滚滚财源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工业革命后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英国资本主义的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扩张完全建立在它对世界工业垄断地位的基础上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英国商品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工厂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里源源不断的产品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成为轰击其他民族国家大门的重炮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摘编自王斯德主编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世界通史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6_1#4cac2fb7f?vaa=1&amp;vcp=1&amp;vis=1&amp;pid=4ce75d5a8&amp;color=0,0,0&amp;vtp=1&amp;vaab=1&amp;bt=1&amp;bbb=1&amp;hb=1"/>
          <p:cNvSpPr/>
          <p:nvPr/>
        </p:nvSpPr>
        <p:spPr>
          <a:xfrm>
            <a:off x="539496" y="158041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（1）请根据材料一，写出英国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获得滚滚财源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的渠道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结合所学知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识，指出19世纪40年代英国发动的侵华战争对中国历史发展进程的影响。</a:t>
            </a:r>
            <a:endParaRPr lang="en-US" altLang="zh-CN" sz="2800" dirty="0"/>
          </a:p>
        </p:txBody>
      </p:sp>
      <p:sp>
        <p:nvSpPr>
          <p:cNvPr id="3" name="QO_7_AN.1_1#4cac2fb7f?vaa=1&amp;vcp=1&amp;vis=1&amp;pid=4ce75d5a8&amp;color=0,0,0&amp;vtp=1&amp;vaab=1&amp;bbb=1&amp;hb=1"/>
          <p:cNvSpPr/>
          <p:nvPr/>
        </p:nvSpPr>
        <p:spPr>
          <a:xfrm>
            <a:off x="539496" y="319265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渠道：殖民掠夺、海外贸易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影响：中国开始沦为半殖民地半封建社会，成为中国近代史的开端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ea5dc577c?vcp=1&amp;vis=1&amp;pid=4ce75d5a8&amp;color=0,0,0&amp;vtp=1&amp;vaab=1&amp;bt=1&amp;bbb=1&amp;hb=1"/>
          <p:cNvSpPr/>
          <p:nvPr/>
        </p:nvSpPr>
        <p:spPr>
          <a:xfrm>
            <a:off x="539496" y="108343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一部中国近代史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始终贯穿的鲜明主线是为实现中华民族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伟大复兴而奋斗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相关史实见以下大事年表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60" name="P_7_BD#ea5dc577c?colgroup=8,21&amp;vcp=1&amp;vis=1&amp;pid=4ce75d5a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5331159"/>
              </p:ext>
            </p:extLst>
          </p:nvPr>
        </p:nvGraphicFramePr>
        <p:xfrm>
          <a:off x="539496" y="2420365"/>
          <a:ext cx="11091672" cy="3355024"/>
        </p:xfrm>
        <a:graphic>
          <a:graphicData uri="http://schemas.openxmlformats.org/drawingml/2006/table">
            <a:tbl>
              <a:tblPr/>
              <a:tblGrid>
                <a:gridCol w="31363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55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史实列举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1851—1864年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太平天国运动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先后颁布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天朝田亩制度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政新篇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19世纪60—90年代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洋务运动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提出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“自强”“求富”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的口号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1894年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兴中会成立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提出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“驱除鞑虏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恢复中国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创立合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众政府”的纲领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" name="P_7_BD#ea5dc577c?colgroup=8,21&amp;vcp=1&amp;vis=1&amp;pid=4ce75d5a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572023"/>
              </p:ext>
            </p:extLst>
          </p:nvPr>
        </p:nvGraphicFramePr>
        <p:xfrm>
          <a:off x="539496" y="1472152"/>
          <a:ext cx="11091672" cy="3921508"/>
        </p:xfrm>
        <a:graphic>
          <a:graphicData uri="http://schemas.openxmlformats.org/drawingml/2006/table">
            <a:tbl>
              <a:tblPr/>
              <a:tblGrid>
                <a:gridCol w="31363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55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史实列举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1895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公车上书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康有为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梁启超等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主张拒和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迁都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变法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1898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百日维新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1900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义和团运动达到高潮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但最终在中外反动势力绞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杀下失败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1911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武昌起义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P_7_BD#ea5dc577c?sp=1&amp;vcp=1&amp;vis=1&amp;pid=4ce75d5a8&amp;color=0,0,0&amp;mp=1&amp;vtp=1&amp;vaab=1&amp;bbb=1"/>
          <p:cNvSpPr/>
          <p:nvPr/>
        </p:nvSpPr>
        <p:spPr>
          <a:xfrm>
            <a:off x="539496" y="5523452"/>
            <a:ext cx="11109960" cy="7487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中国历史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整理</a:t>
            </a:r>
            <a:endParaRPr lang="en-US" altLang="zh-CN" sz="2800" dirty="0"/>
          </a:p>
        </p:txBody>
      </p:sp>
      <p:sp>
        <p:nvSpPr>
          <p:cNvPr id="2" name="P_7_BD#ea5dc577c?colgroup=8,21&amp;vcp=1&amp;vis=1&amp;pid=4ce75d5a8&amp;color=0,0,0&amp;mp=1&amp;vtp=1&amp;vaab=1&amp;bt=1&amp;bbb=1">
            <a:extLst>
              <a:ext uri="{FF2B5EF4-FFF2-40B4-BE49-F238E27FC236}">
                <a16:creationId xmlns:a16="http://schemas.microsoft.com/office/drawing/2014/main" id="{BF7C638D-F1A5-FA38-FD68-1132334C2495}"/>
              </a:ext>
            </a:extLst>
          </p:cNvPr>
          <p:cNvSpPr txBox="1"/>
          <p:nvPr/>
        </p:nvSpPr>
        <p:spPr>
          <a:xfrm>
            <a:off x="10913023" y="7637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8_1#35a409e4d?vaa=1&amp;vcp=1&amp;vis=1&amp;pid=4ce75d5a8&amp;color=0,0,0&amp;vtp=1&amp;vaab=1&amp;bt=1&amp;bbb=1&amp;hb=1"/>
          <p:cNvSpPr/>
          <p:nvPr/>
        </p:nvSpPr>
        <p:spPr>
          <a:xfrm>
            <a:off x="539496" y="65092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（2）根据材料二的史实，结合所学知识，围绕社会各阶层为实现中华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民族伟大复兴的奋斗历程加以简要阐述，并谈谈反思后的认识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观点正确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史论结合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条理清楚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7_AN.1_1#35a409e4d?vaa=1&amp;vcp=1&amp;vis=1&amp;pid=4ce75d5a8&amp;color=0,0,0&amp;vtp=1&amp;vaab=1&amp;bbb=1&amp;hb=1"/>
          <p:cNvSpPr/>
          <p:nvPr/>
        </p:nvSpPr>
        <p:spPr>
          <a:xfrm>
            <a:off x="539496" y="282721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示例】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观点：实现中华民族伟大复兴需要先进的阶级及其政党的领导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论述：晚清时期，社会各阶层为了实现中华民族伟大复兴进行了英勇斗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争，农民阶级领导的太平天国运动沉重打击了中外反动势力，义和团运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动沉重打击了帝国主义瓜分中国的野心；地主阶级领导的洋务运动在客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观上刺激了中国民族资本主义的产生和发展；</a:t>
            </a:r>
            <a:r>
              <a:rPr lang="en-US" altLang="zh-CN" sz="2800" spc="-1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资产阶级维新派进行了维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35a409e4d?vaa=1&amp;vcp=1&amp;vis=1&amp;pid=4ce75d5a8&amp;color=0,0,0&amp;mp=1&amp;vtp=1&amp;vaab=1&amp;bt=1&amp;bbb=1&amp;hb=1"/>
          <p:cNvSpPr/>
          <p:nvPr/>
        </p:nvSpPr>
        <p:spPr>
          <a:xfrm>
            <a:off x="539496" y="165831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新变法运动，在思想文化方面产生了广泛而持久的影响；资产阶级革命派</a:t>
            </a:r>
            <a:endParaRPr lang="en-US" altLang="zh-CN" sz="2800" b="0" i="0" spc="-1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领导的辛亥革命，建立中华民国，拉开了中国完全意义上的近代民族民主</a:t>
            </a:r>
            <a:endParaRPr lang="en-US" altLang="zh-CN" sz="2800" b="0" i="0" spc="-1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革命的序幕</a:t>
            </a:r>
            <a:r>
              <a:rPr lang="en-US" altLang="zh-CN" sz="2800" b="0" i="0" spc="-1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但是，这些英勇斗争都以失败告终</a:t>
            </a:r>
            <a:r>
              <a:rPr lang="en-US" altLang="zh-CN" sz="2800" b="0" i="0" spc="-1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结论：只有中国共产党才能救中国，只有社会主义才能发展中国</a:t>
            </a:r>
            <a:r>
              <a:rPr lang="en-US" altLang="zh-CN" sz="2800" b="0" i="0" spc="-1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spc="-1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ff2419ac.fixed?vcp=1&amp;pid=35b37124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中国开始沦为半殖民地半封建社会</a:t>
            </a:r>
            <a:endParaRPr lang="en-US" altLang="zh-CN" sz="4000" dirty="0"/>
          </a:p>
        </p:txBody>
      </p:sp>
      <p:sp>
        <p:nvSpPr>
          <p:cNvPr id="3" name="C_4_BD#6ff2419ac.fixed?vcp=1&amp;pid=35b371242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00c8ff02?vcp=1&amp;pid=6ff2419ac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鸦片战争（2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79414e313?vcp=1&amp;pid=b00c8ff02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ec5f6fa78?vcp=1&amp;pid=79414e313&amp;color=0,0,0&amp;vtp=1&amp;vaab=1&amp;bbb=1&amp;hb=1"/>
          <p:cNvSpPr/>
          <p:nvPr/>
        </p:nvSpPr>
        <p:spPr>
          <a:xfrm>
            <a:off x="539496" y="19389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通过了解林则徐虎门销烟等两次鸦片战争期间的主要史事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以及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南京条约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等不平等条约的签订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初步认识鸦片战争对中国近代社会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d3655610?vcp=1&amp;pid=b00c8ff0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13" name="P_7_BD#05f1a8ba7?colgroup=3,3,23&amp;vcp=1&amp;pid=1d365561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2550778"/>
              </p:ext>
            </p:extLst>
          </p:nvPr>
        </p:nvGraphicFramePr>
        <p:xfrm>
          <a:off x="539496" y="1295191"/>
          <a:ext cx="11112602" cy="3906648"/>
        </p:xfrm>
        <a:graphic>
          <a:graphicData uri="http://schemas.openxmlformats.org/drawingml/2006/table">
            <a:tbl>
              <a:tblPr/>
              <a:tblGrid>
                <a:gridCol w="12723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23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704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30692"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鸦片走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私与林则徐禁烟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（1）英国成为头号工业强国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并不断向外进行殖民主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义扩张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掠夺殖民地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）清朝统治下的中国危机四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（3）中英正当贸易中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中国处于明显的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出超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为改变这种不利局面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英国向中国大量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走私鸦片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鸦片泛滥给中华民族带来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深重灾难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：白银大量外流直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接威胁到清政府的财政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吸食鸦片不但摧残吸食者的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更导致政治腐败和军队战斗力削弱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7_BD#05f1a8ba7?colgroup=3,3,12,10&amp;vcp=1&amp;pid=1d3655610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3272802"/>
              </p:ext>
            </p:extLst>
          </p:nvPr>
        </p:nvGraphicFramePr>
        <p:xfrm>
          <a:off x="539496" y="1757902"/>
          <a:ext cx="11073384" cy="4245420"/>
        </p:xfrm>
        <a:graphic>
          <a:graphicData uri="http://schemas.openxmlformats.org/drawingml/2006/table">
            <a:tbl>
              <a:tblPr/>
              <a:tblGrid>
                <a:gridCol w="12710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994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227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25572"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鸦片走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私与林则徐禁烟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1838年底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道光帝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派林则徐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前往广东查禁鸦片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1839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年6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3日至25日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林则徐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将收缴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的鸦片在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虎门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海滩当众销毁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4600"/>
                        </a:lnSpc>
                      </a:pPr>
                      <a:r>
                        <a:rPr lang="en-US" altLang="zh-CN" sz="137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虎门销烟是中国人民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禁烟斗争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的伟大胜利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显示了中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华民族反抗外来侵略的坚强意志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05f1a8ba7.table_image?iti=1&amp;tii=1&amp;vcp=1&amp;pid=1d365561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55380" y="1835848"/>
            <a:ext cx="1792224" cy="213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05f1a8ba7.table_image?iti=1&amp;tii=2&amp;vcp=1&amp;pid=1d3655610&amp;color=0,0,0&amp;vtp=1&amp;vaab=1&amp;bbb=1"/>
          <p:cNvSpPr/>
          <p:nvPr/>
        </p:nvSpPr>
        <p:spPr>
          <a:xfrm>
            <a:off x="7833011" y="4102544"/>
            <a:ext cx="36369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林则徐（1785—1850）</a:t>
            </a:r>
            <a:endParaRPr lang="en-US" altLang="zh-CN" sz="2800" dirty="0"/>
          </a:p>
        </p:txBody>
      </p:sp>
      <p:sp>
        <p:nvSpPr>
          <p:cNvPr id="2" name="P_7_BD#05f1a8ba7?colgroup=3,3,12,10&amp;vcp=1&amp;pid=1d3655610&amp;color=0,0,0&amp;vtp=1&amp;vaab=1&amp;bt=1&amp;bbb=1">
            <a:extLst>
              <a:ext uri="{FF2B5EF4-FFF2-40B4-BE49-F238E27FC236}">
                <a16:creationId xmlns:a16="http://schemas.microsoft.com/office/drawing/2014/main" id="{BBC205FE-C3AF-E512-B193-8736BAC62C90}"/>
              </a:ext>
            </a:extLst>
          </p:cNvPr>
          <p:cNvSpPr txBox="1"/>
          <p:nvPr/>
        </p:nvSpPr>
        <p:spPr>
          <a:xfrm>
            <a:off x="10894735" y="104949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1912</Words>
  <Application>Microsoft Office PowerPoint</Application>
  <PresentationFormat>宽屏</PresentationFormat>
  <Paragraphs>554</Paragraphs>
  <Slides>58</Slides>
  <Notes>58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69" baseType="lpstr">
      <vt:lpstr>Arial (正文)</vt:lpstr>
      <vt:lpstr>等线</vt:lpstr>
      <vt:lpstr>华文隶书</vt:lpstr>
      <vt:lpstr>楷体</vt:lpstr>
      <vt:lpstr>宋体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11</cp:revision>
  <dcterms:created xsi:type="dcterms:W3CDTF">2024-11-29T09:27:03Z</dcterms:created>
  <dcterms:modified xsi:type="dcterms:W3CDTF">2025-07-28T01:02:30Z</dcterms:modified>
  <cp:category/>
  <cp:contentStatus/>
</cp:coreProperties>
</file>