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5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90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image" Target="../media/image5.png"/><Relationship Id="rId3" Type="http://schemas.openxmlformats.org/officeDocument/2006/relationships/tags" Target="../tags/tag64.xml"/><Relationship Id="rId23" Type="http://schemas.openxmlformats.org/officeDocument/2006/relationships/slideLayout" Target="../slideLayouts/slideLayout14.xml"/><Relationship Id="rId22" Type="http://schemas.openxmlformats.org/officeDocument/2006/relationships/tags" Target="../tags/tag82.xml"/><Relationship Id="rId21" Type="http://schemas.openxmlformats.org/officeDocument/2006/relationships/tags" Target="../tags/tag81.xml"/><Relationship Id="rId20" Type="http://schemas.openxmlformats.org/officeDocument/2006/relationships/tags" Target="../tags/tag80.xml"/><Relationship Id="rId2" Type="http://schemas.openxmlformats.org/officeDocument/2006/relationships/image" Target="../media/image4.tiff"/><Relationship Id="rId19" Type="http://schemas.openxmlformats.org/officeDocument/2006/relationships/tags" Target="../tags/tag79.xml"/><Relationship Id="rId18" Type="http://schemas.openxmlformats.org/officeDocument/2006/relationships/tags" Target="../tags/tag78.xml"/><Relationship Id="rId17" Type="http://schemas.openxmlformats.org/officeDocument/2006/relationships/tags" Target="../tags/tag77.xml"/><Relationship Id="rId16" Type="http://schemas.openxmlformats.org/officeDocument/2006/relationships/tags" Target="../tags/tag76.xml"/><Relationship Id="rId15" Type="http://schemas.openxmlformats.org/officeDocument/2006/relationships/tags" Target="../tags/tag75.xml"/><Relationship Id="rId14" Type="http://schemas.openxmlformats.org/officeDocument/2006/relationships/tags" Target="../tags/tag74.xml"/><Relationship Id="rId13" Type="http://schemas.openxmlformats.org/officeDocument/2006/relationships/tags" Target="../tags/tag73.xml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tags" Target="../tags/tag6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image" Target="../media/image5.png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9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2课时_00"/>
          <p:cNvPicPr>
            <a:picLocks noChangeAspect="1"/>
          </p:cNvPicPr>
          <p:nvPr/>
        </p:nvPicPr>
        <p:blipFill>
          <a:blip r:embed="rId1"/>
          <a:srcRect l="9404" r="10348"/>
          <a:stretch>
            <a:fillRect/>
          </a:stretch>
        </p:blipFill>
        <p:spPr>
          <a:xfrm>
            <a:off x="603250" y="903605"/>
            <a:ext cx="10970260" cy="46564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02175" y="4164330"/>
            <a:ext cx="1294130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35850" y="4164330"/>
            <a:ext cx="1294130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00310" y="4164330"/>
            <a:ext cx="1294130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32705" y="5036820"/>
            <a:ext cx="1247140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大于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45980" y="5036820"/>
            <a:ext cx="1228090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小于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2课时_0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9281" r="21446" b="26585"/>
          <a:stretch>
            <a:fillRect/>
          </a:stretch>
        </p:blipFill>
        <p:spPr>
          <a:xfrm>
            <a:off x="608330" y="786130"/>
            <a:ext cx="8909050" cy="42100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8045" y="1974850"/>
            <a:ext cx="875030" cy="133858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342130" y="1718310"/>
            <a:ext cx="1351280" cy="193802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1. 2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4 5 5   4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4   5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9 0 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9 0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5448935" y="118935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1.2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2416810" y="118935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0.75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8683625" y="118935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0.75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2316480" y="422592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0.22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5641975" y="422592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0.09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8683625" y="422592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29.5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713740" y="1800860"/>
            <a:ext cx="1703070" cy="193802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0. 7 5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1 5 1 1. 2 5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1 0  5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7 5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7 5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7042150" y="1718310"/>
            <a:ext cx="1428750" cy="193802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0. 7 5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1 4 1 0. 5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9  8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7 0 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7 0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14"/>
            </p:custDataLst>
          </p:nvPr>
        </p:nvSpPr>
        <p:spPr>
          <a:xfrm>
            <a:off x="1268730" y="4568190"/>
            <a:ext cx="1529715" cy="193802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0. 2 2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2 3 5. 0 6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4  6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4 6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4 6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15"/>
            </p:custDataLst>
          </p:nvPr>
        </p:nvSpPr>
        <p:spPr>
          <a:xfrm>
            <a:off x="4531360" y="4624705"/>
            <a:ext cx="1294130" cy="132207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0. 0 9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1 8 1. 6 2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1  6 2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16"/>
            </p:custDataLst>
          </p:nvPr>
        </p:nvSpPr>
        <p:spPr>
          <a:xfrm>
            <a:off x="7205980" y="4488180"/>
            <a:ext cx="1477010" cy="21894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2 9. 5</a:t>
            </a:r>
            <a:endParaRPr lang="en-US" altLang="zh-CN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1 6 4 7 2</a:t>
            </a:r>
            <a:endParaRPr lang="en-US" altLang="zh-CN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3 2</a:t>
            </a:r>
            <a:endParaRPr lang="en-US" altLang="zh-CN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1 5 2</a:t>
            </a:r>
            <a:endParaRPr lang="en-US" altLang="zh-CN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1 4 4</a:t>
            </a:r>
            <a:endParaRPr lang="en-US" altLang="zh-CN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8  0</a:t>
            </a:r>
            <a:endParaRPr lang="en-US" altLang="zh-CN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8  0</a:t>
            </a:r>
            <a:endParaRPr lang="en-US" altLang="zh-CN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0</a:t>
            </a:r>
            <a:endParaRPr lang="en-US" altLang="zh-CN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8385" y="2095500"/>
            <a:ext cx="1057275" cy="13303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7340" y="4881245"/>
            <a:ext cx="912495" cy="128333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19564"/>
          <a:stretch>
            <a:fillRect/>
          </a:stretch>
        </p:blipFill>
        <p:spPr>
          <a:xfrm>
            <a:off x="4875530" y="4881245"/>
            <a:ext cx="949960" cy="10547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5380" y="4752975"/>
            <a:ext cx="986155" cy="118364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62190" y="2002155"/>
            <a:ext cx="1035685" cy="131127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84116"/>
          <a:stretch>
            <a:fillRect/>
          </a:stretch>
        </p:blipFill>
        <p:spPr>
          <a:xfrm>
            <a:off x="7560945" y="6249670"/>
            <a:ext cx="909955" cy="25654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8623935" y="1742440"/>
            <a:ext cx="1165225" cy="3530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验算：</a:t>
            </a:r>
            <a:endParaRPr lang="en-US" altLang="zh-CN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623935" y="4643120"/>
            <a:ext cx="1165225" cy="3530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验算：</a:t>
            </a:r>
            <a:endParaRPr lang="en-US" altLang="zh-CN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000490" y="2117725"/>
            <a:ext cx="1294130" cy="163004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0. 7 5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1 4 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3  0 0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7  5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1 0. 5 0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397365" y="4752975"/>
            <a:ext cx="1294130" cy="163004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2 9. 5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×</a:t>
            </a:r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1  6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1 7 7  0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2 9 5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4 7 2. 0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8768715" y="2766695"/>
            <a:ext cx="1209040" cy="95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8768715" y="3364230"/>
            <a:ext cx="1209040" cy="95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9312275" y="5424170"/>
            <a:ext cx="1209040" cy="95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9312275" y="6007100"/>
            <a:ext cx="1209040" cy="95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6" grpId="0"/>
      <p:bldP spid="8" grpId="0"/>
      <p:bldP spid="14" grpId="0"/>
      <p:bldP spid="25" grpId="0"/>
      <p:bldP spid="28" grpId="0"/>
      <p:bldP spid="10" grpId="0"/>
      <p:bldP spid="15" grpId="0"/>
      <p:bldP spid="11" grpId="0"/>
      <p:bldP spid="16" grpId="0"/>
      <p:bldP spid="12" grpId="0"/>
      <p:bldP spid="17" grpId="0"/>
      <p:bldP spid="26" grpId="0"/>
      <p:bldP spid="29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2课时_02"/>
          <p:cNvPicPr>
            <a:picLocks noChangeAspect="1"/>
          </p:cNvPicPr>
          <p:nvPr/>
        </p:nvPicPr>
        <p:blipFill>
          <a:blip r:embed="rId1"/>
          <a:srcRect l="9404" t="9913" r="32263"/>
          <a:stretch>
            <a:fillRect/>
          </a:stretch>
        </p:blipFill>
        <p:spPr>
          <a:xfrm>
            <a:off x="608330" y="1019175"/>
            <a:ext cx="6754495" cy="416623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906270" y="4656455"/>
            <a:ext cx="1294130" cy="3511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黑体" panose="02010609060101010101" charset="-122"/>
              </a:rPr>
              <a:t>×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6068695" y="4656455"/>
            <a:ext cx="1294130" cy="3511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黑体" panose="02010609060101010101" charset="-122"/>
              </a:rPr>
              <a:t>×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3338195" y="2516505"/>
            <a:ext cx="1294130" cy="193802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1. 6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1 5 2 4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1 5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9  0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9  0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4900" y="2814955"/>
            <a:ext cx="912495" cy="131127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7565390" y="2516505"/>
            <a:ext cx="1294130" cy="193802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0 .1 3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5 2 6 .7 6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5  2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1  5 6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1  5 6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03845" y="2778125"/>
            <a:ext cx="955675" cy="1347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7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2课时2_00"/>
          <p:cNvPicPr>
            <a:picLocks noChangeAspect="1"/>
          </p:cNvPicPr>
          <p:nvPr/>
        </p:nvPicPr>
        <p:blipFill>
          <a:blip r:embed="rId1"/>
          <a:srcRect l="10613" r="9044"/>
          <a:stretch>
            <a:fillRect/>
          </a:stretch>
        </p:blipFill>
        <p:spPr>
          <a:xfrm>
            <a:off x="608330" y="1490345"/>
            <a:ext cx="10964545" cy="2368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08300" y="2830830"/>
            <a:ext cx="25406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489÷15=32.6(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元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2课时2_01"/>
          <p:cNvPicPr>
            <a:picLocks noChangeAspect="1"/>
          </p:cNvPicPr>
          <p:nvPr/>
        </p:nvPicPr>
        <p:blipFill>
          <a:blip r:embed="rId1"/>
          <a:srcRect l="11585" r="8807" b="27941"/>
          <a:stretch>
            <a:fillRect/>
          </a:stretch>
        </p:blipFill>
        <p:spPr>
          <a:xfrm>
            <a:off x="608330" y="918845"/>
            <a:ext cx="10371455" cy="38214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60525" y="2473960"/>
            <a:ext cx="26543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196.8÷3=65.6(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千米/时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60525" y="4826000"/>
            <a:ext cx="30975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196.8÷4=49.2(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千米/时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2课时2_02"/>
          <p:cNvPicPr>
            <a:picLocks noChangeAspect="1"/>
          </p:cNvPicPr>
          <p:nvPr/>
        </p:nvPicPr>
        <p:blipFill>
          <a:blip r:embed="rId1"/>
          <a:srcRect l="11830" r="8685" b="42445"/>
          <a:stretch>
            <a:fillRect/>
          </a:stretch>
        </p:blipFill>
        <p:spPr>
          <a:xfrm>
            <a:off x="608330" y="1149985"/>
            <a:ext cx="10968990" cy="19113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87855" y="2767965"/>
            <a:ext cx="4571365" cy="132207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10.8÷90=0.12(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元/克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13.2÷120=0.11(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元/克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0.11&lt;0.12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买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120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克的牙膏更合算。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2课时2_03"/>
          <p:cNvPicPr>
            <a:picLocks noChangeAspect="1"/>
          </p:cNvPicPr>
          <p:nvPr/>
        </p:nvPicPr>
        <p:blipFill>
          <a:blip r:embed="rId1"/>
          <a:srcRect l="10980" r="8685" b="28086"/>
          <a:stretch>
            <a:fillRect/>
          </a:stretch>
        </p:blipFill>
        <p:spPr>
          <a:xfrm>
            <a:off x="608330" y="945515"/>
            <a:ext cx="10999470" cy="33832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55395" y="3523615"/>
            <a:ext cx="7169150" cy="101473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3.42÷(10</a:t>
            </a:r>
            <a:r>
              <a:rPr lang="zh-CN" altLang="en-US" sz="2000" kern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1)=0.38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解析：把一个小数的小数点向右移动一位，所得的数就扩大到原来的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10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倍，即所得的数比原来增加了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(10</a:t>
            </a:r>
            <a:r>
              <a:rPr lang="en-US" altLang="zh-CN" sz="2000" kern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1)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倍。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8265160" y="3296285"/>
            <a:ext cx="547370" cy="3321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467,&quot;left&quot;:47.9,&quot;top&quot;:61.9,&quot;width&quot;:793.95}"/>
</p:tagLst>
</file>

<file path=ppt/tags/tag64.xml><?xml version="1.0" encoding="utf-8"?>
<p:tagLst xmlns:p="http://schemas.openxmlformats.org/presentationml/2006/main">
  <p:tag name="KSO_WM_DIAGRAM_VIRTUALLY_FRAME" val="{&quot;height&quot;:467,&quot;left&quot;:47.9,&quot;top&quot;:61.9,&quot;width&quot;:793.95}"/>
</p:tagLst>
</file>

<file path=ppt/tags/tag65.xml><?xml version="1.0" encoding="utf-8"?>
<p:tagLst xmlns:p="http://schemas.openxmlformats.org/presentationml/2006/main">
  <p:tag name="KSO_WM_DIAGRAM_VIRTUALLY_FRAME" val="{&quot;height&quot;:467,&quot;left&quot;:47.9,&quot;top&quot;:61.9,&quot;width&quot;:793.95}"/>
</p:tagLst>
</file>

<file path=ppt/tags/tag66.xml><?xml version="1.0" encoding="utf-8"?>
<p:tagLst xmlns:p="http://schemas.openxmlformats.org/presentationml/2006/main">
  <p:tag name="KSO_WM_DIAGRAM_VIRTUALLY_FRAME" val="{&quot;height&quot;:467,&quot;left&quot;:47.9,&quot;top&quot;:61.9,&quot;width&quot;:793.95}"/>
</p:tagLst>
</file>

<file path=ppt/tags/tag67.xml><?xml version="1.0" encoding="utf-8"?>
<p:tagLst xmlns:p="http://schemas.openxmlformats.org/presentationml/2006/main">
  <p:tag name="KSO_WM_DIAGRAM_VIRTUALLY_FRAME" val="{&quot;height&quot;:467,&quot;left&quot;:47.9,&quot;top&quot;:61.9,&quot;width&quot;:793.95}"/>
</p:tagLst>
</file>

<file path=ppt/tags/tag68.xml><?xml version="1.0" encoding="utf-8"?>
<p:tagLst xmlns:p="http://schemas.openxmlformats.org/presentationml/2006/main">
  <p:tag name="KSO_WM_DIAGRAM_VIRTUALLY_FRAME" val="{&quot;height&quot;:467,&quot;left&quot;:47.9,&quot;top&quot;:61.9,&quot;width&quot;:793.95}"/>
</p:tagLst>
</file>

<file path=ppt/tags/tag69.xml><?xml version="1.0" encoding="utf-8"?>
<p:tagLst xmlns:p="http://schemas.openxmlformats.org/presentationml/2006/main">
  <p:tag name="KSO_WM_DIAGRAM_VIRTUALLY_FRAME" val="{&quot;height&quot;:467,&quot;left&quot;:47.9,&quot;top&quot;:61.9,&quot;width&quot;:793.9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467,&quot;left&quot;:47.9,&quot;top&quot;:61.9,&quot;width&quot;:793.95}"/>
</p:tagLst>
</file>

<file path=ppt/tags/tag71.xml><?xml version="1.0" encoding="utf-8"?>
<p:tagLst xmlns:p="http://schemas.openxmlformats.org/presentationml/2006/main">
  <p:tag name="KSO_WM_DIAGRAM_VIRTUALLY_FRAME" val="{&quot;height&quot;:467,&quot;left&quot;:47.9,&quot;top&quot;:61.9,&quot;width&quot;:793.95}"/>
</p:tagLst>
</file>

<file path=ppt/tags/tag72.xml><?xml version="1.0" encoding="utf-8"?>
<p:tagLst xmlns:p="http://schemas.openxmlformats.org/presentationml/2006/main">
  <p:tag name="KSO_WM_DIAGRAM_VIRTUALLY_FRAME" val="{&quot;height&quot;:467,&quot;left&quot;:47.9,&quot;top&quot;:61.9,&quot;width&quot;:793.95}"/>
</p:tagLst>
</file>

<file path=ppt/tags/tag73.xml><?xml version="1.0" encoding="utf-8"?>
<p:tagLst xmlns:p="http://schemas.openxmlformats.org/presentationml/2006/main">
  <p:tag name="KSO_WM_DIAGRAM_VIRTUALLY_FRAME" val="{&quot;height&quot;:467,&quot;left&quot;:47.9,&quot;top&quot;:61.9,&quot;width&quot;:793.95}"/>
</p:tagLst>
</file>

<file path=ppt/tags/tag74.xml><?xml version="1.0" encoding="utf-8"?>
<p:tagLst xmlns:p="http://schemas.openxmlformats.org/presentationml/2006/main">
  <p:tag name="KSO_WM_DIAGRAM_VIRTUALLY_FRAME" val="{&quot;height&quot;:467,&quot;left&quot;:47.9,&quot;top&quot;:61.9,&quot;width&quot;:793.95}"/>
</p:tagLst>
</file>

<file path=ppt/tags/tag75.xml><?xml version="1.0" encoding="utf-8"?>
<p:tagLst xmlns:p="http://schemas.openxmlformats.org/presentationml/2006/main">
  <p:tag name="KSO_WM_DIAGRAM_VIRTUALLY_FRAME" val="{&quot;height&quot;:467,&quot;left&quot;:47.9,&quot;top&quot;:61.9,&quot;width&quot;:793.95}"/>
</p:tagLst>
</file>

<file path=ppt/tags/tag76.xml><?xml version="1.0" encoding="utf-8"?>
<p:tagLst xmlns:p="http://schemas.openxmlformats.org/presentationml/2006/main">
  <p:tag name="KSO_WM_DIAGRAM_VIRTUALLY_FRAME" val="{&quot;height&quot;:467,&quot;left&quot;:47.9,&quot;top&quot;:61.9,&quot;width&quot;:793.95}"/>
</p:tagLst>
</file>

<file path=ppt/tags/tag77.xml><?xml version="1.0" encoding="utf-8"?>
<p:tagLst xmlns:p="http://schemas.openxmlformats.org/presentationml/2006/main">
  <p:tag name="KSO_WM_DIAGRAM_VIRTUALLY_FRAME" val="{&quot;height&quot;:196.15,&quot;left&quot;:150.1,&quot;top&quot;:198.15,&quot;width&quot;:547.5}"/>
</p:tagLst>
</file>

<file path=ppt/tags/tag78.xml><?xml version="1.0" encoding="utf-8"?>
<p:tagLst xmlns:p="http://schemas.openxmlformats.org/presentationml/2006/main">
  <p:tag name="KSO_WM_DIAGRAM_VIRTUALLY_FRAME" val="{&quot;height&quot;:196.15,&quot;left&quot;:150.1,&quot;top&quot;:198.15,&quot;width&quot;:547.5}"/>
</p:tagLst>
</file>

<file path=ppt/tags/tag79.xml><?xml version="1.0" encoding="utf-8"?>
<p:tagLst xmlns:p="http://schemas.openxmlformats.org/presentationml/2006/main">
  <p:tag name="KSO_WM_DIAGRAM_VIRTUALLY_FRAME" val="{&quot;height&quot;:196.15,&quot;left&quot;:150.1,&quot;top&quot;:198.15,&quot;width&quot;:547.5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196.15,&quot;left&quot;:150.1,&quot;top&quot;:198.15,&quot;width&quot;:547.5}"/>
</p:tagLst>
</file>

<file path=ppt/tags/tag81.xml><?xml version="1.0" encoding="utf-8"?>
<p:tagLst xmlns:p="http://schemas.openxmlformats.org/presentationml/2006/main">
  <p:tag name="KSO_WM_DIAGRAM_VIRTUALLY_FRAME" val="{&quot;height&quot;:196.15,&quot;left&quot;:150.1,&quot;top&quot;:198.15,&quot;width&quot;:547.5}"/>
</p:tagLst>
</file>

<file path=ppt/tags/tag82.xml><?xml version="1.0" encoding="utf-8"?>
<p:tagLst xmlns:p="http://schemas.openxmlformats.org/presentationml/2006/main">
  <p:tag name="KSO_WM_DIAGRAM_VIRTUALLY_FRAME" val="{&quot;height&quot;:196.15,&quot;left&quot;:150.1,&quot;top&quot;:198.15,&quot;width&quot;:547.5}"/>
</p:tagLst>
</file>

<file path=ppt/tags/tag83.xml><?xml version="1.0" encoding="utf-8"?>
<p:tagLst xmlns:p="http://schemas.openxmlformats.org/presentationml/2006/main">
  <p:tag name="KSO_WM_DIAGRAM_VIRTUALLY_FRAME" val="{&quot;height&quot;:196.15,&quot;left&quot;:150.1,&quot;top&quot;:198.15,&quot;width&quot;:547.5}"/>
</p:tagLst>
</file>

<file path=ppt/tags/tag84.xml><?xml version="1.0" encoding="utf-8"?>
<p:tagLst xmlns:p="http://schemas.openxmlformats.org/presentationml/2006/main">
  <p:tag name="KSO_WM_DIAGRAM_VIRTUALLY_FRAME" val="{&quot;height&quot;:196.15,&quot;left&quot;:150.1,&quot;top&quot;:198.15,&quot;width&quot;:547.5}"/>
</p:tagLst>
</file>

<file path=ppt/tags/tag85.xml><?xml version="1.0" encoding="utf-8"?>
<p:tagLst xmlns:p="http://schemas.openxmlformats.org/presentationml/2006/main">
  <p:tag name="KSO_WM_DIAGRAM_VIRTUALLY_FRAME" val="{&quot;height&quot;:196.15,&quot;left&quot;:150.1,&quot;top&quot;:198.15,&quot;width&quot;:547.5}"/>
</p:tagLst>
</file>

<file path=ppt/tags/tag86.xml><?xml version="1.0" encoding="utf-8"?>
<p:tagLst xmlns:p="http://schemas.openxmlformats.org/presentationml/2006/main">
  <p:tag name="KSO_WM_DIAGRAM_VIRTUALLY_FRAME" val="{&quot;height&quot;:196.15,&quot;left&quot;:150.1,&quot;top&quot;:198.15,&quot;width&quot;:547.5}"/>
</p:tagLst>
</file>

<file path=ppt/tags/tag87.xml><?xml version="1.0" encoding="utf-8"?>
<p:tagLst xmlns:p="http://schemas.openxmlformats.org/presentationml/2006/main">
  <p:tag name="KSO_WM_DIAGRAM_VIRTUALLY_FRAME" val="{&quot;height&quot;:196.15,&quot;left&quot;:150.1,&quot;top&quot;:198.15,&quot;width&quot;:547.5}"/>
</p:tagLst>
</file>

<file path=ppt/tags/tag88.xml><?xml version="1.0" encoding="utf-8"?>
<p:tagLst xmlns:p="http://schemas.openxmlformats.org/presentationml/2006/main">
  <p:tag name="KSO_WM_DIAGRAM_VIRTUALLY_FRAME" val="{&quot;height&quot;:196.15,&quot;left&quot;:150.1,&quot;top&quot;:198.15,&quot;width&quot;:547.5}"/>
</p:tagLst>
</file>

<file path=ppt/tags/tag89.xml><?xml version="1.0" encoding="utf-8"?>
<p:tagLst xmlns:p="http://schemas.openxmlformats.org/presentationml/2006/main">
  <p:tag name="KSO_WM_DIAGRAM_VIRTUALLY_FRAME" val="{&quot;height&quot;:467,&quot;left&quot;:47.9,&quot;top&quot;:61.9,&quot;width&quot;:793.95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918</Words>
  <Application>WPS 演示</Application>
  <PresentationFormat>宽屏</PresentationFormat>
  <Paragraphs>114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微软雅黑</vt:lpstr>
      <vt:lpstr>黑体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179</cp:revision>
  <dcterms:created xsi:type="dcterms:W3CDTF">2019-06-19T02:08:00Z</dcterms:created>
  <dcterms:modified xsi:type="dcterms:W3CDTF">2024-08-28T08:59:17Z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D009DF75EECF428FAAB9AE23E884C75C_13</vt:lpwstr>
  </property>
</Properties>
</file>