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ba608b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1CE5EF6-02F3-4B43-B71F-EF15B3F014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状语从句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a608b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371AAB1-EEFA-4D47-B221-726CA899E4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a434b4a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aabdfa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232dd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91cb5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a434b4a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aabdfa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232dde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891cb5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状语从句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ba608b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290C89A-7060-4D70-88FD-C2A4123CE5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a434b4a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aabdfa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232dd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91cb5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a434b4a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aabdfa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232dde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891cb5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状语从句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9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42C143C-B42F-6EC6-FCE4-703D2107193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FBF887D-0F5C-4DB6-8EAE-212856AD2A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C7EC140-ABB8-4844-A44F-8EC3056854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a434b4a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aabdfa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232dd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91cb5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a434b4a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aabdfa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232dde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891cb5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A6296D5-DD52-4191-80FC-8F7F74EB0F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a434b4a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aabdfa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232dd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891cb5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a434b4a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aabdfa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232dde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891cb5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52dad0166?colgroup=2,4,5,15&amp;vcp=1&amp;pid=3aabdfaa5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1368"/>
          <a:ext cx="11112523" cy="4459860"/>
        </p:xfrm>
        <a:graphic>
          <a:graphicData uri="http://schemas.openxmlformats.org/drawingml/2006/table">
            <a:tbl>
              <a:tblPr/>
              <a:tblGrid>
                <a:gridCol w="130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5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1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条件状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初中只讨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论真实条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件句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unless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有时相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rains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arrived,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=If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2,4,5,15&amp;vcp=1&amp;pid=3aabdfaa5&amp;color=0,0,0&amp;vtp=1&amp;vaab=1&amp;bt=1&amp;bbb=1"/>
          <p:cNvSpPr txBox="1"/>
          <p:nvPr/>
        </p:nvSpPr>
        <p:spPr>
          <a:xfrm>
            <a:off x="10933874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52dad0166?colgroup=3,4,5,15&amp;vcp=1&amp;pid=3aabdfaa5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057275"/>
          <a:ext cx="11112500" cy="5295900"/>
        </p:xfrm>
        <a:graphic>
          <a:graphicData uri="http://schemas.openxmlformats.org/drawingml/2006/table">
            <a:tbl>
              <a:tblPr/>
              <a:tblGrid>
                <a:gridCol w="1433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38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77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9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目的状</a:t>
                      </a: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for?”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为什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以及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purpose?”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为了什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么目的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speaker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present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Mother’s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slowly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arrived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that/in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3,4,5,15&amp;vcp=1&amp;pid=3aabdfaa5&amp;color=0,0,0&amp;vtp=1&amp;vaab=1&amp;bt=1&amp;bbb=1"/>
          <p:cNvSpPr txBox="1"/>
          <p:nvPr/>
        </p:nvSpPr>
        <p:spPr>
          <a:xfrm>
            <a:off x="1093395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52dad0166?colgroup=3,4,5,15&amp;vcp=1&amp;pid=3aabdfa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61061"/>
              </p:ext>
            </p:extLst>
          </p:nvPr>
        </p:nvGraphicFramePr>
        <p:xfrm>
          <a:off x="539496" y="1828736"/>
          <a:ext cx="11112602" cy="3905124"/>
        </p:xfrm>
        <a:graphic>
          <a:graphicData uri="http://schemas.openxmlformats.org/drawingml/2006/table">
            <a:tbl>
              <a:tblPr/>
              <a:tblGrid>
                <a:gridCol w="1433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1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733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结果状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描述结果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so…that…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such…that…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joker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laughing.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3,4,5,15&amp;vcp=1&amp;pid=3aabdfaa5&amp;color=0,0,0&amp;vtp=1&amp;vaab=1&amp;bt=1&amp;bbb=1"/>
          <p:cNvSpPr txBox="1"/>
          <p:nvPr/>
        </p:nvSpPr>
        <p:spPr>
          <a:xfrm>
            <a:off x="10933953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52dad0166?colgroup=3,4,5,15&amp;vcp=1&amp;pid=3aabdfa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358951"/>
              </p:ext>
            </p:extLst>
          </p:nvPr>
        </p:nvGraphicFramePr>
        <p:xfrm>
          <a:off x="539496" y="1841436"/>
          <a:ext cx="11112602" cy="3879724"/>
        </p:xfrm>
        <a:graphic>
          <a:graphicData uri="http://schemas.openxmlformats.org/drawingml/2006/table">
            <a:tbl>
              <a:tblPr/>
              <a:tblGrid>
                <a:gridCol w="1433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4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7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比较状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经常回答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“How…?”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它也是一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种方式状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as…as…,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（so）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◆Swimming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as/so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surfing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（is）.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◆Cycling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climbing.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3,4,5,15&amp;vcp=1&amp;pid=3aabdfaa5&amp;color=0,0,0&amp;vtp=1&amp;vaab=1&amp;bt=1&amp;bbb=1"/>
          <p:cNvSpPr txBox="1"/>
          <p:nvPr/>
        </p:nvSpPr>
        <p:spPr>
          <a:xfrm>
            <a:off x="10933953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52dad0166?colgroup=3,5,5,15&amp;vcp=1&amp;pid=3aabdfaa5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92058664"/>
              </p:ext>
            </p:extLst>
          </p:nvPr>
        </p:nvGraphicFramePr>
        <p:xfrm>
          <a:off x="539750" y="1162050"/>
          <a:ext cx="11112500" cy="4267200"/>
        </p:xfrm>
        <a:graphic>
          <a:graphicData uri="http://schemas.openxmlformats.org/drawingml/2006/table">
            <a:tbl>
              <a:tblPr/>
              <a:tblGrid>
                <a:gridCol w="1225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2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2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1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让步状</a:t>
                      </a:r>
                    </a:p>
                    <a:p>
                      <a:pPr marL="0" lv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虽然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尽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子具有对比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though/although,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if/though,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◆Although/Though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unhappy.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eighty,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3,5,5,15&amp;vcp=1&amp;pid=3aabdfaa5&amp;color=0,0,0&amp;vtp=1&amp;vaab=1&amp;bt=1&amp;bbb=1"/>
          <p:cNvSpPr txBox="1"/>
          <p:nvPr/>
        </p:nvSpPr>
        <p:spPr>
          <a:xfrm>
            <a:off x="1093379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2dad0166?vcp=1&amp;pid=3aabdfaa5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在使用状语从句过程中需注意：当主句是一般将来时、祈使句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主句的谓语形式是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“情态动词+动词原形”时，时间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、条件状语从句的谓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语动词要用一般现在时表示将来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5232dde2.fixed?vcp=1&amp;pid=aba608b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b5232dde2.fixed?vcp=1&amp;pid=aba608b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07096034c?sp=1&amp;vaa=1&amp;vcp=1&amp;pid=b5232dde2&amp;color=0,0,0&amp;vtp=1&amp;vaab=1&amp;bt=1&amp;bbb=1&amp;hb=1"/>
          <p:cNvSpPr/>
          <p:nvPr/>
        </p:nvSpPr>
        <p:spPr>
          <a:xfrm>
            <a:off x="539496" y="8770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（2023·四川达州·中考题）—Would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1_2#07096034c.choices?vaa=1&amp;vcp=1&amp;pid=b5232dde2&amp;color=0,0,0&amp;vtp=1&amp;vaab=1&amp;bbb=1"/>
          <p:cNvSpPr/>
          <p:nvPr/>
        </p:nvSpPr>
        <p:spPr>
          <a:xfrm>
            <a:off x="539496" y="280536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.attends;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invites</a:t>
            </a:r>
            <a:endParaRPr lang="en-US" altLang="zh-CN" sz="2800" dirty="0"/>
          </a:p>
        </p:txBody>
      </p:sp>
      <p:sp>
        <p:nvSpPr>
          <p:cNvPr id="5" name="QC_5_AS.1_1#07096034c?vaa=1&amp;vcp=1&amp;pid=b5232dde2&amp;color=0,0,0&amp;vtp=1&amp;vaab=1&amp;bbb=1&amp;hb=1"/>
          <p:cNvSpPr/>
          <p:nvPr/>
        </p:nvSpPr>
        <p:spPr>
          <a:xfrm>
            <a:off x="539496" y="47357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句意：——你介意告诉我他两天后会参加会议吗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？——除非有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人邀请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，否则他不会参加的。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7096034c?vaa=1&amp;vcp=1&amp;pid=b5232dde2&amp;color=0,0,0&amp;mp=1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考查宾语从句与条件状语从句。句中if表示“是否”，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引导宾语从句，结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days可知，第一个空应用一般将来时，可排除选项B。分析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he...”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可知，第二空所在句是以unless引导的条件状语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从句，时态遵循“主将从现”原则，此处需用一般现在时表示将来时；从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句主语he是动作的承受者，所以这里应用一般现在时的被动语态，故选A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07096034c?vaa=1&amp;vcp=1&amp;pid=b5232dde2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61fb36b57?vaa=1&amp;vcp=1&amp;pid=b5232dde2&amp;color=0,0,0&amp;vtp=1&amp;vaab=1&amp;bt=1&amp;bbb=1&amp;hb=1"/>
          <p:cNvSpPr/>
          <p:nvPr/>
        </p:nvSpPr>
        <p:spPr>
          <a:xfrm>
            <a:off x="539496" y="4289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（2024·江苏连云港·中考题）Our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clubs.</a:t>
            </a:r>
            <a:endParaRPr lang="en-US" altLang="zh-CN" sz="2800" dirty="0"/>
          </a:p>
        </p:txBody>
      </p:sp>
      <p:sp>
        <p:nvSpPr>
          <p:cNvPr id="4" name="QC_5_BD.6_2#61fb36b57.choices?vaa=1&amp;vcp=1&amp;pid=b5232dde2&amp;color=0,0,0&amp;vtp=1&amp;vaab=1&amp;bbb=1"/>
          <p:cNvSpPr/>
          <p:nvPr/>
        </p:nvSpPr>
        <p:spPr>
          <a:xfrm>
            <a:off x="539496" y="16960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69565" algn="l"/>
                <a:tab pos="5726430" algn="l"/>
                <a:tab pos="83292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B.whether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C.unless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.although</a:t>
            </a:r>
            <a:endParaRPr lang="en-US" altLang="zh-CN" sz="2800" dirty="0"/>
          </a:p>
        </p:txBody>
      </p:sp>
      <p:sp>
        <p:nvSpPr>
          <p:cNvPr id="5" name="QC_5_AS.1_1#61fb36b57?vaa=1&amp;vcp=1&amp;pid=b5232dde2&amp;color=0,0,0&amp;vtp=1&amp;vaab=1&amp;bbb=1&amp;hb=1"/>
          <p:cNvSpPr/>
          <p:nvPr/>
        </p:nvSpPr>
        <p:spPr>
          <a:xfrm>
            <a:off x="539496" y="23254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句意：我们的学校生活现在更有趣了，因为我们可以在不同的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俱乐部玩得很开心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考查连词辨析。because“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”；whether“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unless“除非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分析句子可知，学校生活更有趣的原因是我们可以在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不同的俱乐部玩得开心，前后文之间是因果关系，后文表示原因，应用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because连接，故选A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3_1#71ffacf0e.bracket?vaa=1&amp;vcp=1&amp;pid=b5232dde2&amp;color=0,0,0&amp;vpa=3&amp;vtp=1&amp;vaab=1">
            <a:extLst>
              <a:ext uri="{FF2B5EF4-FFF2-40B4-BE49-F238E27FC236}">
                <a16:creationId xmlns:a16="http://schemas.microsoft.com/office/drawing/2014/main" id="{F2487FEA-EB53-214C-2F16-6FC4606C65FA}"/>
              </a:ext>
            </a:extLst>
          </p:cNvPr>
          <p:cNvSpPr/>
          <p:nvPr/>
        </p:nvSpPr>
        <p:spPr>
          <a:xfrm>
            <a:off x="1395000" y="10624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c2354c91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c2354c91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8c2354c91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71ffacf0e?vaa=1&amp;vcp=1&amp;pid=b5232dde2&amp;color=0,0,0&amp;vtp=1&amp;vaab=1&amp;bt=1&amp;bbb=1&amp;hb=1"/>
          <p:cNvSpPr/>
          <p:nvPr/>
        </p:nvSpPr>
        <p:spPr>
          <a:xfrm>
            <a:off x="539496" y="12212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71ffacf0e.bracket?vaa=1&amp;vcp=1&amp;pid=b5232dde2&amp;color=0,0,0&amp;vpa=3&amp;vtp=1&amp;vaab=1"/>
          <p:cNvSpPr/>
          <p:nvPr/>
        </p:nvSpPr>
        <p:spPr>
          <a:xfrm>
            <a:off x="7476078" y="18555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1_2#71ffacf0e.choices?vaa=1&amp;vcp=1&amp;pid=b5232dde2&amp;color=0,0,0&amp;vtp=1&amp;vaab=1&amp;bbb=1"/>
          <p:cNvSpPr/>
          <p:nvPr/>
        </p:nvSpPr>
        <p:spPr>
          <a:xfrm>
            <a:off x="539496" y="24883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99130" algn="l"/>
                <a:tab pos="7325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5" name="QC_5_AS.1_1#71ffacf0e?vaa=1&amp;vcp=1&amp;pid=b5232dde2&amp;color=0,0,0&amp;vtp=1&amp;vaab=1&amp;bbb=1&amp;hb=1"/>
          <p:cNvSpPr/>
          <p:nvPr/>
        </p:nvSpPr>
        <p:spPr>
          <a:xfrm>
            <a:off x="539496" y="31177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句意：如果他在空闲时间进行足够的锻炼，他会更健康。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考查时态。此句包含if引导的条件状语从句，遵循“主将从现”原则，主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句用一般将来时，从句用一般现在时表示将来时。从句主语是he，动词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用第三人称单数形式，故选B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e5eaca998?vaa=1&amp;vcp=1&amp;pid=b5232dde2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中考题）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To-Do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To-Don’t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list.</a:t>
            </a:r>
            <a:endParaRPr lang="en-US" altLang="zh-CN" sz="2800" dirty="0"/>
          </a:p>
        </p:txBody>
      </p:sp>
      <p:sp>
        <p:nvSpPr>
          <p:cNvPr id="3" name="QC_5_AN.17_1#e5eaca998.blank?vaa=1&amp;vcp=1&amp;pid=b5232dde2&amp;color=0,0,0&amp;vpa=4&amp;vtp=1&amp;vaab=1"/>
          <p:cNvSpPr/>
          <p:nvPr/>
        </p:nvSpPr>
        <p:spPr>
          <a:xfrm>
            <a:off x="5375815" y="8897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5_2#e5eaca998.choices?vaa=1&amp;vcp=1&amp;pid=b5232dde2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69490" algn="l"/>
                <a:tab pos="4996180" algn="l"/>
                <a:tab pos="83324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C.Although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5" name="QC_5_AS.1_1#e5eaca998?vaa=1&amp;vcp=1&amp;pid=b5232dde2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句意：如果你太累了，无法完成待办事项清单上的所有事情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试着列一张勿做事项清单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考查连词辨析。if“如果”；until“直到”；although“尽管”；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unless“除非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分析句子可知，此处指如果完成待办事项清单上的所有事情感到很累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可以列一张勿做事项清单，应用if引导条件状语从句，故选A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0d72e1118?sp=1&amp;vaa=1&amp;vcp=1&amp;pid=b5232dde2&amp;color=0,0,0&amp;vtp=1&amp;vaab=1&amp;bt=1&amp;bbb=1&amp;hb=1"/>
          <p:cNvSpPr/>
          <p:nvPr/>
        </p:nvSpPr>
        <p:spPr>
          <a:xfrm>
            <a:off x="539496" y="1857343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（2023·山东滨州·中考题）—I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C_5_BD.19_2#0d72e1118.choices?vaa=1&amp;vcp=1&amp;pid=b5232dde2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79015" algn="l"/>
                <a:tab pos="5256530" algn="l"/>
                <a:tab pos="8094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C.unless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.although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d72e1118?vaa=1&amp;vcp=1&amp;pid=b5232dde2&amp;color=0,0,0&amp;vtp=1&amp;vaab=1&amp;bt=1&amp;bbb=1&amp;hb=1"/>
          <p:cNvSpPr/>
          <p:nvPr/>
        </p:nvSpPr>
        <p:spPr>
          <a:xfrm>
            <a:off x="539496" y="122234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句意：——我认为我是班上最害羞的。我该怎么办？——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在课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堂上更加活跃，这样你就能提高自己的表达能力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考查连词辨析。or“或者”；so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that“目的是；以便”；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unless“除非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although“虽然”。分析句子可知，“Be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class”的目的是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yourself”，此处应用so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that引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导目的状语从句，故选B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0d72e1118?vaa=1&amp;vcp=1&amp;pid=b5232dde2&amp;color=0,0,0&amp;vtp=1&amp;vaab=1&amp;bbb=1"/>
          <p:cNvSpPr/>
          <p:nvPr/>
        </p:nvSpPr>
        <p:spPr>
          <a:xfrm>
            <a:off x="539496" y="50559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3ed1e1cc4?vaa=1&amp;vcp=1&amp;pid=b5232dde2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（2023·四川遂宁·中考题）The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Zibo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23_2#3ed1e1cc4.choices?vaa=1&amp;vcp=1&amp;pid=b5232dde2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13990" algn="l"/>
                <a:tab pos="5732780" algn="l"/>
                <a:tab pos="8294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.such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.very;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5" name="QC_5_AS.1_1#3ed1e1cc4?vaa=1&amp;vcp=1&amp;pid=b5232dde2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句意：淄博是一个如此受欢迎的城市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，以至于今年许多人想去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那里旅行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ed1e1cc4?vaa=1&amp;vcp=1&amp;pid=b5232dde2&amp;color=0,0,0&amp;mp=1&amp;vtp=1&amp;vaab=1&amp;bt=1&amp;bbb=1&amp;hb=1"/>
          <p:cNvSpPr/>
          <p:nvPr/>
        </p:nvSpPr>
        <p:spPr>
          <a:xfrm>
            <a:off x="539496" y="1226407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考查连词辨析。“so...that”与“such...that”的意思都是“如此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都引导结果状语从句，so后面用形容词或副词，such后面用名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词；“too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to”意为“太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而不能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to后面用动词原形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very...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that形式错误，没有这种用法。根据形容词popular和从句“many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year”可知，此句需用“so+形容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词原形+that引导的结果状语从句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”，故选A。</a:t>
            </a:r>
            <a:endParaRPr lang="en-US" altLang="zh-CN" sz="2800" dirty="0"/>
          </a:p>
        </p:txBody>
      </p:sp>
      <p:sp>
        <p:nvSpPr>
          <p:cNvPr id="3" name="QC_5_AN.1_1#3ed1e1cc4?vaa=1&amp;vcp=1&amp;pid=b5232dde2&amp;color=0,0,0&amp;vtp=1&amp;vaab=1&amp;bbb=1"/>
          <p:cNvSpPr/>
          <p:nvPr/>
        </p:nvSpPr>
        <p:spPr>
          <a:xfrm>
            <a:off x="539496" y="50646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04bfa507?vcp=1&amp;pid=b5232dde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学习至此，请完成“第36讲备考练习（状语从句）”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891cb5c6.fixed?vcp=1&amp;pid=aba608b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1891cb5c6.fixed?vcp=1&amp;pid=aba608bdd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第36讲备考练习（状语从句）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2e1f672?vcp=1&amp;pid=1891cb5c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9f53f11f8?sp=1&amp;vcp=1&amp;pid=3b2e1f67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28_1#f2ac60552?vaa=1&amp;vcp=1&amp;pid=3b2e1f672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（2024·吉林·中考题）Bob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f2ac60552.bracket?vaa=1&amp;vcp=1&amp;pid=3b2e1f672&amp;color=0,0,0&amp;vpa=7&amp;vtp=1&amp;vaab=1"/>
          <p:cNvSpPr/>
          <p:nvPr/>
        </p:nvSpPr>
        <p:spPr>
          <a:xfrm>
            <a:off x="8034306" y="25392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28_2#f2ac60552.choices?vaa=1&amp;vcp=1&amp;pid=3b2e1f672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7" name="QC_6_BD.30_1#116cb5452?vaa=1&amp;vcp=1&amp;pid=3b2e1f672&amp;color=0,0,0&amp;vtp=1&amp;vaab=1&amp;bbb=1&amp;hb=1"/>
          <p:cNvSpPr/>
          <p:nvPr/>
        </p:nvSpPr>
        <p:spPr>
          <a:xfrm>
            <a:off x="539496" y="38035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（延期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passengers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1_1#116cb5452.bracket?vaa=1&amp;vcp=1&amp;pid=3b2e1f672&amp;color=0,0,0&amp;vpa=8&amp;vtp=1&amp;vaab=1"/>
          <p:cNvSpPr/>
          <p:nvPr/>
        </p:nvSpPr>
        <p:spPr>
          <a:xfrm>
            <a:off x="1853153" y="508556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6_BD.30_2#116cb5452.choices?vaa=1&amp;vcp=1&amp;pid=3b2e1f672&amp;color=0,0,0&amp;vtp=1&amp;vaab=1&amp;bbb=1"/>
          <p:cNvSpPr/>
          <p:nvPr/>
        </p:nvSpPr>
        <p:spPr>
          <a:xfrm>
            <a:off x="539496" y="57260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32aba62e3?sp=1&amp;vaa=1&amp;vcp=1&amp;pid=3b2e1f672&amp;color=0,0,0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（2024·安徽·中考题改编）—There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2aba62e3.bracket?vaa=1&amp;vcp=1&amp;pid=3b2e1f672&amp;color=0,0,0&amp;vpa=9&amp;vtp=1&amp;vaab=1"/>
          <p:cNvSpPr/>
          <p:nvPr/>
        </p:nvSpPr>
        <p:spPr>
          <a:xfrm>
            <a:off x="7640670" y="25021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2_2#32aba62e3.choices?vaa=1&amp;vcp=1&amp;pid=3b2e1f672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.before</a:t>
            </a:r>
            <a:endParaRPr lang="en-US" altLang="zh-CN" sz="2800" dirty="0"/>
          </a:p>
        </p:txBody>
      </p:sp>
      <p:sp>
        <p:nvSpPr>
          <p:cNvPr id="5" name="QC_6_BD.34_1#917463afb?vaa=1&amp;vcp=1&amp;pid=3b2e1f672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（2024·甘肃白银·中考题改编）Many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5_1#917463afb.bracket?vaa=1&amp;vcp=1&amp;pid=3b2e1f672&amp;color=0,0,0&amp;vpa=10&amp;vtp=1&amp;vaab=1"/>
          <p:cNvSpPr/>
          <p:nvPr/>
        </p:nvSpPr>
        <p:spPr>
          <a:xfrm>
            <a:off x="8618189" y="44043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4_2#917463afb.choices?vaa=1&amp;vcp=1&amp;pid=3b2e1f672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a434b4aa.fixed?vcp=1&amp;pid=aba608b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4a434b4aa.fixed?vcp=1&amp;pid=aba608b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fe5e7ebe7?vaa=1&amp;vcp=1&amp;pid=3b2e1f672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（2024·福建·中考题）You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e5e7ebe7.bracket?vaa=1&amp;vcp=1&amp;pid=3b2e1f672&amp;color=0,0,0&amp;vpa=11&amp;vtp=1&amp;vaab=1"/>
          <p:cNvSpPr/>
          <p:nvPr/>
        </p:nvSpPr>
        <p:spPr>
          <a:xfrm>
            <a:off x="5721890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6_2#fe5e7ebe7.choices?vaa=1&amp;vcp=1&amp;pid=3b2e1f672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endParaRPr lang="en-US" altLang="zh-CN" sz="2800" dirty="0"/>
          </a:p>
        </p:txBody>
      </p:sp>
      <p:sp>
        <p:nvSpPr>
          <p:cNvPr id="5" name="QC_6_BD.38_1#e1b37fc08?vaa=1&amp;vcp=1&amp;pid=3b2e1f672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（2024·台湾·中考题改编）John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apartment.(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9_1#e1b37fc08.bracket?vaa=1&amp;vcp=1&amp;pid=3b2e1f672&amp;color=0,0,0&amp;vpa=12&amp;vtp=1&amp;vaab=1"/>
          <p:cNvSpPr/>
          <p:nvPr/>
        </p:nvSpPr>
        <p:spPr>
          <a:xfrm>
            <a:off x="4437602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8_2#e1b37fc08.choices?vaa=1&amp;vcp=1&amp;pid=3b2e1f672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B.finds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.found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0_1#e250ded6d?sp=1&amp;vaa=1&amp;vcp=1&amp;pid=3b2e1f672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（2024·内蒙古兴安盟、呼伦贝尔·中考题改编）—Dear,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250ded6d.bracket?vaa=1&amp;vcp=1&amp;pid=3b2e1f672&amp;color=0,0,0&amp;vpa=13&amp;vtp=1&amp;vaab=1"/>
          <p:cNvSpPr/>
          <p:nvPr/>
        </p:nvSpPr>
        <p:spPr>
          <a:xfrm>
            <a:off x="6394989" y="2828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0_2#e250ded6d.choices?vaa=1&amp;vcp=1&amp;pid=3b2e1f672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A.don’t;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.won’t;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.don’t;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endParaRPr lang="en-US" altLang="zh-CN" sz="2800" dirty="0"/>
          </a:p>
        </p:txBody>
      </p:sp>
      <p:sp>
        <p:nvSpPr>
          <p:cNvPr id="5" name="QC_6_BD.42_1#f3166a7fe?vaa=1&amp;vcp=1&amp;pid=3b2e1f672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（2023·山东青岛·中考题改编）My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3_1#f3166a7fe.bracket?vaa=1&amp;vcp=1&amp;pid=3b2e1f672&amp;color=0,0,0&amp;vpa=14&amp;vtp=1&amp;vaab=1"/>
          <p:cNvSpPr/>
          <p:nvPr/>
        </p:nvSpPr>
        <p:spPr>
          <a:xfrm>
            <a:off x="6945853" y="47259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2_2#f3166a7fe.choices?vaa=1&amp;vcp=1&amp;pid=3b2e1f672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1#ede2be206?vaa=1&amp;vcp=1&amp;pid=3b2e1f672&amp;color=0,0,0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（2023·湖南岳阳·中考题）You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de2be206.bracket?vaa=1&amp;vcp=1&amp;pid=3b2e1f672&amp;color=0,0,0&amp;vpa=15&amp;vtp=1&amp;vaab=1"/>
          <p:cNvSpPr/>
          <p:nvPr/>
        </p:nvSpPr>
        <p:spPr>
          <a:xfrm>
            <a:off x="6013100" y="18607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4_2#ede2be206.choices?vaa=1&amp;vcp=1&amp;pid=3b2e1f672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6_BD.46_1#59782afba?vaa=1&amp;vcp=1&amp;pid=3b2e1f672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（2023·黑龙江牡丹江·中考题）Zhang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Guimei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（献身）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teaching.”(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7_1#59782afba.bracket?vaa=1&amp;vcp=1&amp;pid=3b2e1f672&amp;color=0,0,0&amp;vpa=16&amp;vtp=1&amp;vaab=1"/>
          <p:cNvSpPr/>
          <p:nvPr/>
        </p:nvSpPr>
        <p:spPr>
          <a:xfrm>
            <a:off x="2264314" y="44050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6_2#59782afba.choices?vaa=1&amp;vcp=1&amp;pid=3b2e1f672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f8497abf?vcp=1&amp;pid=4a434b4a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139696"/>
            <a:ext cx="11064240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aabdfaa5.fixed?vcp=1&amp;pid=aba608b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3aabdfaa5.fixed?vcp=1&amp;pid=aba608b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2dad0166?vcp=1&amp;pid=3aabdfaa5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状语从句不仅是初中英语学习的重点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。从历年全国各地中考英语试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题对状语从句的考查内容来看，考查点主要集中在引导状语从句的连词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和状语从句的时态等方面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。状语从句分为时间、原因、条件、目的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、比较和让步等类型。现归纳举例如下：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52dad0166?colgroup=2,4,5,15&amp;vcp=1&amp;pid=3aabdfa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37524"/>
          <a:ext cx="11112523" cy="2782952"/>
        </p:xfrm>
        <a:graphic>
          <a:graphicData uri="http://schemas.openxmlformats.org/drawingml/2006/table">
            <a:tbl>
              <a:tblPr/>
              <a:tblGrid>
                <a:gridCol w="130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9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4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1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时间状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一般回答</a:t>
                      </a:r>
                    </a:p>
                    <a:p>
                      <a:pPr marL="0" indent="0" algn="l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“When…?”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clothes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married,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Joan’s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52dad0166?colgroup=2,4,5,15&amp;vcp=1&amp;pid=3aabdfa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6104"/>
          <a:ext cx="11112523" cy="3350388"/>
        </p:xfrm>
        <a:graphic>
          <a:graphicData uri="http://schemas.openxmlformats.org/drawingml/2006/table">
            <a:tbl>
              <a:tblPr/>
              <a:tblGrid>
                <a:gridCol w="130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1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1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时间状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一般回答</a:t>
                      </a:r>
                    </a:p>
                    <a:p>
                      <a:pPr marL="0" indent="0" algn="l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“When…?”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/till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cooking.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return.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trouble,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2,4,5,15&amp;vcp=1&amp;pid=3aabdfaa5&amp;color=0,0,0&amp;mp=1&amp;vtp=1&amp;vaab=1&amp;bt=1&amp;bbb=1"/>
          <p:cNvSpPr txBox="1"/>
          <p:nvPr/>
        </p:nvSpPr>
        <p:spPr>
          <a:xfrm>
            <a:off x="10933874" y="13976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52dad0166?colgroup=2,4,5,15&amp;vcp=1&amp;pid=3aabdfaa5&amp;color=0,0,0&amp;vtp=1&amp;vaab=1&amp;bt=1&amp;bbb=1&amp;hb=1"/>
          <p:cNvGraphicFramePr>
            <a:graphicFrameLocks noGrp="1"/>
          </p:cNvGraphicFramePr>
          <p:nvPr/>
        </p:nvGraphicFramePr>
        <p:xfrm>
          <a:off x="539496" y="1828736"/>
          <a:ext cx="11112523" cy="3905124"/>
        </p:xfrm>
        <a:graphic>
          <a:graphicData uri="http://schemas.openxmlformats.org/drawingml/2006/table">
            <a:tbl>
              <a:tblPr/>
              <a:tblGrid>
                <a:gridCol w="130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5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1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原因状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一般回答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“Why…?”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expensive,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afford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answer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else.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2dad0166?colgroup=2,4,5,15&amp;vcp=1&amp;pid=3aabdfaa5&amp;color=0,0,0&amp;vtp=1&amp;vaab=1&amp;bt=1&amp;bbb=1"/>
          <p:cNvSpPr txBox="1"/>
          <p:nvPr/>
        </p:nvSpPr>
        <p:spPr>
          <a:xfrm>
            <a:off x="10933874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5*308"/>
  <p:tag name="TABLE_ENDDRAG_RECT" val="42*91*875*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5*299"/>
  <p:tag name="TABLE_ENDDRAG_RECT" val="42*91*875*299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1721</Words>
  <Application>Microsoft Office PowerPoint</Application>
  <PresentationFormat>宽屏</PresentationFormat>
  <Paragraphs>328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 (正文)</vt:lpstr>
      <vt:lpstr>华文隶书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8</cp:revision>
  <dcterms:created xsi:type="dcterms:W3CDTF">2024-11-29T11:58:00Z</dcterms:created>
  <dcterms:modified xsi:type="dcterms:W3CDTF">2025-07-25T08:08:35Z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BC035D2FBC9348C6BF038DC8CBDA3C60_12</vt:lpwstr>
  </property>
  <property fmtid="{D5CDD505-2E9C-101B-9397-08002B2CF9AE}" pid="3" name="KSOProductBuildVer">
    <vt:lpwstr>2052-12.1.0.18912</vt:lpwstr>
  </property>
</Properties>
</file>