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46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2873d4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DE271DD-E542-4DDD-973F-F54EE7DC7D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坚持宪法至上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2873d4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8A3D3F1-E3A0-4E14-9891-39429F7F3F0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3768f5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d5cd95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1fb2b3e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3768f58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0d5cd95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f1fb2b3e6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坚持宪法至上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2873d4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A707604-7AA4-4701-B1EA-97CC77CC6C9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3768f5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d5cd95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1fb2b3e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3768f58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0d5cd95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f1fb2b3e6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坚持宪法至上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683D309-EF8C-7F5C-EB88-9ED50A95345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150EBC0-1E1C-41F4-AD0A-68E1E552B30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BD684B3-EE1B-4193-B477-4F6E570D84D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3768f5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d5cd95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1fb2b3e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3768f58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0d5cd95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f1fb2b3e6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749694D-3CC4-4C73-A861-4571C9EC0D1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3768f58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0d5cd95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1fb2b3e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3768f58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0d5cd95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f1fb2b3e6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8759483d?sp=1&amp;vcp=1&amp;pid=7155d58bf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中国共产党与宪法和法律之间的关系及其对中国共产党的要求。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中国共产党领导人民制定宪法和法律，领导人民实施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宪法和法律。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①做到党领导立法、保证执法、支持司法、带头守法。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②中国共产党必须在宪法和法律范围内活动，依据宪法和法律治国理政。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dbd4c9e3?vcp=1&amp;pid=7155d58b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sp>
        <p:nvSpPr>
          <p:cNvPr id="3" name="QB_7_BD.1_1#50eaed82f?vaa=1&amp;vcp=1&amp;pid=5dbd4c9e3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在以习近平同志为核心的党中央坚强领导下，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2023年我国国内生产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总值超过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126万亿元，比上年增长5.2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%；居民人均可支配收入比上年实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际增长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6.1%；农村自来水普及率达到90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%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这充分体现了中国特色社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会主义制度的最大优势是(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B_7_BD.1_2#50eaed82f?vaa=1&amp;vcp=1&amp;pid=5dbd4c9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3892976"/>
            <a:ext cx="1106424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2_1#50eaed82f.bracket?vaa=1&amp;vcp=1&amp;pid=5dbd4c9e3&amp;color=0,0,0&amp;vpa=1&amp;vtp=1&amp;vaab=1"/>
          <p:cNvSpPr/>
          <p:nvPr/>
        </p:nvSpPr>
        <p:spPr>
          <a:xfrm>
            <a:off x="4550315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b4248939?sp=1&amp;vcp=1&amp;pid=5dbd4c9e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5155ffb47?sp=1&amp;vaa=1&amp;vcp=1&amp;pid=eb4248939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（2024·广西玉林·期末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）习近平总书记在二十届中央纪委三次全会上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发表重要讲话指出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：“面对依然严峻复杂的形势，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反腐败绝对不能回头、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不能松懈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、不能慈悲，必须永远吹冲锋号。”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这一重要论述强调(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_1#5155ffb47.bracket?vaa=1&amp;vcp=1&amp;pid=eb4248939&amp;color=0,0,0&amp;vpa=2&amp;vtp=1&amp;vaab=1"/>
          <p:cNvSpPr/>
          <p:nvPr/>
        </p:nvSpPr>
        <p:spPr>
          <a:xfrm>
            <a:off x="10574878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3_2#5155ffb47?vaa=1&amp;vcp=1&amp;pid=eb4248939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①加强党的自身建设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减少党员的福利待遇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全面建成小康社会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④提高党员队伍的政治觉悟</a:t>
            </a:r>
            <a:endParaRPr lang="en-US" altLang="zh-CN" sz="2800" dirty="0"/>
          </a:p>
        </p:txBody>
      </p:sp>
      <p:sp>
        <p:nvSpPr>
          <p:cNvPr id="6" name="QC_8_BD.3_3#5155ffb47.choices?vaa=1&amp;vcp=1&amp;pid=eb4248939&amp;color=0,0,0&amp;vtp=1&amp;vaab=1&amp;bbb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1#b564b272e?vaa=1&amp;vcp=1&amp;pid=eb4248939&amp;color=0,0,0&amp;vtp=1&amp;vaab=1&amp;bt=1&amp;bbb=1&amp;hb=1"/>
          <p:cNvSpPr/>
          <p:nvPr/>
        </p:nvSpPr>
        <p:spPr>
          <a:xfrm>
            <a:off x="539496" y="69967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党的二十大报告深刻阐释了中国式现代化的本质要求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，其中居于首位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“坚持中国共产党领导”。在党的领导下，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我国全面建成了小康社会，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人民生活水平稳步提高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，经济社会不断发展，国际地位不断提升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_1#b564b272e.bracket?vaa=1&amp;vcp=1&amp;pid=eb4248939&amp;color=0,0,0&amp;vpa=3&amp;vtp=1&amp;vaab=1"/>
          <p:cNvSpPr/>
          <p:nvPr/>
        </p:nvSpPr>
        <p:spPr>
          <a:xfrm>
            <a:off x="1172115" y="262944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5_2#b564b272e.choices?vaa=1&amp;vcp=1&amp;pid=eb4248939&amp;color=0,0,0&amp;vtp=1&amp;vaab=1&amp;bbb=1"/>
          <p:cNvSpPr/>
          <p:nvPr/>
        </p:nvSpPr>
        <p:spPr>
          <a:xfrm>
            <a:off x="539496" y="32711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184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A.中国共产党坚持依法行政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184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B.民主集中制是党的根本组织原则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184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C.党的最高理想和最终目标已实现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184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D.中国共产党全心全意为人民服务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ab2c5b2e?sp=1&amp;vcp=1&amp;pid=e0d5cd95b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二、维护宪法权威，保障宪法实施</a:t>
            </a:r>
            <a:endParaRPr lang="en-US" altLang="zh-CN" sz="3200" dirty="0"/>
          </a:p>
        </p:txBody>
      </p:sp>
      <p:sp>
        <p:nvSpPr>
          <p:cNvPr id="3" name="P_6_BD#9abcc9c16?sp=1&amp;vcp=1&amp;pid=fab2c5b2e&amp;color=0,0,0&amp;vtp=1&amp;vaab=1&amp;bb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我国宪法的基本原则。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（1）我国是人民民主专政的社会主义国家。国家的一切权力属于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人民，这是我国宪法的基本原则。一切权力属于人民的宪法原则，归根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结底就是要保证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人民当家作主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（2）尊重和保障人权。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14131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.我国宪法是怎样保障一切权力属于人民的？</a:t>
            </a:r>
            <a:endParaRPr lang="en-US" altLang="zh-CN" sz="2800" dirty="0"/>
          </a:p>
        </p:txBody>
      </p:sp>
      <p:graphicFrame>
        <p:nvGraphicFramePr>
          <p:cNvPr id="21" name="P_6_BD#9abcc9c16?colgroup=4,25&amp;vcp=1&amp;pid=fab2c5b2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860280"/>
              </p:ext>
            </p:extLst>
          </p:nvPr>
        </p:nvGraphicFramePr>
        <p:xfrm>
          <a:off x="539496" y="2094769"/>
          <a:ext cx="11073384" cy="3336736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54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国家性质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宪法确认我国的国家性质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明确人民当家作主的地位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经济制度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宪法规定的社会主义经济制度奠定了国家权力属于人民的经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政治制度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宪法规定的社会主义政治制度明确了人民行使国家权力的基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本途径和形式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9abcc9c16?colgroup=4,25&amp;vcp=1&amp;pid=fab2c5b2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667751"/>
              </p:ext>
            </p:extLst>
          </p:nvPr>
        </p:nvGraphicFramePr>
        <p:xfrm>
          <a:off x="539496" y="2382710"/>
          <a:ext cx="11073384" cy="2797176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54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公民基本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宪法规定广泛的公民基本权利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并规定实现公民基本权利的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保障措施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国家武装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宪法规定国家武装力量属于人民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它的任务是巩固国防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抗侵略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保卫祖国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保卫人民的和平劳动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参加国家建设事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努力为人民服务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9abcc9c16?colgroup=4,25&amp;vcp=1&amp;pid=fab2c5b2e&amp;color=0,0,0&amp;mp=1&amp;vtp=1&amp;vaab=1&amp;bt=1&amp;bbb=1">
            <a:extLst>
              <a:ext uri="{FF2B5EF4-FFF2-40B4-BE49-F238E27FC236}">
                <a16:creationId xmlns:a16="http://schemas.microsoft.com/office/drawing/2014/main" id="{AF1AFEFD-D91F-E826-6AE7-0DE487C2A49C}"/>
              </a:ext>
            </a:extLst>
          </p:cNvPr>
          <p:cNvSpPr txBox="1"/>
          <p:nvPr/>
        </p:nvSpPr>
        <p:spPr>
          <a:xfrm>
            <a:off x="10894735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.我国享有人权的主体有哪些？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宪法保护的人权内容有哪些？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主体：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在我国，人权的主体非常广泛，既包括我国公民，也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包括外国人等。不仅保护个人，也保护群体。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既包括平等权和人身权利、政治权利，也包括财产权、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劳动权、受教育权等经济、社会、文化方面的权利。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11223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.国家是如何尊重和保障人权的？</a:t>
            </a:r>
            <a:endParaRPr lang="en-US" altLang="zh-CN" sz="2800" dirty="0"/>
          </a:p>
        </p:txBody>
      </p:sp>
      <p:graphicFrame>
        <p:nvGraphicFramePr>
          <p:cNvPr id="24" name="P_6_BD#9abcc9c16?colgroup=2,26&amp;vcp=1&amp;pid=fab2c5b2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717368"/>
              </p:ext>
            </p:extLst>
          </p:nvPr>
        </p:nvGraphicFramePr>
        <p:xfrm>
          <a:off x="539496" y="1803939"/>
          <a:ext cx="11073384" cy="3918396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各级国家机关树立尊重和保障人权的理念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加强人权法治保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保证人民依法享有广泛权利和自由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尊重和保障人权是立法活动的基本要求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我国宪法规定了公民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享有的广泛的基本权利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法律进一步明确了公民享有的各项具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规定了侵害权利的法律责任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执法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行政机关在执法过程中树立尊重和保障人权的意识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严格规范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公正文明执法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坚持依宪施政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依法行政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简政放权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6_BD#9abcc9c16?colgroup=2,26&amp;vcp=1&amp;pid=fab2c5b2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624115"/>
              </p:ext>
            </p:extLst>
          </p:nvPr>
        </p:nvGraphicFramePr>
        <p:xfrm>
          <a:off x="539496" y="1822100"/>
          <a:ext cx="11073384" cy="3918396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监察机关依照法律规定独立行使监察权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加强对所有行使公权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力的公职人员的监督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保护公民的各项合法权益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审判机关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检察机关依照宪法和法律的规定分别独立行使审判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检察权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保护公民的各项合法权益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守法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国家加强法治宣传教育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弘扬社会主义法治精神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建设社会主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义法治文化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增强全民法治观念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形成全民守法的氛围和习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努力将人权理想变成现实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9abcc9c16?colgroup=2,26&amp;vcp=1&amp;pid=fab2c5b2e&amp;color=0,0,0&amp;mp=1&amp;vtp=1&amp;vaab=1&amp;bt=1&amp;bbb=1">
            <a:extLst>
              <a:ext uri="{FF2B5EF4-FFF2-40B4-BE49-F238E27FC236}">
                <a16:creationId xmlns:a16="http://schemas.microsoft.com/office/drawing/2014/main" id="{5C163F80-96E5-E7ED-7CB8-5CBEAEE408B4}"/>
              </a:ext>
            </a:extLst>
          </p:cNvPr>
          <p:cNvSpPr txBox="1"/>
          <p:nvPr/>
        </p:nvSpPr>
        <p:spPr>
          <a:xfrm>
            <a:off x="10894735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c6b96c91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2c6b96c91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2c6b96c91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mp=1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.请列举自己感受到的国家改善人民群众生存与发展状况的实例。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我国实施了城乡居民最低生活保障制度、城乡居民基本医疗保险制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，推进棚户区改造工程，实施乡村振兴战略，等等。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905224"/>
            <a:ext cx="11460163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国家改善人民群众生存与发展状况的实例向我们传递出哪些信息？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（1）党和政府坚持以人民为中心的发展思想，保障和改善民生，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维护社会公平正义。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（2）为中国人民谋幸福，为中华民族谋复兴是中国共产党人的初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心使命。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（3）人民对美好生活的向往，就是党的奋斗目标。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（4）发展的根本目的就是增进民生福祉。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（5）尊重和保障人权是我国宪法的基本原则。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&amp;hb=1"/>
          <p:cNvSpPr/>
          <p:nvPr/>
        </p:nvSpPr>
        <p:spPr>
          <a:xfrm>
            <a:off x="539496" y="70180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.人民行使国家权力的机关。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人民代表大会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是人民行使国家权力的机关，包括全国人民代表大会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和地方各级人民代表大会。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.我国国家机构的设置。</a:t>
            </a:r>
            <a:endParaRPr lang="en-US" altLang="zh-CN" sz="2800" dirty="0"/>
          </a:p>
        </p:txBody>
      </p:sp>
      <p:pic>
        <p:nvPicPr>
          <p:cNvPr id="4" name="P_6_BD#9abcc9c16?vcp=1&amp;pid=fab2c5b2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096" y="3327146"/>
            <a:ext cx="8366760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554400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我国国家机构实行的原则及其主要体现。</a:t>
            </a:r>
          </a:p>
          <a:p>
            <a:pPr latinLnBrk="1">
              <a:lnSpc>
                <a:spcPts val="45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原则：民主集中制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4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主要体现：</a:t>
            </a:r>
            <a:endParaRPr lang="en-US" altLang="zh-CN" sz="2800" dirty="0"/>
          </a:p>
        </p:txBody>
      </p:sp>
      <p:graphicFrame>
        <p:nvGraphicFramePr>
          <p:cNvPr id="29" name="P_6_BD#9abcc9c16?colgroup=8,21&amp;vcp=1&amp;pid=fab2c5b2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145608"/>
              </p:ext>
            </p:extLst>
          </p:nvPr>
        </p:nvGraphicFramePr>
        <p:xfrm>
          <a:off x="539496" y="2341545"/>
          <a:ext cx="11073384" cy="399866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2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43699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在国家机构与人民</a:t>
                      </a:r>
                    </a:p>
                    <a:p>
                      <a:pPr marL="0" lv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的关系方面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国家权力来自人民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由人民选举产生国家权力机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国家权力机关在国家机构中居于主导地位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126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在中央与地方国家</a:t>
                      </a:r>
                    </a:p>
                    <a:p>
                      <a:pPr marL="0" lv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机构的关系方面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中央和地方的国家机构职权的划分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遵循在中央</a:t>
                      </a: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的统一领导下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充分发挥地方的主动性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积极性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369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在国家机关内部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在国家机关内部作出决策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实行民主集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为什么宪法要严格规范国家权力的运行？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必要性：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权力是把双刃剑，运用得好，可以造福于民；如果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被滥用，则会滋生腐败，贻害无穷。必须加强对权力运行的制约和监督，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让人民监督权力，让权力在阳光下运行，把权力关进制度的笼子。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重要性：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规范国家权力运行以保障公民权利，这是宪法的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心价值追求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宪法规定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：一切国家机关和武装力量、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各政党和各社会团体、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各企业事业组织都必须遵守宪法和法律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一切违反宪法和法律的行为，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必须予以追究。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只有依法规范权力运行，才能保证人民赋予的权力始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终用来为人民谋利益。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mp=1&amp;vtp=1&amp;vaab=1&amp;bt=1&amp;bbb=1"/>
          <p:cNvSpPr/>
          <p:nvPr/>
        </p:nvSpPr>
        <p:spPr>
          <a:xfrm>
            <a:off x="539496" y="16359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.宪法是如何规范权力运行的？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国家权力的行使不能任性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，法定职责必须为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，法无授权不可为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3" name="P_6_BD#9abcc9c16?colgroup=4,25&amp;vcp=1&amp;pid=fab2c5b2e&amp;color=0,0,0&amp;vtp=1&amp;vaab=1&amp;bt=1&amp;bbb=1&amp;hb=1">
            <a:extLst>
              <a:ext uri="{FF2B5EF4-FFF2-40B4-BE49-F238E27FC236}">
                <a16:creationId xmlns:a16="http://schemas.microsoft.com/office/drawing/2014/main" id="{DE319CA1-D71B-1B58-56E2-7F264DF928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32401"/>
              </p:ext>
            </p:extLst>
          </p:nvPr>
        </p:nvGraphicFramePr>
        <p:xfrm>
          <a:off x="539496" y="2972911"/>
          <a:ext cx="11073384" cy="2230692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8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法无授权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不可为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国家权力必须在宪法和法律限定的范围内行使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国家机关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行使权力应当有法律依据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不能超越权限行使权力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能滥用权力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任何超越权限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滥用职权的行为均应承担法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律责任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6_BD#9abcc9c16?colgroup=4,25&amp;vcp=1&amp;pid=fab2c5b2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297181"/>
              </p:ext>
            </p:extLst>
          </p:nvPr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8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法定职责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人民通过宪法和法律将国家权力授予国家机关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对国家机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关及其工作人员来说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权力就是责任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责任就要担当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须依法行使权力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履行职责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不得懈怠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按照法定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的途径和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方式行使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国家权力必须严格</a:t>
                      </a:r>
                      <a:r>
                        <a:rPr lang="en-US" altLang="zh-CN" sz="2800" b="0" i="0" u="wavy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按照法定的途径和方式行使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凡不按法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定程序行使权力的行为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都是违法行为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9abcc9c16?colgroup=4,25&amp;vcp=1&amp;pid=fab2c5b2e&amp;color=0,0,0&amp;mp=1&amp;vtp=1&amp;vaab=1&amp;bt=1&amp;bbb=1">
            <a:extLst>
              <a:ext uri="{FF2B5EF4-FFF2-40B4-BE49-F238E27FC236}">
                <a16:creationId xmlns:a16="http://schemas.microsoft.com/office/drawing/2014/main" id="{210BB8CB-15ED-12D2-AE55-0618A526D305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我国宪法的地位。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（1）我国宪法是党和人民意志的集中体现，是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国家的根本法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（2）宪法在国家法律体系中具有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最高的法律地位、法律权威和法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律效力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（3）任何公民、社会组织和国家机关都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必须以宪法和法律为行为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16964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.宪法与其他法律的关系。</a:t>
            </a:r>
            <a:endParaRPr lang="en-US" altLang="zh-CN" sz="2800" dirty="0"/>
          </a:p>
        </p:txBody>
      </p:sp>
      <p:graphicFrame>
        <p:nvGraphicFramePr>
          <p:cNvPr id="36" name="P_6_BD#9abcc9c16?colgroup=8,9,12&amp;vcp=1&amp;pid=fab2c5b2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050624"/>
              </p:ext>
            </p:extLst>
          </p:nvPr>
        </p:nvGraphicFramePr>
        <p:xfrm>
          <a:off x="539496" y="2378011"/>
          <a:ext cx="11082528" cy="2770252"/>
        </p:xfrm>
        <a:graphic>
          <a:graphicData uri="http://schemas.openxmlformats.org/drawingml/2006/table">
            <a:tbl>
              <a:tblPr/>
              <a:tblGrid>
                <a:gridCol w="1352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2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9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其他法律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国家生活中带有</a:t>
                      </a: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r>
                        <a:rPr lang="en-US" altLang="zh-CN" sz="2800" b="0" i="0" u="wavy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国家生活中的一般性问题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是对刑事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行政等国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家生活和社会生活中某一方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面的规定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72283288?vcp=1&amp;pid=2c6b96c91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本册知识串联</a:t>
            </a:r>
            <a:endParaRPr lang="en-US" altLang="zh-CN" sz="3200" dirty="0"/>
          </a:p>
        </p:txBody>
      </p:sp>
      <p:pic>
        <p:nvPicPr>
          <p:cNvPr id="3" name="P_4_BD#a0ff7cc39?vcp=1&amp;pid=77228328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27576"/>
            <a:ext cx="11064240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6_BD#9abcc9c16?colgroup=8,9,12&amp;vcp=1&amp;pid=fab2c5b2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30730"/>
              </p:ext>
            </p:extLst>
          </p:nvPr>
        </p:nvGraphicFramePr>
        <p:xfrm>
          <a:off x="539496" y="1143096"/>
          <a:ext cx="11214730" cy="5025392"/>
        </p:xfrm>
        <a:graphic>
          <a:graphicData uri="http://schemas.openxmlformats.org/drawingml/2006/table">
            <a:tbl>
              <a:tblPr/>
              <a:tblGrid>
                <a:gridCol w="12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0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其他法律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法律效力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</a:t>
                      </a: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最高的法律效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是其他法律的立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法基础和立法依据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是根据宪法制定的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不得与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宪法的原则和精神相违背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否则就会因违宪而无效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制定和修改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制定和修改程序比其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他法律</a:t>
                      </a: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更加严格</a:t>
                      </a:r>
                      <a:endParaRPr lang="en-US" altLang="zh-CN" sz="1200" u="wavy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只需依一般程序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①都是广大人民意志和利益的反映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都是由国家制定或认可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③都由国家强制力保证实施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都对全体社会成员具有普遍约束力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9abcc9c16?colgroup=8,9,12&amp;vcp=1&amp;pid=fab2c5b2e&amp;color=0,0,0&amp;mp=1&amp;vtp=1&amp;vaab=1&amp;bt=1&amp;bbb=1">
            <a:extLst>
              <a:ext uri="{FF2B5EF4-FFF2-40B4-BE49-F238E27FC236}">
                <a16:creationId xmlns:a16="http://schemas.microsoft.com/office/drawing/2014/main" id="{0CBCF390-AB80-F624-4711-DAE31C8C5DB8}"/>
              </a:ext>
            </a:extLst>
          </p:cNvPr>
          <p:cNvSpPr txBox="1"/>
          <p:nvPr/>
        </p:nvSpPr>
        <p:spPr>
          <a:xfrm>
            <a:off x="10903879" y="43469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mp=1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为什么宪法的制定和修改程序比其他法律更加严格？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（1）使宪法的内容具有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更广泛的民意基础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（2）可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保障宪法的长期稳定性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，使国家长治久安、社会健康发展。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4647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.宪法监督的主体和内容。</a:t>
            </a:r>
            <a:endParaRPr lang="en-US" altLang="zh-CN" sz="2800" dirty="0"/>
          </a:p>
        </p:txBody>
      </p:sp>
      <p:graphicFrame>
        <p:nvGraphicFramePr>
          <p:cNvPr id="39" name="P_6_BD#9abcc9c16?colgroup=4,24&amp;vcp=1&amp;pid=fab2c5b2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325273"/>
              </p:ext>
            </p:extLst>
          </p:nvPr>
        </p:nvGraphicFramePr>
        <p:xfrm>
          <a:off x="539496" y="1146361"/>
          <a:ext cx="11091672" cy="5066920"/>
        </p:xfrm>
        <a:graphic>
          <a:graphicData uri="http://schemas.openxmlformats.org/drawingml/2006/table">
            <a:tbl>
              <a:tblPr/>
              <a:tblGrid>
                <a:gridCol w="2418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72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560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监督的主体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（谁监督）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①全国人大及其常委会行使监督宪法实施的职权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②全国人大常委会有权解释宪法和法律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地方各级人大在本行政区域内负有保证宪法和法律实施的职责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08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监督的内容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监督什么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合宪性审查和监督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审查法律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法规等规范性法律文件的合宪性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使其与宪法不抵触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审查国家机关及其工作人员等的违宪行为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追究其违宪责任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维护宪法权威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554400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.如何健全宪法实施和监督制度，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不断加强宪法监督工作？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（1）完善全国人大及其常委会宪法监督制度，健全监督机制和程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序，使其更好担负起宪法监督职责。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（2）健全宪法解释程序机制，推进合宪性审查工作，加强备案审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查制度和能力建设，加强对宪法实施情况的监督检查，维护宪法权威。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（3）对于各种违反宪法的行为，都必须予以追究和纠正。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.怎样增强宪法意识？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（1）学习宪法。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（2）认同宪法。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（3）践行宪法。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加强宪法监督的意义。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（1）有助于坚持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全面依法治国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（2）有助于维护宪法权威。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（3）有助于维护国家法制统一。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（4）有助于保障公民基本权利。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bcc9c16?sp=1&amp;vcp=1&amp;pid=fab2c5b2e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.维护宪法权威，坚持宪法至上，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公民应该怎么做？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（1）尊崇宪法，树立宪法至上观念。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（2）学习宪法，领会宪法的原则和精神。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（3）宣传宪法，弘扬宪法精神，增强宪法意识。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（4）遵守宪法，以宪法为根本的活动准则，依法行使权利，自觉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履行义务。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（5）维护宪法权威，同违宪行为作斗争。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3398dee7?vcp=1&amp;pid=fab2c5b2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C_7_BD.7_1#d39f3d5c6?vaa=1&amp;vcp=1&amp;pid=f3398dee7&amp;color=0,0,0&amp;tib=255,255,255&amp;vip=4#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27576"/>
            <a:ext cx="1106424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7_BD.7_3#d39f3d5c6?vaa=1&amp;vcp=1&amp;pid=f3398dee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559476"/>
            <a:ext cx="1106424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AN.8_1#d39f3d5c6.blank?vaa=1&amp;vcp=1&amp;pid=f3398dee7&amp;color=0,0,0&amp;vpa=4&amp;vtp=1&amp;vaab=1"/>
          <p:cNvSpPr/>
          <p:nvPr/>
        </p:nvSpPr>
        <p:spPr>
          <a:xfrm>
            <a:off x="1298448" y="2104816"/>
            <a:ext cx="512064" cy="28346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700"/>
              </a:lnSpc>
            </a:pPr>
            <a:r>
              <a:rPr lang="en-US" altLang="zh-CN" sz="22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200" dirty="0"/>
          </a:p>
        </p:txBody>
      </p:sp>
      <p:sp>
        <p:nvSpPr>
          <p:cNvPr id="7" name="QC_7_BD.7_4#d39f3d5c6.choices?vaa=1&amp;vcp=1&amp;pid=f3398dee7&amp;color=0,0,0&amp;vtp=1&amp;vaab=1&amp;bbb=1"/>
          <p:cNvSpPr/>
          <p:nvPr/>
        </p:nvSpPr>
        <p:spPr>
          <a:xfrm>
            <a:off x="539496" y="42993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c9cd58a8?vcp=1&amp;pid=f3398dee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9_1#49873d658?sp=1&amp;vaa=1&amp;vcp=1&amp;pid=ac9cd58a8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（2024·广西·中考）在第十个国家宪法日，某中学围绕“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宪法护我成长”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这一主题开展法治教育活动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。同学们在活动中学到了宪法知识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，体会到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宪法就在我们身边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此次活动有利于(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_1#49873d658.bracket?vaa=1&amp;vcp=1&amp;pid=ac9cd58a8&amp;color=0,0,0&amp;vpa=5&amp;vtp=1&amp;vaab=1"/>
          <p:cNvSpPr/>
          <p:nvPr/>
        </p:nvSpPr>
        <p:spPr>
          <a:xfrm>
            <a:off x="6506114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9_2#49873d658?vaa=1&amp;vcp=1&amp;pid=ac9cd58a8&amp;color=0,0,0&amp;vtp=1&amp;vaab=1&amp;bbb=1&amp;h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①宣传宪法，弘扬宪法精神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②增强同学们的宪法意识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提高宪法地位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确保未成年人不受到伤害</a:t>
            </a:r>
            <a:endParaRPr lang="en-US" altLang="zh-CN" sz="2800" dirty="0"/>
          </a:p>
        </p:txBody>
      </p:sp>
      <p:sp>
        <p:nvSpPr>
          <p:cNvPr id="6" name="QC_8_BD.9_3#49873d658.choices?vaa=1&amp;vcp=1&amp;pid=ac9cd58a8&amp;color=0,0,0&amp;vtp=1&amp;vaab=1&amp;bbb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1_1#ff3030633?sp=1&amp;vaa=1&amp;vcp=1&amp;pid=ac9cd58a8&amp;color=0,0,0&amp;vtp=1&amp;vaab=1&amp;bt=1&amp;bbb=1&amp;hb=1"/>
          <p:cNvSpPr/>
          <p:nvPr/>
        </p:nvSpPr>
        <p:spPr>
          <a:xfrm>
            <a:off x="539496" y="12656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【学法知法守法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增强法治意识】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新修订的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《中华人民共和国保守国家秘密法》于2024年5月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1日起施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。为宣传该法，某校以“维护国家利益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树立保密意识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”为主题开展活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，以下是八年级（2）班的同学们制作的宣传板报。</a:t>
            </a:r>
            <a:endParaRPr lang="en-US" altLang="zh-CN" sz="2800" dirty="0"/>
          </a:p>
        </p:txBody>
      </p:sp>
      <p:graphicFrame>
        <p:nvGraphicFramePr>
          <p:cNvPr id="45" name="QO_8_BD.11_2#ff3030633?colgroup=30&amp;vaa=1&amp;vcp=1&amp;pid=ac9cd58a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464262"/>
              </p:ext>
            </p:extLst>
          </p:nvPr>
        </p:nvGraphicFramePr>
        <p:xfrm>
          <a:off x="539496" y="3890994"/>
          <a:ext cx="11091672" cy="1688656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【法律条文】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为了保守国家秘密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维护国家安全和利益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保障改革开放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和社会主义现代化建设事业的顺利进行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Times New Roman" pitchFamily="34" charset="-120"/>
                        </a:rPr>
                        <a:t>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制定本法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QO_8_BD.11_3#ff3030633?colgroup=30&amp;vaa=1&amp;vcp=1&amp;pid=ac9cd58a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736863"/>
              </p:ext>
            </p:extLst>
          </p:nvPr>
        </p:nvGraphicFramePr>
        <p:xfrm>
          <a:off x="261590" y="1469955"/>
          <a:ext cx="11520000" cy="3312288"/>
        </p:xfrm>
        <a:graphic>
          <a:graphicData uri="http://schemas.openxmlformats.org/drawingml/2006/table">
            <a:tbl>
              <a:tblPr/>
              <a:tblGrid>
                <a:gridCol w="115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【评论】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其他法律不得与宪法的原则和精神相违背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否则就会因违宪而无效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57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【学法守法】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宪法与我们每个人息息相关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我们的一生都离不开宪法的保护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我们要增强宪法意识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Times New Roman" pitchFamily="34" charset="-120"/>
                        </a:rPr>
                        <a:t>___________________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O_8_BD.11_3#ff3030633?colgroup=30&amp;vaa=1&amp;vcp=1&amp;pid=ac9cd58a8&amp;color=0,0,0&amp;mp=1&amp;vtp=1&amp;vaab=1&amp;bt=1&amp;bbb=1">
            <a:extLst>
              <a:ext uri="{FF2B5EF4-FFF2-40B4-BE49-F238E27FC236}">
                <a16:creationId xmlns:a16="http://schemas.microsoft.com/office/drawing/2014/main" id="{8E9A8C8F-6431-0FB6-4EE3-2E13B41D3FBA}"/>
              </a:ext>
            </a:extLst>
          </p:cNvPr>
          <p:cNvSpPr txBox="1"/>
          <p:nvPr/>
        </p:nvSpPr>
        <p:spPr>
          <a:xfrm>
            <a:off x="10913023" y="864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3768f582.fixed?vcp=1&amp;pid=62873d4d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坚持宪法至上</a:t>
            </a:r>
            <a:endParaRPr lang="en-US" altLang="zh-CN" sz="4000" dirty="0"/>
          </a:p>
        </p:txBody>
      </p:sp>
      <p:sp>
        <p:nvSpPr>
          <p:cNvPr id="3" name="C_4_BD#13768f582.fixed?vcp=1&amp;pid=62873d4d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12_1#ff40e90c5?vaa=1&amp;vcp=1&amp;pid=ff3030633&amp;color=0,0,0&amp;vtp=1&amp;vaab=1&amp;bt=1&amp;bbb=1"/>
          <p:cNvSpPr/>
          <p:nvPr/>
        </p:nvSpPr>
        <p:spPr>
          <a:xfrm>
            <a:off x="539496" y="9111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（1）“法律条文”第一条中，①应该是什么？请说明理由。</a:t>
            </a:r>
            <a:endParaRPr lang="en-US" altLang="zh-CN" sz="2800" dirty="0"/>
          </a:p>
        </p:txBody>
      </p:sp>
      <p:sp>
        <p:nvSpPr>
          <p:cNvPr id="3" name="QO_9_AN.1_1#ff40e90c5?vaa=1&amp;vcp=1&amp;pid=ff3030633&amp;color=0,0,0&amp;vtp=1&amp;vaab=1&amp;bbb=1"/>
          <p:cNvSpPr/>
          <p:nvPr/>
        </p:nvSpPr>
        <p:spPr>
          <a:xfrm>
            <a:off x="539496" y="15310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理由：宪法是国家的根本法，具有最高的法律效力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9_BD.14_1#117cb4018?vaa=1&amp;vcp=1&amp;pid=ff3030633&amp;color=0,0,0&amp;vtp=1&amp;vaab=1&amp;bbb=1"/>
          <p:cNvSpPr/>
          <p:nvPr/>
        </p:nvSpPr>
        <p:spPr>
          <a:xfrm>
            <a:off x="539496" y="21527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（2）请你运用学过的宪法知识，对“评论”的内容进行评析。</a:t>
            </a:r>
            <a:endParaRPr lang="en-US" altLang="zh-CN" sz="2800" dirty="0"/>
          </a:p>
        </p:txBody>
      </p:sp>
      <p:sp>
        <p:nvSpPr>
          <p:cNvPr id="5" name="QO_9_AN.2_1#117cb4018?vaa=1&amp;vcp=1&amp;pid=ff3030633&amp;color=0,0,0&amp;vtp=1&amp;vaab=1&amp;bbb=1&amp;hb=1"/>
          <p:cNvSpPr/>
          <p:nvPr/>
        </p:nvSpPr>
        <p:spPr>
          <a:xfrm>
            <a:off x="539496" y="27822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观点正确。宪法具有最高的法律效力。宪法是其他法律的立法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基础和立法依据，其他法律是根据宪法制定的，不得与宪法的原则和精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神相违背，否则就会因违宪而无效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9_BD.16_1#9935516a3?vaa=1&amp;vcp=1&amp;pid=ff3030633&amp;color=0,0,0&amp;vtp=1&amp;vaab=1&amp;bbb=1"/>
          <p:cNvSpPr/>
          <p:nvPr/>
        </p:nvSpPr>
        <p:spPr>
          <a:xfrm>
            <a:off x="539496" y="47048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（3）请你把“学法守法”板块中横线处的内容补充完整。</a:t>
            </a:r>
            <a:endParaRPr lang="en-US" altLang="zh-CN" sz="2800" dirty="0"/>
          </a:p>
        </p:txBody>
      </p:sp>
      <p:sp>
        <p:nvSpPr>
          <p:cNvPr id="7" name="QO_9_AN.3_1#9935516a3?vaa=1&amp;vcp=1&amp;pid=ff3030633&amp;color=0,0,0&amp;vtp=1&amp;vaab=1&amp;bbb=1"/>
          <p:cNvSpPr/>
          <p:nvPr/>
        </p:nvSpPr>
        <p:spPr>
          <a:xfrm>
            <a:off x="539496" y="53264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学习宪法，认同宪法，践行宪法。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1b91968e6?vcp=1&amp;pid=ac9cd58a8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8_1#d33fea05d?sp=1&amp;vaa=1&amp;vcp=1&amp;pid=1b91968e6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社会主义民主政治的本质特征是坚持中国共产党的领导。(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</a:t>
            </a:r>
            <a:endParaRPr lang="en-US" altLang="zh-CN" sz="2800" dirty="0"/>
          </a:p>
        </p:txBody>
      </p:sp>
      <p:sp>
        <p:nvSpPr>
          <p:cNvPr id="4" name="QT_9_AN.1_1#d33fea05d.bracket?vaa=1&amp;vcp=1&amp;pid=1b91968e6&amp;color=0,0,0&amp;vpa=6&amp;vtp=1&amp;vaab=1"/>
          <p:cNvSpPr/>
          <p:nvPr/>
        </p:nvSpPr>
        <p:spPr>
          <a:xfrm>
            <a:off x="9744614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d33fea05d.blank?vaa=1&amp;vcp=1&amp;pid=1b91968e6&amp;color=0,0,0&amp;vpa=7&amp;vtp=1&amp;vaab=1&amp;bbb=1&amp;hb=1"/>
          <p:cNvSpPr/>
          <p:nvPr/>
        </p:nvSpPr>
        <p:spPr>
          <a:xfrm>
            <a:off x="539496" y="182846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社会主义民主政治的本质特征是人民当家作主。中国共产党领导是中国特色社会主义最本质的特征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T_9_BD.21_1#3c501c3ff?sp=1&amp;vaa=1&amp;vcp=1&amp;pid=1b91968e6&amp;color=0,0,0&amp;vtp=1&amp;vaab=1&amp;bbb=1&amp;hb=1"/>
          <p:cNvSpPr/>
          <p:nvPr/>
        </p:nvSpPr>
        <p:spPr>
          <a:xfrm>
            <a:off x="539496" y="31367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我们中学生现在还小，还不能参与民主生活，等长大以后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，再参与民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主生活。(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7" name="QT_9_AN.22_1#3c501c3ff.bracket?vaa=1&amp;vcp=1&amp;pid=1b91968e6&amp;color=0,0,0&amp;vpa=8&amp;vtp=1&amp;vaab=1"/>
          <p:cNvSpPr/>
          <p:nvPr/>
        </p:nvSpPr>
        <p:spPr>
          <a:xfrm>
            <a:off x="2010314" y="379207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23_1#3c501c3ff.blank?vaa=1&amp;vcp=1&amp;pid=1b91968e6&amp;color=0,0,0&amp;vpa=9&amp;vtp=1&amp;vaab=1&amp;bbb=1&amp;hb=1"/>
          <p:cNvSpPr/>
          <p:nvPr/>
        </p:nvSpPr>
        <p:spPr>
          <a:xfrm>
            <a:off x="539496" y="440167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我们中学生也可以参与民主生活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，积极行使权利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，承担相应的责任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4_1#643d002f6?sp=1&amp;vaa=1&amp;vcp=1&amp;pid=1b91968e6&amp;color=0,0,0&amp;vtp=1&amp;vaab=1&amp;bt=1&amp;bbb=1&amp;hb=1&amp;hltap=1"/>
          <p:cNvSpPr/>
          <p:nvPr/>
        </p:nvSpPr>
        <p:spPr>
          <a:xfrm>
            <a:off x="539496" y="1206500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宪法是其他法律的总和。(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T_9_AN.1_1#643d002f6.bracket?vaa=1&amp;vcp=1&amp;pid=1b91968e6&amp;color=0,0,0&amp;vpa=10&amp;vtp=1&amp;vaab=1"/>
          <p:cNvSpPr/>
          <p:nvPr/>
        </p:nvSpPr>
        <p:spPr>
          <a:xfrm>
            <a:off x="4766215" y="121412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BD.26_1#63cacbcd0?sp=1&amp;vaa=1&amp;vcp=1&amp;pid=1b91968e6&amp;color=0,0,0&amp;vtp=1&amp;vaab=1&amp;bbb=1"/>
          <p:cNvSpPr/>
          <p:nvPr/>
        </p:nvSpPr>
        <p:spPr>
          <a:xfrm>
            <a:off x="539496" y="44190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宪法是我国所有公民意志的集中体现。(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5" name="QT_9_AN.27_1#63cacbcd0.bracket?vaa=1&amp;vcp=1&amp;pid=1b91968e6&amp;color=0,0,0&amp;vpa=11&amp;vtp=1&amp;vaab=1"/>
          <p:cNvSpPr/>
          <p:nvPr/>
        </p:nvSpPr>
        <p:spPr>
          <a:xfrm>
            <a:off x="6899814" y="442664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6" name="QT_9_AN.28_1#63cacbcd0.blank?vaa=1&amp;vcp=1&amp;pid=1b91968e6&amp;color=0,0,0&amp;vpa=12&amp;vtp=1&amp;vaab=1&amp;bbb=1"/>
          <p:cNvSpPr/>
          <p:nvPr/>
        </p:nvSpPr>
        <p:spPr>
          <a:xfrm>
            <a:off x="1616614" y="5015293"/>
            <a:ext cx="6303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我国宪法是党和人民意志的集中体现。</a:t>
            </a:r>
            <a:endParaRPr lang="en-US" altLang="zh-CN" sz="2800" dirty="0"/>
          </a:p>
        </p:txBody>
      </p:sp>
      <p:sp>
        <p:nvSpPr>
          <p:cNvPr id="7" name="QT_9_AN.24_1#643d002f6?sp=1&amp;vaa=1&amp;vcp=1&amp;pid=1b91968e6&amp;color=0,0,0&amp;vtp=1&amp;vaab=1&amp;bt=1&amp;bbb=1&amp;hb=1&amp;hla=1">
            <a:extLst>
              <a:ext uri="{FF2B5EF4-FFF2-40B4-BE49-F238E27FC236}">
                <a16:creationId xmlns:a16="http://schemas.microsoft.com/office/drawing/2014/main" id="{0682A193-29D9-6747-F412-D02D15E88E82}"/>
              </a:ext>
            </a:extLst>
          </p:cNvPr>
          <p:cNvSpPr/>
          <p:nvPr/>
        </p:nvSpPr>
        <p:spPr>
          <a:xfrm>
            <a:off x="539496" y="1802765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宪法所规定的内容是国家生活中带有全局性、根本性的问题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其他法律所规定的内容通常只是国家生活中的一般性问题，是对刑事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民事、行政等国家生活和社会生活中某一方面的规定。宪法不是其他法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律的总和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9_1#9277d3b4a?sp=1&amp;vaa=1&amp;vcp=1&amp;pid=1b91968e6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宪法是国家法制统一的基础。全面依法治国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，只要坚持和保障宪法的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实施即可。(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</a:t>
            </a:r>
            <a:endParaRPr lang="en-US" altLang="zh-CN" sz="2800" dirty="0"/>
          </a:p>
        </p:txBody>
      </p:sp>
      <p:sp>
        <p:nvSpPr>
          <p:cNvPr id="3" name="QT_9_AN.30_1#9277d3b4a.bracket?vaa=1&amp;vcp=1&amp;pid=1b91968e6&amp;color=0,0,0&amp;vpa=13&amp;vtp=1&amp;vaab=1"/>
          <p:cNvSpPr/>
          <p:nvPr/>
        </p:nvSpPr>
        <p:spPr>
          <a:xfrm>
            <a:off x="2365914" y="283435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31_1#9277d3b4a.blank?vaa=1&amp;vcp=1&amp;pid=1b91968e6&amp;color=0,0,0&amp;vpa=14&amp;vtp=1&amp;vaab=1&amp;bbb=1&amp;hb=1"/>
          <p:cNvSpPr/>
          <p:nvPr/>
        </p:nvSpPr>
        <p:spPr>
          <a:xfrm>
            <a:off x="539496" y="344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宪法是国家法制统一的基础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。全面依法治国，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保障宪法实施，必须完善以宪法为核心的中国特色社会主义法律体系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66d7acb17?vcp=1&amp;pid=ac9cd58a8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以图说理</a:t>
            </a:r>
            <a:endParaRPr lang="en-US" altLang="zh-CN" sz="3000" dirty="0"/>
          </a:p>
        </p:txBody>
      </p:sp>
      <p:sp>
        <p:nvSpPr>
          <p:cNvPr id="3" name="P_9_BD#967566a22?vcp=1&amp;pid=66d7acb17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从宪法的角度谈谈下图告诉我们哪些道理。</a:t>
            </a:r>
            <a:endParaRPr lang="en-US" altLang="zh-CN" sz="2800" dirty="0"/>
          </a:p>
        </p:txBody>
      </p:sp>
      <p:pic>
        <p:nvPicPr>
          <p:cNvPr id="4" name="P_9_BD#967566a22?vcp=1&amp;pid=66d7acb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48" y="1929556"/>
            <a:ext cx="2743200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9_BD#967566a22?vcp=1&amp;pid=66d7acb17&amp;color=0,0,0&amp;vtp=1&amp;vaab=1&amp;bbb=1&amp;hb=1"/>
          <p:cNvSpPr/>
          <p:nvPr/>
        </p:nvSpPr>
        <p:spPr>
          <a:xfrm>
            <a:off x="539496" y="383455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规范国家权力运行以保障公民权利，是宪法的核心价值追求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。必须加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强对权力运行的制约和监督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，让人民监督权力，把权力关进制度的笼子。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967566a22?vcp=1&amp;pid=66d7acb17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请完成第152~153页【备考练习】习题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1fb2b3e6.fixed?vcp=1&amp;pid=62873d4d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坚持宪法至上</a:t>
            </a:r>
            <a:endParaRPr lang="en-US" altLang="zh-CN" sz="4000" dirty="0"/>
          </a:p>
        </p:txBody>
      </p:sp>
      <p:sp>
        <p:nvSpPr>
          <p:cNvPr id="3" name="C_4_BD#f1fb2b3e6.fixed?vcp=1&amp;pid=62873d4d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坚持宪法至上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9558d22?vcp=1&amp;pid=f1fb2b3e6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32_1#b09c42141?sp=1&amp;vaa=1&amp;vcp=1&amp;pid=139558d22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（2024·广西贺州·模拟）一些网友在网络聊天群里围绕“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我国的人权”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其中你赞同的是(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3_1#b09c42141.bracket?vaa=1&amp;vcp=1&amp;pid=139558d22&amp;color=0,0,0&amp;vpa=15&amp;vtp=1&amp;vaab=1"/>
          <p:cNvSpPr/>
          <p:nvPr/>
        </p:nvSpPr>
        <p:spPr>
          <a:xfrm>
            <a:off x="5083715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32_2#b09c42141?vaa=1&amp;vcp=1&amp;pid=139558d22&amp;color=0,0,0&amp;vtp=1&amp;vaab=1&amp;bbb=1&amp;h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①大漠秋风：人民幸福生活是最大的人权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②海棠依旧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：公民的基本权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利只要写入宪法就能实现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③杨柳依依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：宪法保护的人权不仅包括政治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，而且包括财产权等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④我心永恒：在我国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，人权的主体只能是我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国公民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，不包括外国人</a:t>
            </a:r>
            <a:endParaRPr lang="en-US" altLang="zh-CN" sz="2800" dirty="0"/>
          </a:p>
        </p:txBody>
      </p:sp>
      <p:sp>
        <p:nvSpPr>
          <p:cNvPr id="6" name="QC_6_BD.32_3#b09c42141.choices?vaa=1&amp;vcp=1&amp;pid=139558d22&amp;color=0,0,0&amp;vtp=1&amp;vaab=1&amp;bbb=1"/>
          <p:cNvSpPr/>
          <p:nvPr/>
        </p:nvSpPr>
        <p:spPr>
          <a:xfrm>
            <a:off x="539496" y="51082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4_1#b08a6878d?sp=1&amp;vaa=1&amp;vcp=1&amp;pid=139558d22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现行宪法实施以来，在党中央领导下，全国人大先后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5次就这部宪法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的个别条款和部分内容作出必要的修订，有力推动和加强了社会主义法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，推动和保障了党和国家事业发展。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5_1#b08a6878d.bracket?vaa=1&amp;vcp=1&amp;pid=139558d22&amp;color=0,0,0&amp;vpa=16&amp;vtp=1&amp;vaab=1"/>
          <p:cNvSpPr/>
          <p:nvPr/>
        </p:nvSpPr>
        <p:spPr>
          <a:xfrm>
            <a:off x="8639714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4_2#b08a6878d?vaa=1&amp;vcp=1&amp;pid=139558d22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①中国共产党领导人民制定和实施宪法和法律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②加强合宪性审查是宪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法的核心价值追求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③宪法只有通过不断修订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，才能具有最高的法律效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④宪法是党的主张和人民意志的统一，是治国安邦的总章程</a:t>
            </a:r>
            <a:endParaRPr lang="en-US" altLang="zh-CN" sz="2800" dirty="0"/>
          </a:p>
        </p:txBody>
      </p:sp>
      <p:sp>
        <p:nvSpPr>
          <p:cNvPr id="5" name="QC_6_BD.34_3#b08a6878d.choices?vaa=1&amp;vcp=1&amp;pid=139558d22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6_1#6275daa3d?sp=1&amp;vaa=1&amp;vcp=1&amp;pid=139558d22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2024年3月11日，第十四届全国人民代表大会表决通过了新修订的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华人民共和国国务院组织法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》。该法第一条规定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：为了健全国务院的组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织和工作制度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，保障和规范国务院行使职权，根据宪法，制定本法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“根据宪法，制定本法”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的依据是(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7_1#6275daa3d.bracket?vaa=1&amp;vcp=1&amp;pid=139558d22&amp;color=0,0,0&amp;vpa=17&amp;vtp=1&amp;vaab=1"/>
          <p:cNvSpPr/>
          <p:nvPr/>
        </p:nvSpPr>
        <p:spPr>
          <a:xfrm>
            <a:off x="6464839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6_2#6275daa3d?vaa=1&amp;vcp=1&amp;pid=139558d22&amp;color=0,0,0&amp;vtp=1&amp;vaab=1&amp;bbb=1&amp;hb=1"/>
          <p:cNvSpPr/>
          <p:nvPr/>
        </p:nvSpPr>
        <p:spPr>
          <a:xfrm>
            <a:off x="539496" y="346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①宪法是其他法律的立法基础和立法依据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②宪法是国家的根本法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有最高的法律效力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③宪法是对其他法律的归纳和总结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④宪法的制定和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修改程序更加严格</a:t>
            </a:r>
            <a:endParaRPr lang="en-US" altLang="zh-CN" sz="2800" dirty="0"/>
          </a:p>
        </p:txBody>
      </p:sp>
      <p:sp>
        <p:nvSpPr>
          <p:cNvPr id="5" name="QC_6_BD.36_3#6275daa3d.choices?vaa=1&amp;vcp=1&amp;pid=139558d22&amp;color=0,0,0&amp;vtp=1&amp;vaab=1&amp;bbb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825f00096?colgroup=19,10&amp;vcp=1&amp;pid=13768f58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113959"/>
              </p:ext>
            </p:extLst>
          </p:nvPr>
        </p:nvGraphicFramePr>
        <p:xfrm>
          <a:off x="539496" y="1760632"/>
          <a:ext cx="11073384" cy="3336736"/>
        </p:xfrm>
        <a:graphic>
          <a:graphicData uri="http://schemas.openxmlformats.org/drawingml/2006/table">
            <a:tbl>
              <a:tblPr/>
              <a:tblGrid>
                <a:gridCol w="7095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了解习近平法治思想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理解坚持中国特色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社会主义法治道路就要坚持党的领导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以人民为中心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八下第一课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坚持党的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领导的原因和表现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了解宪法基本知识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明确宪法的地位与作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树立宪法法律至上观念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八下第二课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宪法在我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国法律体系中的地位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a721b441d?vaa=1&amp;vcp=1&amp;pid=139558d22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在每年国家宪法日来临之际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，各地中小学校都会积极开展国家宪法日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宣传活动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，通过升旗仪式、主题班会、社团活动等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，对学生进行宪法宣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传教育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开展这些活动旨在(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9_1#a721b441d.bracket?vaa=1&amp;vcp=1&amp;pid=139558d22&amp;color=0,0,0&amp;vpa=18&amp;vtp=1&amp;vaab=1"/>
          <p:cNvSpPr/>
          <p:nvPr/>
        </p:nvSpPr>
        <p:spPr>
          <a:xfrm>
            <a:off x="5083715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8_2#a721b441d.choices?vaa=1&amp;vcp=1&amp;pid=139558d22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A.规范国家权力运行，保障宪法权威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.确保宪法顺利实施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.促进青少年学习、认同并践行宪法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.提升宪法和法律的效力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1c9be22?vcp=1&amp;pid=f1fb2b3e6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40_1#2d3b90fe7?sp=1&amp;vaa=1&amp;vcp=1&amp;pid=c31c9be22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近年来，南宁市无障碍环境有了明显改善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，公共场所的无障碍卫生间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日益增多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，老旧小区持续推进无障碍环境建设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这些做法(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42_1#2d3b90fe7.bracket?vaa=1&amp;vcp=1&amp;pid=c31c9be22&amp;color=0,0,0&amp;vpa=19&amp;vtp=1&amp;vaab=1"/>
          <p:cNvSpPr/>
          <p:nvPr/>
        </p:nvSpPr>
        <p:spPr>
          <a:xfrm>
            <a:off x="10062114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40_2#2d3b90fe7?vaa=1&amp;vcp=1&amp;pid=c31c9be22&amp;color=0,0,0&amp;vtp=1&amp;vaab=1&amp;bbb=1&amp;hb=1"/>
          <p:cNvSpPr/>
          <p:nvPr/>
        </p:nvSpPr>
        <p:spPr>
          <a:xfrm>
            <a:off x="539496" y="25506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①是对宪法规定的公民基本权利的具体落实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②说明我国的弱势群体享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有特权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③体现我国尊重和保障人权的宪法的基本原则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④有利于改善老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、残疾人等特定人群的出行条件</a:t>
            </a:r>
            <a:endParaRPr lang="en-US" altLang="zh-CN" sz="2800" dirty="0"/>
          </a:p>
        </p:txBody>
      </p:sp>
      <p:sp>
        <p:nvSpPr>
          <p:cNvPr id="6" name="QC_6_BD.40_3#2d3b90fe7.choices?vaa=1&amp;vcp=1&amp;pid=c31c9be22&amp;color=0,0,0&amp;vtp=1&amp;vaab=1&amp;bbb=1"/>
          <p:cNvSpPr/>
          <p:nvPr/>
        </p:nvSpPr>
        <p:spPr>
          <a:xfrm>
            <a:off x="539496" y="44732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7" name="QC_6_AS.1_1#2d3b90fe7?vaa=1&amp;vcp=1&amp;pid=c31c9be22&amp;color=0,0,0&amp;vtp=1&amp;vaab=1&amp;bbb=1"/>
          <p:cNvSpPr/>
          <p:nvPr/>
        </p:nvSpPr>
        <p:spPr>
          <a:xfrm>
            <a:off x="539496" y="50949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法律面前人人平等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在我国任何人都没有特权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4_1#9a98f4acf?sp=1&amp;vaa=1&amp;vcp=1&amp;pid=c31c9be22&amp;color=0,0,0&amp;vtp=1&amp;vaab=1&amp;bt=1&amp;bbb=1&amp;hb=1"/>
          <p:cNvSpPr/>
          <p:nvPr/>
        </p:nvSpPr>
        <p:spPr>
          <a:xfrm>
            <a:off x="539496" y="1546066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（2024·广西桂林·模拟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）某班道德与法治老师带领同学们了解与维护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国家安全有关的法律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，小海分享了《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中华人民共和国保守国家秘密法》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中的部分内容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第一条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为了保守国家秘密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维护国家安全和利益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根据宪法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制定本法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第三条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坚持中国共产党对保守国家秘密工作的领导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4_2#9a98f4acf?vaa=1&amp;vcp=1&amp;pid=c31c9be22&amp;color=0,0,0&amp;mp=1&amp;vtp=1&amp;vaab=1&amp;bt=1&amp;bbb=1"/>
          <p:cNvSpPr/>
          <p:nvPr/>
        </p:nvSpPr>
        <p:spPr>
          <a:xfrm>
            <a:off x="539496" y="12199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小海分享的内容体现了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6_1#9a98f4acf.bracket?vaa=1&amp;vcp=1&amp;pid=c31c9be22&amp;color=0,0,0&amp;mp=1&amp;vpa=20&amp;vtp=1&amp;vaab=1"/>
          <p:cNvSpPr/>
          <p:nvPr/>
        </p:nvSpPr>
        <p:spPr>
          <a:xfrm>
            <a:off x="4420327" y="12523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4_3#9a98f4acf?vaa=1&amp;vcp=1&amp;pid=c31c9be22&amp;color=0,0,0&amp;vtp=1&amp;vaab=1&amp;bbb=1&amp;hb=1"/>
          <p:cNvSpPr/>
          <p:nvPr/>
        </p:nvSpPr>
        <p:spPr>
          <a:xfrm>
            <a:off x="539496" y="185223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①宪法是我国的根本法，是所有法律的总和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②该法贯彻和落实了总体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国家安全观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③任何危害国家秘密安全的行为都是犯罪行为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④中国共产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党领导是中国特色社会主义最本质的特征</a:t>
            </a:r>
            <a:endParaRPr lang="en-US" altLang="zh-CN" sz="2800" dirty="0"/>
          </a:p>
        </p:txBody>
      </p:sp>
      <p:sp>
        <p:nvSpPr>
          <p:cNvPr id="5" name="QC_6_BD.44_4#9a98f4acf.choices?vaa=1&amp;vcp=1&amp;pid=c31c9be22&amp;color=0,0,0&amp;vtp=1&amp;vaab=1&amp;bbb=1"/>
          <p:cNvSpPr/>
          <p:nvPr/>
        </p:nvSpPr>
        <p:spPr>
          <a:xfrm>
            <a:off x="539496" y="37748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6_AS.1_1#9a98f4acf?vaa=1&amp;vcp=1&amp;pid=c31c9be22&amp;color=0,0,0&amp;vtp=1&amp;vaab=1&amp;bbb=1&amp;hb=1"/>
          <p:cNvSpPr/>
          <p:nvPr/>
        </p:nvSpPr>
        <p:spPr>
          <a:xfrm>
            <a:off x="539496" y="44042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宪法是其他法律的立法基础和立法依据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不是所有法律的总和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危害国家秘密安全的行为有可能构成犯罪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说法绝对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8_1#9f920a32b?vaa=1&amp;vcp=1&amp;pid=c31c9be22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（2024·广西来宾·模拟）近年来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，广西在全区各地持续开展宪法宣传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，通过诗歌朗诵、普法情景剧等形式，让文本上的法律“活”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起来，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人们在轻松的普法宣传中接受法治教育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这有助于公民(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9_1#9f920a32b.bracket?vaa=1&amp;vcp=1&amp;pid=c31c9be22&amp;color=0,0,0&amp;vpa=21&amp;vtp=1&amp;vaab=1"/>
          <p:cNvSpPr/>
          <p:nvPr/>
        </p:nvSpPr>
        <p:spPr>
          <a:xfrm>
            <a:off x="93509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8_2#9f920a32b.choices?vaa=1&amp;vcp=1&amp;pid=c31c9be22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A.加强宪法监督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，制裁违宪行为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.坚持宪法至上，践行宪法精神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.维护宪法权威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，提高治理能力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.坚定宪法自信，扩大公民权利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0_1#924bc1c08?sp=1&amp;vaa=1&amp;vcp=1&amp;pid=c31c9be22&amp;color=0,0,0&amp;vtp=1&amp;vaab=1&amp;bt=1&amp;bbb=1&amp;hb=1"/>
          <p:cNvSpPr/>
          <p:nvPr/>
        </p:nvSpPr>
        <p:spPr>
          <a:xfrm>
            <a:off x="539496" y="98828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（2024·广东·中考）为大力弘扬宪法精神，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建设社会主义法治文化，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某校开展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“宪法小讲坛”活动，同学们积极参与。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素材搜集】同学们为“宪法小讲坛”搜集素材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，小浩和小君对以下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内容印象深刻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2" name="QO_6_BD.50_2#924bc1c08?colgroup=30&amp;vaa=1&amp;vcp=1&amp;pid=c31c9be2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322991"/>
              </p:ext>
            </p:extLst>
          </p:nvPr>
        </p:nvGraphicFramePr>
        <p:xfrm>
          <a:off x="539496" y="3613626"/>
          <a:ext cx="11091672" cy="2243392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marL="0" indent="71755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国务院举行宪法宣誓仪式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国务院任命的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个部门和单位的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名负责人依法进行宪法宣誓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日起施行的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中华人民共和国爱国主义教育法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一条明确规定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根据宪法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制定本法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1_1#de1577bb2?vaa=1&amp;vcp=1&amp;pid=924bc1c08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（1）上述“素材搜集”中的内容体现了哪些宪法知识？</a:t>
            </a:r>
            <a:endParaRPr lang="en-US" altLang="zh-CN" sz="2800" dirty="0"/>
          </a:p>
        </p:txBody>
      </p:sp>
      <p:sp>
        <p:nvSpPr>
          <p:cNvPr id="3" name="QO_7_AN.1_1#de1577bb2?vaa=1&amp;vcp=1&amp;pid=924bc1c08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①宪法是一切组织和个人的根本活动准则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。在国务院举行的宪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法宣誓仪式中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，部门和单位的负责人依法进行宪法宣誓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，这体现了宪法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作为根本活动准则的地位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。②宪法具有最高的法律效力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。爱国主义教育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法根据宪法制定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，这体现了宪法是其他法律的立法基础和立法依据。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4bfdbcd9?vcp=1&amp;pid=924bc1c08&amp;color=0,0,0&amp;vtp=1&amp;vaab=1&amp;bt=1&amp;bbb=1&amp;hb=1"/>
          <p:cNvSpPr/>
          <p:nvPr/>
        </p:nvSpPr>
        <p:spPr>
          <a:xfrm>
            <a:off x="539496" y="17559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【宪法宣讲】小浩和小君被推举为“宪法小讲坛”的宣讲员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流了各自的看法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7_BD#b4bfdbcd9?vcp=1&amp;pid=924bc1c0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472" y="3084703"/>
            <a:ext cx="6922008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3_1#41240bbab?vaa=1&amp;vcp=1&amp;pid=924bc1c08&amp;color=0,0,0&amp;vtp=1&amp;vaab=1&amp;bt=1&amp;bbb=1"/>
          <p:cNvSpPr/>
          <p:nvPr/>
        </p:nvSpPr>
        <p:spPr>
          <a:xfrm>
            <a:off x="539496" y="12247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（2）请你对“宪法宣讲”中小君的说法进行简要评析。</a:t>
            </a:r>
            <a:endParaRPr lang="en-US" altLang="zh-CN" sz="2800" dirty="0"/>
          </a:p>
        </p:txBody>
      </p:sp>
      <p:sp>
        <p:nvSpPr>
          <p:cNvPr id="3" name="QO_7_AN.1_1#41240bbab?vaa=1&amp;vcp=1&amp;pid=924bc1c08&amp;color=0,0,0&amp;vtp=1&amp;vaab=1&amp;bbb=1&amp;hb=1"/>
          <p:cNvSpPr/>
          <p:nvPr/>
        </p:nvSpPr>
        <p:spPr>
          <a:xfrm>
            <a:off x="539496" y="185248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小君的说法是正确的。①宪法与每个公民息息相关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。我们要认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真学习宪法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，自觉遵守宪法，积极参加宪法宣传活动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，为增强全社会的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宪法意识贡献自己的力量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。②我们要认同宪法，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理解并认同宪法的价值，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增强对宪法的信服和尊崇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，自觉接受宪法的指引和要求。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③我们要将宪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法原则落实在实际行动上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，严格遵守宪法和法律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，运用宪法精神来分析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和解决实际问题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；坚决维护宪法权威，自觉抵制各种违宪行为。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1eeb839?vcp=1&amp;pid=f1fb2b3e6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55_1#1bc949894?sp=1&amp;vaa=1&amp;vcp=1&amp;pid=671eeb839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（2024·山东·中考）2024年4月，中共中央办公厅印发的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《关于在全党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开展党纪学习教育的通知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》指出，为深入学习贯彻修订后的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《中国共产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党纪律处分条例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》，经党中央同意，自2024年4月至7月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，在全党开展党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纪学习教育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此举意在(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BD.55_2#1bc949894?vaa=1&amp;vcp=1&amp;pid=671eeb839&amp;color=0,0,0&amp;vtp=1&amp;vaab=1&amp;bbb=1&amp;hb=1"/>
          <p:cNvSpPr/>
          <p:nvPr/>
        </p:nvSpPr>
        <p:spPr>
          <a:xfrm>
            <a:off x="539496" y="38390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①从严治党，使党永葆执政的清醒和坚定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②依靠人民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，始终把人民拥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护作为力量源泉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③加强党的纪律建设，保持党的先进性和纯洁性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把党的领导落实到党和国家事业各领域各方面各环节</a:t>
            </a:r>
            <a:endParaRPr lang="en-US" altLang="zh-CN" sz="2800" dirty="0"/>
          </a:p>
        </p:txBody>
      </p:sp>
      <p:sp>
        <p:nvSpPr>
          <p:cNvPr id="6" name="QC_6_BD.55_3#1bc949894.choices?vaa=1&amp;vcp=1&amp;pid=671eeb839&amp;color=0,0,0&amp;vtp=1&amp;vaab=1&amp;bbb=1"/>
          <p:cNvSpPr/>
          <p:nvPr/>
        </p:nvSpPr>
        <p:spPr>
          <a:xfrm>
            <a:off x="539496" y="57616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0d5cd95b.fixed?vcp=1&amp;pid=62873d4d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坚持宪法至上</a:t>
            </a:r>
            <a:endParaRPr lang="en-US" altLang="zh-CN" sz="4000" dirty="0"/>
          </a:p>
        </p:txBody>
      </p:sp>
      <p:sp>
        <p:nvSpPr>
          <p:cNvPr id="3" name="C_4_BD#e0d5cd95b.fixed?vcp=1&amp;pid=62873d4d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1bc949894?vaa=1&amp;vcp=1&amp;pid=671eeb839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题目材料强调的是开展党纪学习教育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重点在于党的自身建设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而非依靠人民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题目材料没有体现把党的领导落实到党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和国家事业各领域各方面各环节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1bc949894?vaa=1&amp;vcp=1&amp;pid=671eeb839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9_1#ab4a5a558?sp=1&amp;vaa=1&amp;vcp=1&amp;pid=671eeb839&amp;color=0,0,0&amp;vtp=1&amp;vaab=1&amp;bt=1&amp;bbb=1&amp;hb=1"/>
          <p:cNvSpPr/>
          <p:nvPr/>
        </p:nvSpPr>
        <p:spPr>
          <a:xfrm>
            <a:off x="539496" y="797020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）广西崇左市那钱村村民向村里的小微权力工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作站反映个别五保户评定不合理的问题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。经查实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，该村两名村委会工作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人员因工作中审核不严格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使不符合条件的村民违规享受五保户待遇。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，涉事村委会工作人员被镇纪委给予警告处分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。设立小微权力工作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站(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61_1#ab4a5a558.bracket?vaa=1&amp;vcp=1&amp;pid=671eeb839&amp;color=0,0,0&amp;vpa=23&amp;vtp=1&amp;vaab=1"/>
          <p:cNvSpPr/>
          <p:nvPr/>
        </p:nvSpPr>
        <p:spPr>
          <a:xfrm>
            <a:off x="1172115" y="317153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59_2#ab4a5a558?vaa=1&amp;vcp=1&amp;pid=671eeb839&amp;color=0,0,0&amp;vtp=1&amp;vaab=1&amp;bbb=1&amp;hb=1"/>
          <p:cNvSpPr/>
          <p:nvPr/>
        </p:nvSpPr>
        <p:spPr>
          <a:xfrm>
            <a:off x="539496" y="374932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①扩大了公民的政治权利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②拓宽了公民行使监督权的渠道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③能够从根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本上消除腐败现象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④旨在让权力在阳光下运行</a:t>
            </a:r>
            <a:endParaRPr lang="en-US" altLang="zh-CN" sz="2800" dirty="0"/>
          </a:p>
        </p:txBody>
      </p:sp>
      <p:sp>
        <p:nvSpPr>
          <p:cNvPr id="5" name="QC_6_BD.59_3#ab4a5a558.choices?vaa=1&amp;vcp=1&amp;pid=671eeb839&amp;color=0,0,0&amp;vtp=1&amp;vaab=1&amp;bbb=1"/>
          <p:cNvSpPr/>
          <p:nvPr/>
        </p:nvSpPr>
        <p:spPr>
          <a:xfrm>
            <a:off x="539496" y="493036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6" name="QC_6_AS.1_1#ab4a5a558?vaa=1&amp;vcp=1&amp;pid=671eeb839&amp;color=0,0,0&amp;vtp=1&amp;vaab=1&amp;bbb=1"/>
          <p:cNvSpPr/>
          <p:nvPr/>
        </p:nvSpPr>
        <p:spPr>
          <a:xfrm>
            <a:off x="539496" y="5514181"/>
            <a:ext cx="1119981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公民的政治权利不能随意扩大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说法绝对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3_1#75fe24fe0?sp=1&amp;vaa=1&amp;vcp=1&amp;pid=671eeb839&amp;color=0,0,0&amp;vtp=1&amp;vaab=1&amp;bt=1&amp;bbb=1&amp;hb=1"/>
          <p:cNvSpPr/>
          <p:nvPr/>
        </p:nvSpPr>
        <p:spPr>
          <a:xfrm>
            <a:off x="539496" y="554400"/>
            <a:ext cx="11109960" cy="1058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（2024·浙江·中考）2023年12月4日，某地群众积极参与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“国家宪法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·共读宪法”活动。通过阅读宪法中的下列内容，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可判断(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69" name="QC_6_BD.63_2#75fe24fe0?colgroup=30&amp;vaa=1&amp;vcp=1&amp;pid=671eeb83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411470"/>
              </p:ext>
            </p:extLst>
          </p:nvPr>
        </p:nvGraphicFramePr>
        <p:xfrm>
          <a:off x="539496" y="1750613"/>
          <a:ext cx="10764000" cy="2259394"/>
        </p:xfrm>
        <a:graphic>
          <a:graphicData uri="http://schemas.openxmlformats.org/drawingml/2006/table">
            <a:tbl>
              <a:tblPr/>
              <a:tblGrid>
                <a:gridCol w="107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939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一切国家机关和武装力量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各政党和各社会团体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各企业事业组织都必须遵守宪法和法律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一切违反宪法和法律的行为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必须予以追究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任何组织或者个人都不得有超越宪法和法律的特权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6_AN.64_1#75fe24fe0.bracket?vaa=1&amp;vcp=1&amp;pid=671eeb839&amp;color=0,0,0&amp;vpa=24&amp;vtp=1&amp;vaab=1"/>
          <p:cNvSpPr/>
          <p:nvPr/>
        </p:nvSpPr>
        <p:spPr>
          <a:xfrm>
            <a:off x="9627139" y="1106660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63_3#75fe24fe0.choices?vaa=1&amp;vcp=1&amp;pid=671eeb839&amp;color=0,0,0&amp;vtp=1&amp;vaab=1&amp;bbb=1"/>
          <p:cNvSpPr/>
          <p:nvPr/>
        </p:nvSpPr>
        <p:spPr>
          <a:xfrm>
            <a:off x="539496" y="4138213"/>
            <a:ext cx="11109960" cy="220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A.宪法是全体公民意志的体现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.宪法是国家法制统一的基础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.宪法是其他法律的立法基础和立法依据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.宪法是一切组织和个人的根本活动准则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5_1#1cc1dd73c?vaa=1&amp;vcp=1&amp;pid=671eeb839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在监督体系中，宪法监督制度具有基础性意义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。下列行为属于宪法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监督的是(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65_2#1cc1dd73c.choices?vaa=1&amp;vcp=1&amp;pid=671eeb839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A.十三届全国人大一次会议通过了宪法修正案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.国家工作人员就职时依照法律规定公开进行宪法宣誓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.教育部组织全国学生开展“学宪法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讲宪法”活动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.全国人大常委会法工委审查纠正地方法规中与宪法不相符的内容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1cc1dd73c?vaa=1&amp;vcp=1&amp;pid=671eeb839&amp;color=0,0,0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全国人大常委会法工委对地方法规进行审查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并纠正与宪法不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相符的内容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是合宪性审查和监督的体现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属于宪法监督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国人大作为最高国家权力机关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对宪法进行修改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体现了全国人大行使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立法权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宪法宣誓旨在增强宪法意识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教育部组织全国学生开展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学宪法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讲宪法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旨在普及宪法知识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提升公民的宪法意识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不体现宪法监督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1cc1dd73c?vaa=1&amp;vcp=1&amp;pid=671eeb839&amp;color=0,0,0&amp;vtp=1&amp;vaab=1&amp;bbb=1"/>
          <p:cNvSpPr/>
          <p:nvPr/>
        </p:nvSpPr>
        <p:spPr>
          <a:xfrm>
            <a:off x="539496" y="5062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9_1#d128966b4?sp=1&amp;vaa=1&amp;vcp=1&amp;pid=671eeb839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【学习宪法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崇尚法治】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广西壮族自治区十四届人大常委会第十一次会议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决定任命卢新宁为广西壮族自治区副主席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就职仪式上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卢新宁同志左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手抚按宪法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右手握拳举起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发出庄严宣誓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我宣誓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忠于中华人民共和国宪法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维护宪法权威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履行法定职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忠于祖国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忠于人民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恪尽职守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廉洁奉公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接受人民监督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设富强民主文明和谐美丽的社会主义现代化强国努力奋斗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0_1#39199814f?vaa=1&amp;vcp=1&amp;pid=d128966b4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（1）请你说说誓词中“忠于中华人民共和国宪法，维护宪法权威”的原因。</a:t>
            </a:r>
            <a:endParaRPr lang="en-US" altLang="zh-CN" sz="2800" spc="-50" dirty="0"/>
          </a:p>
        </p:txBody>
      </p:sp>
      <p:sp>
        <p:nvSpPr>
          <p:cNvPr id="3" name="QO_7_AN.1_1#39199814f?vaa=1&amp;vcp=1&amp;pid=d128966b4&amp;color=0,0,0&amp;vtp=1&amp;vaab=1&amp;bbb=1&amp;hb=1"/>
          <p:cNvSpPr/>
          <p:nvPr/>
        </p:nvSpPr>
        <p:spPr>
          <a:xfrm>
            <a:off x="539496" y="153244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①宪法具有至高无上的权威。宪法的权威关系国家的命运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会的安定和人民的根本利益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。②如果宪法没有权威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，法治的权威就树立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不起来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；如果宪法受到漠视，人民的权利和自由就无法保证。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③宪法是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国家的根本法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，在国家法律体系中具有最高的法律地位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、法律权威和法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律效力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。④宪法是治国安邦的总章程。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⑤宪法是一切组织和个人的根本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活动准则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。⑥宪法规定了国家生活中带有全局性、根本性的问题。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法是国家法制统一的基础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2_1#362f17041?vaa=1&amp;vcp=1&amp;pid=d128966b4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（2）结合生活实际，谈谈作为中学生，我们应如何维护宪法权威。</a:t>
            </a:r>
            <a:endParaRPr lang="en-US" altLang="zh-CN" sz="2800" dirty="0"/>
          </a:p>
        </p:txBody>
      </p:sp>
      <p:sp>
        <p:nvSpPr>
          <p:cNvPr id="3" name="QO_7_AN.1_1#362f17041?vaa=1&amp;vcp=1&amp;pid=d128966b4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①学习宪法。领会宪法原则和精神，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积极参与宪法宣传活动。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认同宪法。认同宪法的价值，自觉接受宪法的指引与要求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，让宪法真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正铭刻于心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。③践行宪法。坚决维护宪法的权威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，自觉抵制各种妨碍宪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法实施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、损害宪法尊严的行为。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155d58bf?sp=1&amp;vcp=1&amp;pid=e0d5cd95b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一、坚持中国共产党领导</a:t>
            </a:r>
            <a:endParaRPr lang="en-US" altLang="zh-CN" sz="3200" dirty="0"/>
          </a:p>
        </p:txBody>
      </p:sp>
      <p:sp>
        <p:nvSpPr>
          <p:cNvPr id="3" name="P_6_BD#78759483d?sp=1&amp;vcp=1&amp;pid=7155d58bf&amp;color=0,0,0&amp;vtp=1&amp;vaab=1&amp;bb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为什么要坚持中国共产党领导？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（1）历史角度：中国新民主主义革命的胜利和社会主义事业的成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就，是中国共产党领导中国各族人民战胜许多艰难险阻而取得的。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8759483d?sp=1&amp;vcp=1&amp;pid=7155d58bf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（2）中国共产党自身角度：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党的性质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中国共产党是中国工人阶级的先锋队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，同时是中国人民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和中华民族的先锋队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党的地位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①中国共产党领导是中国特色社会主义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最本质的特征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是中国特色社会主义制度的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最大优势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是党和国家的根本所在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、命脉所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，是全国各族人民的利益所系、命运所系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党是最高政治领导力量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党政军民学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，东西南北中，党是领导一切的。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党的根本宗旨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全心全意为人民服务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8759483d?vcp=1&amp;pid=7155d58bf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党的最高理想和最终目标：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实现共产主义。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现阶段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，党的中心任务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团结带领全国各族人民全面建成社会主义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现代化强国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、实现第二个百年奋斗目标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，以中国式现代化全面推进中华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民族伟大复兴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2408</Words>
  <Application>Microsoft Office PowerPoint</Application>
  <PresentationFormat>宽屏</PresentationFormat>
  <Paragraphs>544</Paragraphs>
  <Slides>67</Slides>
  <Notes>67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4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夕 韩</cp:lastModifiedBy>
  <cp:revision>5</cp:revision>
  <dcterms:created xsi:type="dcterms:W3CDTF">2024-11-29T13:18:46Z</dcterms:created>
  <dcterms:modified xsi:type="dcterms:W3CDTF">2025-07-24T08:15:14Z</dcterms:modified>
  <cp:category/>
  <cp:contentStatus/>
</cp:coreProperties>
</file>