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16"/>
  </p:handoutMasterIdLst>
  <p:sldIdLst>
    <p:sldId id="391" r:id="rId2"/>
    <p:sldId id="411" r:id="rId3"/>
    <p:sldId id="713" r:id="rId4"/>
    <p:sldId id="762" r:id="rId5"/>
    <p:sldId id="764" r:id="rId6"/>
    <p:sldId id="765" r:id="rId7"/>
    <p:sldId id="766" r:id="rId8"/>
    <p:sldId id="767" r:id="rId9"/>
    <p:sldId id="768" r:id="rId10"/>
    <p:sldId id="769" r:id="rId11"/>
    <p:sldId id="771" r:id="rId12"/>
    <p:sldId id="772" r:id="rId13"/>
    <p:sldId id="761" r:id="rId14"/>
  </p:sldIdLst>
  <p:sldSz cx="9144000" cy="5143500" type="screen16x9"/>
  <p:notesSz cx="6858000" cy="9144000"/>
  <p:custDataLst>
    <p:tags r:id="rId17"/>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06" userDrawn="1">
          <p15:clr>
            <a:srgbClr val="A4A3A4"/>
          </p15:clr>
        </p15:guide>
        <p15:guide id="2" pos="2859" userDrawn="1">
          <p15:clr>
            <a:srgbClr val="A4A3A4"/>
          </p15:clr>
        </p15:guide>
      </p15:sldGuideLst>
    </p:ext>
    <p:ext uri="{2D200454-40CA-4A62-9FC3-DE9A4176ACB9}">
      <p15:notesGuideLst xmlns:p15="http://schemas.microsoft.com/office/powerpoint/2012/main">
        <p15:guide id="1" orient="horz" pos="3032">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9F"/>
    <a:srgbClr val="D6854B"/>
    <a:srgbClr val="FF974D"/>
    <a:srgbClr val="E56C19"/>
    <a:srgbClr val="BDD6EE"/>
    <a:srgbClr val="EAF0FA"/>
    <a:srgbClr val="E4EBB3"/>
    <a:srgbClr val="CFDEF3"/>
    <a:srgbClr val="D9D9D9"/>
    <a:srgbClr val="ABC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22" autoAdjust="0"/>
    <p:restoredTop sz="86449" autoAdjust="0"/>
  </p:normalViewPr>
  <p:slideViewPr>
    <p:cSldViewPr showGuides="1">
      <p:cViewPr varScale="1">
        <p:scale>
          <a:sx n="97" d="100"/>
          <a:sy n="97" d="100"/>
        </p:scale>
        <p:origin x="78" y="606"/>
      </p:cViewPr>
      <p:guideLst>
        <p:guide orient="horz" pos="1706"/>
        <p:guide pos="28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2856" y="-108"/>
      </p:cViewPr>
      <p:guideLst>
        <p:guide orient="horz" pos="3032"/>
        <p:guide pos="2144"/>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6A9BBCEB-A6EB-4CB6-BCF6-8F5CA44A1DC1}" type="datetimeFigureOut">
              <a:rPr lang="zh-CN" altLang="en-US"/>
              <a:t>2023/7/27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88DC97E6-8DB8-4DE9-8729-4F1A43F66A13}" type="slidenum">
              <a:rPr lang="zh-CN" altLang="en-US"/>
              <a:t>‹#›</a:t>
            </a:fld>
            <a:endParaRPr lang="zh-CN" altLang="en-US"/>
          </a:p>
        </p:txBody>
      </p:sp>
    </p:spTree>
    <p:extLst>
      <p:ext uri="{BB962C8B-B14F-4D97-AF65-F5344CB8AC3E}">
        <p14:creationId xmlns:p14="http://schemas.microsoft.com/office/powerpoint/2010/main" val="3041158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4099"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CC1DB3D5-2CA8-4B8F-B421-571B6BD8B95C}" type="datetime1">
              <a:rPr lang="zh-CN" altLang="en-US"/>
              <a:t>2023/7/27</a:t>
            </a:fld>
            <a:endParaRPr lang="zh-CN" altLang="en-US" sz="1200"/>
          </a:p>
        </p:txBody>
      </p:sp>
      <p:sp>
        <p:nvSpPr>
          <p:cNvPr id="10244"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anose="020B0604020202020204" pitchFamily="34" charset="0"/>
                <a:ea typeface="宋体" panose="02010600030101010101" pitchFamily="2" charset="-122"/>
              </a:defRPr>
            </a:lvl1pPr>
            <a:lvl2pPr marL="742950" indent="-285750" defTabSz="0" eaLnBrk="0" hangingPunct="0">
              <a:defRPr>
                <a:solidFill>
                  <a:schemeClr val="tx1"/>
                </a:solidFill>
                <a:latin typeface="Arial" panose="020B0604020202020204" pitchFamily="34" charset="0"/>
                <a:ea typeface="宋体" panose="02010600030101010101" pitchFamily="2" charset="-122"/>
              </a:defRPr>
            </a:lvl2pPr>
            <a:lvl3pPr marL="1143000" indent="-228600" defTabSz="0" eaLnBrk="0" hangingPunct="0">
              <a:defRPr>
                <a:solidFill>
                  <a:schemeClr val="tx1"/>
                </a:solidFill>
                <a:latin typeface="Arial" panose="020B0604020202020204" pitchFamily="34" charset="0"/>
                <a:ea typeface="宋体" panose="02010600030101010101" pitchFamily="2" charset="-122"/>
              </a:defRPr>
            </a:lvl3pPr>
            <a:lvl4pPr marL="1600200" indent="-228600" defTabSz="0" eaLnBrk="0" hangingPunct="0">
              <a:defRPr>
                <a:solidFill>
                  <a:schemeClr val="tx1"/>
                </a:solidFill>
                <a:latin typeface="Arial" panose="020B0604020202020204" pitchFamily="34" charset="0"/>
                <a:ea typeface="宋体" panose="02010600030101010101" pitchFamily="2" charset="-122"/>
              </a:defRPr>
            </a:lvl4pPr>
            <a:lvl5pPr marL="2057400" indent="-228600" defTabSz="0" eaLnBrk="0" hangingPunc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30000"/>
              </a:spcBef>
              <a:defRPr/>
            </a:pPr>
            <a:r>
              <a:rPr lang="zh-CN" altLang="zh-CN" sz="1200"/>
              <a:t>单击此处编辑母版文本样式</a:t>
            </a:r>
          </a:p>
          <a:p>
            <a:pPr>
              <a:spcBef>
                <a:spcPct val="30000"/>
              </a:spcBef>
              <a:defRPr/>
            </a:pPr>
            <a:r>
              <a:rPr lang="zh-CN" altLang="zh-CN" sz="1200"/>
              <a:t>第二级</a:t>
            </a:r>
          </a:p>
          <a:p>
            <a:pPr>
              <a:spcBef>
                <a:spcPct val="30000"/>
              </a:spcBef>
              <a:defRPr/>
            </a:pPr>
            <a:r>
              <a:rPr lang="zh-CN" altLang="zh-CN" sz="1200"/>
              <a:t>第三级</a:t>
            </a:r>
          </a:p>
          <a:p>
            <a:pPr>
              <a:spcBef>
                <a:spcPct val="30000"/>
              </a:spcBef>
              <a:defRPr/>
            </a:pPr>
            <a:r>
              <a:rPr lang="zh-CN" altLang="zh-CN" sz="1200"/>
              <a:t>第四级</a:t>
            </a:r>
          </a:p>
          <a:p>
            <a:pPr>
              <a:spcBef>
                <a:spcPct val="30000"/>
              </a:spcBef>
              <a:defRPr/>
            </a:pPr>
            <a:r>
              <a:rPr lang="zh-CN" altLang="zh-CN" sz="120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EF3CB808-3130-4D77-A222-D2649ED14188}" type="slidenum">
              <a:rPr lang="zh-CN" altLang="en-US"/>
              <a:t>‹#›</a:t>
            </a:fld>
            <a:endParaRPr lang="zh-CN" altLang="en-US" sz="1200"/>
          </a:p>
        </p:txBody>
      </p:sp>
    </p:spTree>
    <p:extLst>
      <p:ext uri="{BB962C8B-B14F-4D97-AF65-F5344CB8AC3E}">
        <p14:creationId xmlns:p14="http://schemas.microsoft.com/office/powerpoint/2010/main" val="401247548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6"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DBEA543-A537-481B-86F6-550196B60E05}" type="datetime1">
              <a:rPr lang="zh-CN" altLang="en-US" smtClean="0"/>
              <a:t>2023/7/27</a:t>
            </a:fld>
            <a:endParaRPr lang="zh-CN" altLang="en-US" sz="1200"/>
          </a:p>
        </p:txBody>
      </p:sp>
      <p:sp>
        <p:nvSpPr>
          <p:cNvPr id="13317"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8A860A5-30BF-464D-BED0-513EB1F1AF6E}" type="slidenum">
              <a:rPr lang="zh-CN" altLang="en-US" smtClean="0"/>
              <a:t>1</a:t>
            </a:fld>
            <a:endParaRPr lang="zh-CN" altLang="en-US" sz="1200"/>
          </a:p>
        </p:txBody>
      </p:sp>
    </p:spTree>
    <p:extLst>
      <p:ext uri="{BB962C8B-B14F-4D97-AF65-F5344CB8AC3E}">
        <p14:creationId xmlns:p14="http://schemas.microsoft.com/office/powerpoint/2010/main" val="469552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4"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68AF36-8280-4718-BE0E-DA5FDBE1639F}" type="datetime1">
              <a:rPr lang="zh-CN" altLang="en-US" smtClean="0"/>
              <a:t>2023/7/27</a:t>
            </a:fld>
            <a:endParaRPr lang="zh-CN" altLang="en-US" sz="1200"/>
          </a:p>
        </p:txBody>
      </p:sp>
      <p:sp>
        <p:nvSpPr>
          <p:cNvPr id="15365"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9C1EF5B-9FA9-4427-ACE6-D13AF319A848}" type="slidenum">
              <a:rPr lang="zh-CN" altLang="en-US" smtClean="0"/>
              <a:t>2</a:t>
            </a:fld>
            <a:endParaRPr lang="zh-CN" altLang="en-US" sz="1200"/>
          </a:p>
        </p:txBody>
      </p:sp>
    </p:spTree>
    <p:extLst>
      <p:ext uri="{BB962C8B-B14F-4D97-AF65-F5344CB8AC3E}">
        <p14:creationId xmlns:p14="http://schemas.microsoft.com/office/powerpoint/2010/main" val="42746358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userDrawn="1"/>
        </p:nvSpPr>
        <p:spPr>
          <a:xfrm>
            <a:off x="764086" y="158227"/>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648045" cy="648045"/>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userDrawn="1"/>
        </p:nvSpPr>
        <p:spPr>
          <a:xfrm>
            <a:off x="6966008" y="113477"/>
            <a:ext cx="2232155" cy="400110"/>
          </a:xfrm>
          <a:prstGeom prst="rect">
            <a:avLst/>
          </a:prstGeom>
          <a:noFill/>
        </p:spPr>
        <p:txBody>
          <a:bodyPr wrap="square" rtlCol="0">
            <a:spAutoFit/>
          </a:bodyPr>
          <a:lstStyle/>
          <a:p>
            <a:r>
              <a:rPr lang="zh-CN" altLang="en-US" sz="2000" b="1" dirty="0" smtClean="0">
                <a:solidFill>
                  <a:srgbClr val="004D9F"/>
                </a:solidFill>
                <a:latin typeface="微软雅黑" panose="020B0503020204020204" pitchFamily="34" charset="-122"/>
                <a:ea typeface="微软雅黑" panose="020B0503020204020204" pitchFamily="34" charset="-122"/>
              </a:rPr>
              <a:t>传感器技术应用</a:t>
            </a:r>
            <a:endParaRPr lang="zh-CN" altLang="en-US" sz="2000" dirty="0">
              <a:solidFill>
                <a:srgbClr val="004D9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文本框 6"/>
          <p:cNvSpPr txBox="1"/>
          <p:nvPr userDrawn="1"/>
        </p:nvSpPr>
        <p:spPr>
          <a:xfrm>
            <a:off x="2483855" y="1563680"/>
            <a:ext cx="4251649"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bg1"/>
                </a:solidFill>
                <a:latin typeface="微软雅黑" panose="020B0503020204020204" pitchFamily="34" charset="-122"/>
                <a:ea typeface="微软雅黑" panose="020B0503020204020204" pitchFamily="34" charset="-122"/>
              </a:rPr>
              <a:t>谢 谢</a:t>
            </a:r>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608587" y="96243"/>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524077" cy="52407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665" y="2067263"/>
            <a:ext cx="7317174" cy="876744"/>
          </a:xfrm>
          <a:prstGeom prst="rect">
            <a:avLst/>
          </a:prstGeom>
          <a:solidFill>
            <a:schemeClr val="bg1">
              <a:alpha val="10000"/>
            </a:schemeClr>
          </a:solidFill>
          <a:ln>
            <a:noFill/>
          </a:ln>
          <a:effectLst>
            <a:glow rad="101600">
              <a:schemeClr val="bg1">
                <a:alpha val="6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任务</a:t>
            </a:r>
            <a:r>
              <a:rPr lang="zh-CN" altLang="zh-CN" sz="3200" b="1"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一</a:t>
            </a:r>
            <a:r>
              <a:rPr lang="en-US" altLang="zh-CN" sz="3200" b="1"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zh-CN" sz="3200" b="1"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认识生产、生活中的传感器</a:t>
            </a:r>
          </a:p>
        </p:txBody>
      </p:sp>
      <p:sp>
        <p:nvSpPr>
          <p:cNvPr id="2" name="文本框 1"/>
          <p:cNvSpPr txBox="1"/>
          <p:nvPr/>
        </p:nvSpPr>
        <p:spPr>
          <a:xfrm>
            <a:off x="3122930" y="1347470"/>
            <a:ext cx="2898140" cy="460375"/>
          </a:xfrm>
          <a:prstGeom prst="rect">
            <a:avLst/>
          </a:prstGeom>
          <a:noFill/>
        </p:spPr>
        <p:txBody>
          <a:bodyPr wrap="square" rtlCol="0">
            <a:spAutoFit/>
          </a:bodyPr>
          <a:lstStyle/>
          <a:p>
            <a:r>
              <a:rPr lang="zh-CN" altLang="zh-CN" sz="2400" b="1" dirty="0">
                <a:solidFill>
                  <a:schemeClr val="bg1"/>
                </a:solidFill>
                <a:latin typeface="微软雅黑" panose="020B0503020204020204" pitchFamily="34" charset="-122"/>
                <a:ea typeface="微软雅黑" panose="020B0503020204020204" pitchFamily="34" charset="-122"/>
              </a:rPr>
              <a:t>项目一 认识传感器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1703705"/>
          </a:xfrm>
          <a:prstGeom prst="rect">
            <a:avLst/>
          </a:prstGeom>
          <a:noFill/>
        </p:spPr>
        <p:txBody>
          <a:bodyPr wrap="square" rtlCol="0" anchor="t">
            <a:noAutofit/>
          </a:bodyPr>
          <a:lstStyle/>
          <a:p>
            <a:pPr marL="0" indent="457200" latinLnBrk="0">
              <a:lnSpc>
                <a:spcPct val="150000"/>
              </a:lnSpc>
              <a:buNone/>
            </a:pPr>
            <a:r>
              <a:rPr lang="zh-CN" altLang="en-US" sz="1600"/>
              <a:t>生物监测领域的传感器作为传感器的一个重要分支,其设计与应用必须考虑生物因素的影响,考虑生物信号的特殊性、复杂性,考虑生物医学传感器需具备的生物相容性、可靠性、安全性。</a:t>
            </a:r>
          </a:p>
          <a:p>
            <a:pPr marL="0" indent="457200" latinLnBrk="0">
              <a:lnSpc>
                <a:spcPct val="150000"/>
              </a:lnSpc>
              <a:buNone/>
            </a:pPr>
            <a:r>
              <a:rPr lang="zh-CN" altLang="en-US" sz="1600"/>
              <a:t>生活中常见的智能手环中的光学心率传感器和血氧饱和度传感器,可以有效地实时地监测人体的心率和血氧饱和度。 当人体的心率过高时,智能手环可以提示使用者及时调整状态,以免发生意外,也可以提醒使用者调整训练强度,达到良好的训练效果。</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（六）生物监测的领域传感器</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p>
        </p:txBody>
      </p:sp>
      <p:sp>
        <p:nvSpPr>
          <p:cNvPr id="5" name="文本框 4"/>
          <p:cNvSpPr txBox="1"/>
          <p:nvPr/>
        </p:nvSpPr>
        <p:spPr>
          <a:xfrm>
            <a:off x="1251585" y="988060"/>
            <a:ext cx="7016750" cy="1710690"/>
          </a:xfrm>
          <a:prstGeom prst="rect">
            <a:avLst/>
          </a:prstGeom>
          <a:noFill/>
        </p:spPr>
        <p:txBody>
          <a:bodyPr wrap="square" rtlCol="0" anchor="t">
            <a:noAutofit/>
          </a:bodyPr>
          <a:lstStyle/>
          <a:p>
            <a:pPr marL="0" indent="457200" latinLnBrk="0">
              <a:lnSpc>
                <a:spcPct val="150000"/>
              </a:lnSpc>
              <a:buNone/>
            </a:pPr>
            <a:r>
              <a:rPr lang="zh-CN" altLang="en-US" sz="1600" b="1"/>
              <a:t>步骤 1:阅读以下资讯。</a:t>
            </a:r>
          </a:p>
          <a:p>
            <a:pPr marL="0" indent="457200" latinLnBrk="0">
              <a:lnSpc>
                <a:spcPct val="150000"/>
              </a:lnSpc>
              <a:buNone/>
            </a:pPr>
            <a:r>
              <a:rPr lang="zh-CN" altLang="en-US" sz="1600"/>
              <a:t>小明准备装修新房,他想在新房中安装智能家居安防系统。 他希望当房间有烟雾产生时,安防系统能自动报警并打开排气扇;当室温高于 26℃或低于 18℃时,安防系统能自动启动空调的制冷或制热功能;当室内的二氧化碳浓度高于 1 000 ppm 时,安防系统能自动打开排气系统强制排风;当房间光照度低于 200 lm,且有人在客厅中活动时,安防系统能自动打开房间主灯。</a:t>
            </a:r>
          </a:p>
          <a:p>
            <a:pPr marL="0" indent="457200" latinLnBrk="0">
              <a:lnSpc>
                <a:spcPct val="150000"/>
              </a:lnSpc>
              <a:buNone/>
            </a:pPr>
            <a:r>
              <a:rPr lang="zh-CN" altLang="en-US" sz="1600" b="1"/>
              <a:t>步骤 2:根据以上资讯,要实现小明的需求需要用到哪些传感器,请将它们罗列出来。</a:t>
            </a:r>
          </a:p>
          <a:p>
            <a:pPr marL="0" indent="457200" latinLnBrk="0">
              <a:lnSpc>
                <a:spcPct val="150000"/>
              </a:lnSpc>
              <a:buNone/>
            </a:pPr>
            <a:r>
              <a:rPr lang="zh-CN" altLang="en-US" sz="1600" b="1"/>
              <a:t>步骤 3:请上网查询这些传感器有哪些品牌,价格是多少。</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四、</a:t>
            </a:r>
            <a:r>
              <a:rPr lang="zh-CN" altLang="en-US" sz="2400" b="1" dirty="0">
                <a:solidFill>
                  <a:schemeClr val="accent5">
                    <a:lumMod val="50000"/>
                  </a:schemeClr>
                </a:solidFill>
                <a:latin typeface="+mn-ea"/>
                <a:ea typeface="+mn-ea"/>
              </a:rPr>
              <a:t>任务总结</a:t>
            </a:r>
          </a:p>
        </p:txBody>
      </p:sp>
      <p:sp>
        <p:nvSpPr>
          <p:cNvPr id="5" name="文本框 4"/>
          <p:cNvSpPr txBox="1"/>
          <p:nvPr/>
        </p:nvSpPr>
        <p:spPr>
          <a:xfrm>
            <a:off x="1691640" y="1563370"/>
            <a:ext cx="6346825" cy="1710690"/>
          </a:xfrm>
          <a:prstGeom prst="rect">
            <a:avLst/>
          </a:prstGeom>
          <a:noFill/>
        </p:spPr>
        <p:txBody>
          <a:bodyPr wrap="square" rtlCol="0" anchor="t">
            <a:noAutofit/>
          </a:bodyPr>
          <a:lstStyle/>
          <a:p>
            <a:pPr marL="285750" indent="-285750" latinLnBrk="0">
              <a:lnSpc>
                <a:spcPct val="150000"/>
              </a:lnSpc>
              <a:buFont typeface="Wingdings" panose="05000000000000000000" charset="0"/>
              <a:buChar char="l"/>
            </a:pPr>
            <a:r>
              <a:rPr sz="2000" b="1"/>
              <a:t>传感器的概念</a:t>
            </a:r>
          </a:p>
          <a:p>
            <a:pPr marL="285750" indent="-285750" latinLnBrk="0">
              <a:lnSpc>
                <a:spcPct val="150000"/>
              </a:lnSpc>
              <a:buFont typeface="Wingdings" panose="05000000000000000000" charset="0"/>
              <a:buChar char="l"/>
            </a:pPr>
            <a:r>
              <a:rPr sz="2000" b="1"/>
              <a:t>传感器的组成</a:t>
            </a:r>
          </a:p>
          <a:p>
            <a:pPr marL="285750" indent="-285750" latinLnBrk="0">
              <a:lnSpc>
                <a:spcPct val="150000"/>
              </a:lnSpc>
              <a:buFont typeface="Wingdings" panose="05000000000000000000" charset="0"/>
              <a:buChar char="l"/>
            </a:pPr>
            <a:r>
              <a:rPr sz="2000" b="1"/>
              <a:t>根据所设定的场景,选择合适的传感器</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3"/>
          <p:cNvGrpSpPr/>
          <p:nvPr/>
        </p:nvGrpSpPr>
        <p:grpSpPr bwMode="auto">
          <a:xfrm>
            <a:off x="971650" y="1472688"/>
            <a:ext cx="1800225" cy="1882775"/>
            <a:chOff x="430006" y="1962125"/>
            <a:chExt cx="2880000" cy="2880000"/>
          </a:xfrm>
        </p:grpSpPr>
        <p:sp>
          <p:nvSpPr>
            <p:cNvPr id="5" name="圆角矩形 4"/>
            <p:cNvSpPr>
              <a:spLocks noChangeAspect="1"/>
            </p:cNvSpPr>
            <p:nvPr/>
          </p:nvSpPr>
          <p:spPr>
            <a:xfrm rot="2700000">
              <a:off x="430006" y="1962125"/>
              <a:ext cx="2880000" cy="2880000"/>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圆角矩形 7"/>
            <p:cNvSpPr>
              <a:spLocks noChangeAspect="1"/>
            </p:cNvSpPr>
            <p:nvPr/>
          </p:nvSpPr>
          <p:spPr>
            <a:xfrm rot="2700000">
              <a:off x="643699" y="2175458"/>
              <a:ext cx="2452614" cy="2453333"/>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文本框 6"/>
            <p:cNvSpPr txBox="1"/>
            <p:nvPr/>
          </p:nvSpPr>
          <p:spPr>
            <a:xfrm>
              <a:off x="879531" y="2571637"/>
              <a:ext cx="1836190" cy="1015042"/>
            </a:xfrm>
            <a:prstGeom prst="rect">
              <a:avLst/>
            </a:prstGeom>
            <a:noFill/>
          </p:spPr>
          <p:txBody>
            <a:bodyPr wrap="none">
              <a:spAutoFit/>
            </a:bodyPr>
            <a:lstStyle/>
            <a:p>
              <a:pPr algn="ctr">
                <a:defRPr/>
              </a:pPr>
              <a:r>
                <a:rPr lang="zh-CN" altLang="en-US" sz="3600" b="1" dirty="0">
                  <a:solidFill>
                    <a:schemeClr val="tx1">
                      <a:lumMod val="65000"/>
                      <a:lumOff val="35000"/>
                    </a:schemeClr>
                  </a:solidFill>
                  <a:latin typeface="+mj-ea"/>
                  <a:ea typeface="+mj-ea"/>
                </a:rPr>
                <a:t>目 录</a:t>
              </a:r>
              <a:endParaRPr lang="en-US" altLang="zh-CN" sz="3600" b="1" dirty="0">
                <a:solidFill>
                  <a:schemeClr val="tx1">
                    <a:lumMod val="65000"/>
                    <a:lumOff val="35000"/>
                  </a:schemeClr>
                </a:solidFill>
                <a:latin typeface="+mj-ea"/>
                <a:ea typeface="+mj-ea"/>
              </a:endParaRPr>
            </a:p>
            <a:p>
              <a:pPr algn="ctr">
                <a:defRPr/>
              </a:pPr>
              <a:r>
                <a:rPr lang="en-US" altLang="zh-CN" sz="2400" dirty="0">
                  <a:solidFill>
                    <a:schemeClr val="tx1">
                      <a:lumMod val="65000"/>
                      <a:lumOff val="35000"/>
                    </a:schemeClr>
                  </a:solidFill>
                  <a:latin typeface="+mj-ea"/>
                  <a:ea typeface="+mj-ea"/>
                </a:rPr>
                <a:t>CONTENTS</a:t>
              </a:r>
            </a:p>
          </p:txBody>
        </p:sp>
      </p:grpSp>
      <p:sp>
        <p:nvSpPr>
          <p:cNvPr id="2" name="矩形 1"/>
          <p:cNvSpPr/>
          <p:nvPr/>
        </p:nvSpPr>
        <p:spPr>
          <a:xfrm>
            <a:off x="5724081" y="1074180"/>
            <a:ext cx="158411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p:txBody>
      </p:sp>
      <p:sp>
        <p:nvSpPr>
          <p:cNvPr id="10" name="矩形 9"/>
          <p:cNvSpPr/>
          <p:nvPr/>
        </p:nvSpPr>
        <p:spPr>
          <a:xfrm>
            <a:off x="5724080" y="3180749"/>
            <a:ext cx="314833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p>
        </p:txBody>
      </p:sp>
      <p:sp>
        <p:nvSpPr>
          <p:cNvPr id="12" name="圆角矩形 11"/>
          <p:cNvSpPr>
            <a:spLocks noChangeAspect="1"/>
          </p:cNvSpPr>
          <p:nvPr/>
        </p:nvSpPr>
        <p:spPr>
          <a:xfrm rot="2700000">
            <a:off x="4883975" y="317376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圆角矩形 12"/>
          <p:cNvSpPr>
            <a:spLocks noChangeAspect="1"/>
          </p:cNvSpPr>
          <p:nvPr/>
        </p:nvSpPr>
        <p:spPr>
          <a:xfrm rot="2700000">
            <a:off x="4946205" y="324107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文本框 73"/>
          <p:cNvSpPr txBox="1">
            <a:spLocks noChangeArrowheads="1"/>
          </p:cNvSpPr>
          <p:nvPr/>
        </p:nvSpPr>
        <p:spPr bwMode="auto">
          <a:xfrm>
            <a:off x="4967795" y="3201704"/>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3</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7" name="圆角矩形 11"/>
          <p:cNvSpPr>
            <a:spLocks noChangeAspect="1"/>
          </p:cNvSpPr>
          <p:nvPr/>
        </p:nvSpPr>
        <p:spPr>
          <a:xfrm rot="2700000">
            <a:off x="4843335" y="213693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圆角矩形 12"/>
          <p:cNvSpPr>
            <a:spLocks noChangeAspect="1"/>
          </p:cNvSpPr>
          <p:nvPr/>
        </p:nvSpPr>
        <p:spPr>
          <a:xfrm rot="2700000">
            <a:off x="4906200" y="220424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文本框 73"/>
          <p:cNvSpPr txBox="1">
            <a:spLocks noChangeArrowheads="1"/>
          </p:cNvSpPr>
          <p:nvPr/>
        </p:nvSpPr>
        <p:spPr bwMode="auto">
          <a:xfrm>
            <a:off x="4927790" y="216550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2</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5" name="矩形 14"/>
          <p:cNvSpPr/>
          <p:nvPr/>
        </p:nvSpPr>
        <p:spPr>
          <a:xfrm>
            <a:off x="5724080" y="2083749"/>
            <a:ext cx="1415772" cy="461665"/>
          </a:xfrm>
          <a:prstGeom prst="rect">
            <a:avLst/>
          </a:prstGeom>
        </p:spPr>
        <p:txBody>
          <a:bodyPr wrap="none">
            <a:spAutoFit/>
          </a:bodyPr>
          <a:lstStyle/>
          <a:p>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70"/>
          <p:cNvGrpSpPr/>
          <p:nvPr/>
        </p:nvGrpSpPr>
        <p:grpSpPr bwMode="auto">
          <a:xfrm>
            <a:off x="4839140" y="1085109"/>
            <a:ext cx="538163" cy="504825"/>
            <a:chOff x="5736000" y="890035"/>
            <a:chExt cx="720000" cy="721684"/>
          </a:xfrm>
        </p:grpSpPr>
        <p:sp>
          <p:nvSpPr>
            <p:cNvPr id="4" name="圆角矩形 3"/>
            <p:cNvSpPr>
              <a:spLocks noChangeAspect="1"/>
            </p:cNvSpPr>
            <p:nvPr/>
          </p:nvSpPr>
          <p:spPr>
            <a:xfrm rot="2700000">
              <a:off x="5735158" y="890877"/>
              <a:ext cx="721684" cy="72000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圆角矩形 5"/>
            <p:cNvSpPr>
              <a:spLocks noChangeAspect="1"/>
            </p:cNvSpPr>
            <p:nvPr/>
          </p:nvSpPr>
          <p:spPr>
            <a:xfrm rot="2700000">
              <a:off x="5824874" y="981142"/>
              <a:ext cx="540128" cy="539469"/>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73"/>
            <p:cNvSpPr txBox="1">
              <a:spLocks noChangeArrowheads="1"/>
            </p:cNvSpPr>
            <p:nvPr/>
          </p:nvSpPr>
          <p:spPr bwMode="auto">
            <a:xfrm>
              <a:off x="5870610" y="906828"/>
              <a:ext cx="448657" cy="571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1</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grpSp>
      <p:sp>
        <p:nvSpPr>
          <p:cNvPr id="20" name="矩形 19"/>
          <p:cNvSpPr/>
          <p:nvPr/>
        </p:nvSpPr>
        <p:spPr>
          <a:xfrm>
            <a:off x="5724080" y="4142904"/>
            <a:ext cx="3148330" cy="461665"/>
          </a:xfrm>
          <a:prstGeom prst="rect">
            <a:avLst/>
          </a:prstGeom>
        </p:spPr>
        <p:txBody>
          <a:bodyPr wrap="square">
            <a:spAutoFit/>
          </a:bodyPr>
          <a:lstStyle/>
          <a:p>
            <a:pPr>
              <a:defRPr/>
            </a:pPr>
            <a:r>
              <a:rPr lang="zh-CN" altLang="en-US" sz="24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圆角矩形 20"/>
          <p:cNvSpPr>
            <a:spLocks noChangeAspect="1"/>
          </p:cNvSpPr>
          <p:nvPr/>
        </p:nvSpPr>
        <p:spPr>
          <a:xfrm rot="2700000">
            <a:off x="4883975" y="4135919"/>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圆角矩形 21"/>
          <p:cNvSpPr>
            <a:spLocks noChangeAspect="1"/>
          </p:cNvSpPr>
          <p:nvPr/>
        </p:nvSpPr>
        <p:spPr>
          <a:xfrm rot="2700000">
            <a:off x="4946205" y="4203229"/>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73"/>
          <p:cNvSpPr txBox="1">
            <a:spLocks noChangeArrowheads="1"/>
          </p:cNvSpPr>
          <p:nvPr/>
        </p:nvSpPr>
        <p:spPr bwMode="auto">
          <a:xfrm>
            <a:off x="4967795" y="416385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4</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一、任务</a:t>
            </a:r>
            <a:r>
              <a:rPr lang="zh-CN" altLang="en-US" sz="2400" b="1" dirty="0">
                <a:solidFill>
                  <a:schemeClr val="accent5">
                    <a:lumMod val="50000"/>
                  </a:schemeClr>
                </a:solidFill>
                <a:latin typeface="+mn-ea"/>
                <a:ea typeface="+mn-ea"/>
              </a:rPr>
              <a:t>描述</a:t>
            </a:r>
          </a:p>
        </p:txBody>
      </p:sp>
      <p:sp>
        <p:nvSpPr>
          <p:cNvPr id="2" name="矩形 1"/>
          <p:cNvSpPr/>
          <p:nvPr/>
        </p:nvSpPr>
        <p:spPr>
          <a:xfrm>
            <a:off x="1337310" y="1635760"/>
            <a:ext cx="6470015" cy="1706880"/>
          </a:xfrm>
          <a:prstGeom prst="rect">
            <a:avLst/>
          </a:prstGeom>
        </p:spPr>
        <p:txBody>
          <a:bodyPr wrap="square">
            <a:spAutoFit/>
          </a:bodyPr>
          <a:lstStyle/>
          <a:p>
            <a:pPr marL="0" indent="457200" algn="just" latinLnBrk="0">
              <a:lnSpc>
                <a:spcPct val="175000"/>
              </a:lnSpc>
              <a:spcAft>
                <a:spcPts val="0"/>
              </a:spcAft>
              <a:buFont typeface="Arial" panose="020B0604020202020204" pitchFamily="34" charset="0"/>
              <a:buNone/>
            </a:pP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根据提供的智能家居需求的资讯信息,按照所学的知识,写出满足该需求所需的传感器,并了解熟悉相关传感器的品牌和价格。</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3148330"/>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altLang="en-US"/>
              <a:t>传感器(Sensor)是一种检测装置,能感受到被测量的信息,并能将感受到的信息按一定规律变换成为电信号或其他所需形式的信息输出,以满足信息的传输、处理、存储、显示、记录和控制等要求。</a:t>
            </a:r>
          </a:p>
          <a:p>
            <a:pPr marL="285750" indent="-285750" latinLnBrk="0">
              <a:lnSpc>
                <a:spcPct val="150000"/>
              </a:lnSpc>
              <a:buFont typeface="Arial" panose="020B0604020202020204" pitchFamily="34" charset="0"/>
              <a:buChar char="•"/>
            </a:pPr>
            <a:r>
              <a:rPr lang="zh-CN" altLang="en-US"/>
              <a:t>人们为了从外界获取信息,必须借助于感觉器官。而单靠人们自身的感觉器官,在研究自然现象和规律以及在生产活动中就远远不够了。 为适应这些情况,就需要传感器。可以说,传感器是人类五官的延长,因此又称之为电五官。</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（一）传感器基本概念</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59840" y="1275715"/>
            <a:ext cx="7019290" cy="1409700"/>
          </a:xfrm>
          <a:prstGeom prst="rect">
            <a:avLst/>
          </a:prstGeom>
          <a:noFill/>
        </p:spPr>
        <p:txBody>
          <a:bodyPr wrap="square" rtlCol="0" anchor="t">
            <a:noAutofit/>
          </a:bodyPr>
          <a:lstStyle/>
          <a:p>
            <a:pPr marL="0" indent="457200" latinLnBrk="0">
              <a:lnSpc>
                <a:spcPct val="150000"/>
              </a:lnSpc>
              <a:buNone/>
            </a:pPr>
            <a:r>
              <a:rPr lang="zh-CN" altLang="en-US" sz="1400"/>
              <a:t>传感器一般由敏感元件、转换元件、信号调理电路和辅助电源四部分组成。敏感元件直接感受被测量,并输出与被测量有确定关系的物理量信号;转换元件将敏感元件输出的物理量信号转换为电信号;信号调理电路负责对转换元件输出的电信号进行放大调制;转换元件和变换电路一般还需要辅助电源供电。</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（一）传感器基本概念</a:t>
            </a:r>
          </a:p>
        </p:txBody>
      </p:sp>
      <p:pic>
        <p:nvPicPr>
          <p:cNvPr id="2" name="图片 1"/>
          <p:cNvPicPr>
            <a:picLocks noChangeAspect="1"/>
          </p:cNvPicPr>
          <p:nvPr>
            <p:custDataLst>
              <p:tags r:id="rId1"/>
            </p:custDataLst>
          </p:nvPr>
        </p:nvPicPr>
        <p:blipFill>
          <a:blip r:embed="rId3"/>
          <a:stretch>
            <a:fillRect/>
          </a:stretch>
        </p:blipFill>
        <p:spPr>
          <a:xfrm>
            <a:off x="2051685" y="3003550"/>
            <a:ext cx="4638675" cy="100012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043756" y="1348105"/>
            <a:ext cx="7224580" cy="3148330"/>
          </a:xfrm>
          <a:prstGeom prst="rect">
            <a:avLst/>
          </a:prstGeom>
          <a:noFill/>
        </p:spPr>
        <p:txBody>
          <a:bodyPr wrap="square" rtlCol="0" anchor="t">
            <a:noAutofit/>
          </a:bodyPr>
          <a:lstStyle/>
          <a:p>
            <a:pPr marL="285750" indent="-285750" latinLnBrk="0">
              <a:lnSpc>
                <a:spcPct val="150000"/>
              </a:lnSpc>
              <a:buFont typeface="Wingdings" panose="05000000000000000000" charset="0"/>
              <a:buChar char="l"/>
            </a:pPr>
            <a:r>
              <a:rPr lang="zh-CN" altLang="en-US" sz="1600" dirty="0"/>
              <a:t>传感器在工业自动化生产中占有极其重要的地位。在石油、化工、电力、钢铁、机械等加工行业中,传感器担负着检测各种信息的重任,大量测得的信息通过自动控制、计算机处理等进行反馈,用以进行生产过程、产品质量、工艺管理与安全方面的控制。</a:t>
            </a:r>
          </a:p>
          <a:p>
            <a:pPr marL="285750" indent="-285750" latinLnBrk="0">
              <a:lnSpc>
                <a:spcPct val="150000"/>
              </a:lnSpc>
              <a:buFont typeface="Wingdings" panose="05000000000000000000" charset="0"/>
              <a:buChar char="l"/>
            </a:pPr>
            <a:r>
              <a:rPr lang="zh-CN" altLang="en-US" sz="1600" dirty="0"/>
              <a:t>自动化生产线能够把人从繁重的体力劳动中解放出来,并具有适合批量生产、提高劳动生产率、稳定和提高产品质量、改善劳动条件、缩减生产占地面积、降低生产成本、缩短生产周期、保证生产均衡性、能产生显著的经济效益等优点。 自动化生产过程中,需要用各种传感器来监测和控制生产过程中的各个参数,使设备工作在正常状态或者最佳状态。</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（二）工业自动化生产中的传感器</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2156460"/>
          </a:xfrm>
          <a:prstGeom prst="rect">
            <a:avLst/>
          </a:prstGeom>
          <a:noFill/>
        </p:spPr>
        <p:txBody>
          <a:bodyPr wrap="square" rtlCol="0" anchor="t">
            <a:noAutofit/>
          </a:bodyPr>
          <a:lstStyle/>
          <a:p>
            <a:pPr marL="0" indent="457200" latinLnBrk="0">
              <a:lnSpc>
                <a:spcPct val="150000"/>
              </a:lnSpc>
              <a:buNone/>
            </a:pPr>
            <a:r>
              <a:rPr lang="zh-CN" altLang="en-US" sz="1800"/>
              <a:t>在交通运输领域,一辆汽车中的传感器多达上百种,例如用于车速检测、油量检测、温度检测、振动检测等方面的传感器保障了汽车的安全行驶;道路监测中无线传感网络可以实时监测路面状况、积水状况等;交通违章中的线圈车辆检测器、雷达微波测速、红外检测器和激光检测器都有助于规范交通秩序。</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（三）交通运输领域中的传感器</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59840" y="1491615"/>
            <a:ext cx="6969125" cy="1703705"/>
          </a:xfrm>
          <a:prstGeom prst="rect">
            <a:avLst/>
          </a:prstGeom>
          <a:noFill/>
        </p:spPr>
        <p:txBody>
          <a:bodyPr wrap="square" rtlCol="0" anchor="t">
            <a:noAutofit/>
          </a:bodyPr>
          <a:lstStyle/>
          <a:p>
            <a:pPr marL="0" indent="457200" latinLnBrk="0">
              <a:lnSpc>
                <a:spcPct val="150000"/>
              </a:lnSpc>
              <a:buNone/>
            </a:pPr>
            <a:r>
              <a:rPr lang="zh-CN" altLang="en-US" sz="1600"/>
              <a:t>智能家电使用了大量的传感器帮助人们改善居住的条件,比如在智能家电中使用温湿度传感器来监测室内温湿度。 当室温过高时,传感器控件可以自动打开空调;当室内湿度过低时,传感器控件可以自动打开加湿器;当室内燃气含量过高时,燃气传感器通过精准的判断后打开警报;当红外人体传感器感应到有人进入时,自动打开灯。</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（四）智能家电中的传感器</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1703705"/>
          </a:xfrm>
          <a:prstGeom prst="rect">
            <a:avLst/>
          </a:prstGeom>
          <a:noFill/>
        </p:spPr>
        <p:txBody>
          <a:bodyPr wrap="square" rtlCol="0" anchor="t">
            <a:noAutofit/>
          </a:bodyPr>
          <a:lstStyle/>
          <a:p>
            <a:pPr marL="0" indent="457200" latinLnBrk="0">
              <a:lnSpc>
                <a:spcPct val="150000"/>
              </a:lnSpc>
              <a:buNone/>
            </a:pPr>
            <a:r>
              <a:rPr lang="zh-CN" altLang="en-US" sz="1600"/>
              <a:t>在环境监测领域,可以对与环境相关的数值进行有效监测,根据环境相关数据的变化做出相应调整。 我们常见的环境传感器主要是气体传感器,气体传感器是指将被检测的气体分子与气敏材料发生的物理或化学反应所产生的物理量或化学量的变化,转变为可有效测量的电信号、光信号、声信号等,从而实现对气体种类和浓度进行检测的一种传感器。 常见的气体传感器有温湿度传感器、二氧化碳传感器、PM2.5传感器、燃气传感器、VOC 传感器。</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（五）环境监测中的传感器</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c86c0bdd-a085-4c00-ad47-77e99e34ecf3"/>
  <p:tag name="COMMONDATA" val="eyJoZGlkIjoiYzdmZTdjMjBhYmJkZjFjOWI3MmE2ZDExZjJhNTMxM2Y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1575,&quot;width&quot;:7305}"/>
</p:tagLst>
</file>

<file path=ppt/theme/theme1.xml><?xml version="1.0" encoding="utf-8"?>
<a:theme xmlns:a="http://schemas.openxmlformats.org/drawingml/2006/main" name="自定义设计方案_2">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455C8"/>
        </a:solidFill>
        <a:ln w="9525" cap="flat" cmpd="sng" algn="ctr">
          <a:noFill/>
          <a:prstDash val="solid"/>
          <a:round/>
          <a:headEnd type="none" w="med" len="med"/>
          <a:tailEnd type="none" w="med" len="med"/>
        </a:ln>
      </a:spPr>
      <a:bodyPr vert="horz" wrap="square" lIns="91440" tIns="45720" rIns="91440" bIns="45720" numCol="1" rtlCol="0"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1049</Words>
  <Application>Microsoft Office PowerPoint</Application>
  <PresentationFormat>全屏显示(16:9)</PresentationFormat>
  <Paragraphs>51</Paragraphs>
  <Slides>13</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13</vt:i4>
      </vt:variant>
    </vt:vector>
  </HeadingPairs>
  <TitlesOfParts>
    <vt:vector size="20" baseType="lpstr">
      <vt:lpstr>Aharoni</vt:lpstr>
      <vt:lpstr>宋体</vt:lpstr>
      <vt:lpstr>微软雅黑</vt:lpstr>
      <vt:lpstr>Arial</vt:lpstr>
      <vt:lpstr>Times New Roman</vt:lpstr>
      <vt:lpstr>Wingdings</vt:lpstr>
      <vt:lpstr>自定义设计方案_2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wuwenjie</dc:creator>
  <cp:lastModifiedBy>gfdy-</cp:lastModifiedBy>
  <cp:revision>1564</cp:revision>
  <dcterms:created xsi:type="dcterms:W3CDTF">2013-04-24T01:35:00Z</dcterms:created>
  <dcterms:modified xsi:type="dcterms:W3CDTF">2023-07-27T08:09:54Z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KSORubyTemplateID">
    <vt:lpwstr>13</vt:lpwstr>
  </property>
  <property fmtid="{D5CDD505-2E9C-101B-9397-08002B2CF9AE}" pid="4" name="ICV">
    <vt:lpwstr>B96D5621462642DEAAF558EE5DEC6A58_13</vt:lpwstr>
  </property>
</Properties>
</file>