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28" r:id="rId47"/>
    <p:sldId id="303" r:id="rId48"/>
    <p:sldId id="304" r:id="rId49"/>
    <p:sldId id="305" r:id="rId50"/>
    <p:sldId id="306" r:id="rId51"/>
    <p:sldId id="329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21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f8400f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DFCD61-32B3-4559-830A-199577FBDA6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中国特色社会主义道路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f8400f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A131EB6-7342-48C7-A55A-574EC8BA0F5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044b14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d3bf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8fcec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f8c1f86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044b14e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d3bf7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8fcec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f8c1f86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中国特色社会主义道路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f8400f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9E69A25-B094-43BD-9102-A47A84C745F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044b14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d3bf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8fcec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f8c1f86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044b14e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d3bf7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8fcec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f8c1f86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中国特色社会主义道路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52FC779-AD52-40F5-B671-72C39E84B76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2E5EBB7-34DB-4875-A25E-664993B2398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185828A-C9F4-4B6F-9C12-EB69F36F897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DBC0A47-C5D5-432D-8F60-1FD850FB670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044b14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d3bf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8fcec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f8c1f86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044b14e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d3bf7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8fcec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f8c1f86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07814B5-BE61-434C-A25C-C1AC1CE4B6E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044b14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d3bf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8fcec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f8c1f86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044b14e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d3bf7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8fcec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f8c1f86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8f226a2a6?colgroup=1,1,18,7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504080"/>
              </p:ext>
            </p:extLst>
          </p:nvPr>
        </p:nvGraphicFramePr>
        <p:xfrm>
          <a:off x="539496" y="1279112"/>
          <a:ext cx="11112934" cy="5004372"/>
        </p:xfrm>
        <a:graphic>
          <a:graphicData uri="http://schemas.openxmlformats.org/drawingml/2006/table">
            <a:tbl>
              <a:tblPr/>
              <a:tblGrid>
                <a:gridCol w="7441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90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862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65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届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（3）组织上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：实际上形成了以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心的党的第二代中央领导集体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900"/>
                        </a:lnSpc>
                      </a:pPr>
                      <a:r>
                        <a:rPr lang="en-US" altLang="zh-CN" sz="4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中共十一届三中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全会会场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93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是新中国成立以来党的历史上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具有深远意义的伟大转折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改革开放和社会主义现代化建设新时期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f226a2a6?colgroup=1,1,18,7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D270BD80-B400-D732-B452-AFCCF044C81A}"/>
              </a:ext>
            </a:extLst>
          </p:cNvPr>
          <p:cNvSpPr txBox="1"/>
          <p:nvPr/>
        </p:nvSpPr>
        <p:spPr>
          <a:xfrm>
            <a:off x="10934285" y="5707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十一届三中全会会场.webp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51992" y="1873603"/>
            <a:ext cx="2600438" cy="11247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8f226a2a6?colgroup=1,1,26&amp;vcp=1&amp;pid=8fe3b5fe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333349"/>
              </p:ext>
            </p:extLst>
          </p:nvPr>
        </p:nvGraphicFramePr>
        <p:xfrm>
          <a:off x="539496" y="2665952"/>
          <a:ext cx="11113459" cy="2230692"/>
        </p:xfrm>
        <a:graphic>
          <a:graphicData uri="http://schemas.openxmlformats.org/drawingml/2006/table">
            <a:tbl>
              <a:tblPr/>
              <a:tblGrid>
                <a:gridCol w="742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436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（1）平反冤假错案的工作在全国全面展开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刘少奇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冤案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得到平反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（2）1981年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中共十一届六中全会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《关于建国以来党的若干历史问题的决议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国共产党在指导思想上的拨乱反正胜利完成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8f226a2a6?colgroup=1,1,26&amp;vcp=1&amp;pid=8fe3b5fef&amp;color=0,0,0&amp;vtp=1&amp;vaab=1&amp;bt=1&amp;bbb=1">
            <a:extLst>
              <a:ext uri="{FF2B5EF4-FFF2-40B4-BE49-F238E27FC236}">
                <a16:creationId xmlns:a16="http://schemas.microsoft.com/office/drawing/2014/main" id="{D2A19543-816D-1BEB-0C41-FD6B61B1FCC5}"/>
              </a:ext>
            </a:extLst>
          </p:cNvPr>
          <p:cNvSpPr txBox="1"/>
          <p:nvPr/>
        </p:nvSpPr>
        <p:spPr>
          <a:xfrm>
            <a:off x="10934810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8f226a2a6?colgroup=1,1,14,11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304001"/>
              </p:ext>
            </p:extLst>
          </p:nvPr>
        </p:nvGraphicFramePr>
        <p:xfrm>
          <a:off x="539496" y="1515808"/>
          <a:ext cx="11114711" cy="4535488"/>
        </p:xfrm>
        <a:graphic>
          <a:graphicData uri="http://schemas.openxmlformats.org/drawingml/2006/table">
            <a:tbl>
              <a:tblPr/>
              <a:tblGrid>
                <a:gridCol w="739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1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922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7906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中共十一届三中全会以后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800"/>
                        </a:lnSpc>
                      </a:pPr>
                      <a:r>
                        <a:rPr lang="en-US" altLang="zh-CN" sz="8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1984年中华人民共和国成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立35周年国庆游行时的标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语“联产承包好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调动农民的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生产积极性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村经济发展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家庭联产承包责任制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（特点：在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土地公有制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的基础上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把土地长期包给各家各户使用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分户经营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自负盈亏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1,1,14,11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C5C8FF3E-E5F4-0708-ED81-EC5B2241E7D6}"/>
              </a:ext>
            </a:extLst>
          </p:cNvPr>
          <p:cNvSpPr txBox="1"/>
          <p:nvPr/>
        </p:nvSpPr>
        <p:spPr>
          <a:xfrm>
            <a:off x="10936061" y="80740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1984国庆阅兵  联产承包好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47652" y="2205441"/>
            <a:ext cx="2816352" cy="170053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8f226a2a6?colgroup=2,1,25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873829"/>
              </p:ext>
            </p:extLst>
          </p:nvPr>
        </p:nvGraphicFramePr>
        <p:xfrm>
          <a:off x="539496" y="1753044"/>
          <a:ext cx="11113696" cy="3351912"/>
        </p:xfrm>
        <a:graphic>
          <a:graphicData uri="http://schemas.openxmlformats.org/drawingml/2006/table">
            <a:tbl>
              <a:tblPr/>
              <a:tblGrid>
                <a:gridCol w="876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45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4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（1）尝试：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1978年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安徽凤阳小岗村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农民实行分田包干到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自负盈亏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（2）推广：1983年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家庭联产承包责任制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已基本在全国农村普遍实行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激发了农民的劳动热情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带来农村生产力的大解放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产和农民收入均有很大提高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农村乡镇企业也迅速发展起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为农民致富和实现现代化开辟了一条新路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8f226a2a6?colgroup=2,2,24&amp;vcp=1&amp;pid=8fe3b5fe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27823"/>
              </p:ext>
            </p:extLst>
          </p:nvPr>
        </p:nvGraphicFramePr>
        <p:xfrm>
          <a:off x="539496" y="1267364"/>
          <a:ext cx="11113578" cy="5027868"/>
        </p:xfrm>
        <a:graphic>
          <a:graphicData uri="http://schemas.openxmlformats.org/drawingml/2006/table">
            <a:tbl>
              <a:tblPr/>
              <a:tblGrid>
                <a:gridCol w="922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4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改革在农村取得成功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为继续深化改革打下了基础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中共十二届三中全会通过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《中共中央关于经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济体制改革的决定》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要求加快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以城市为重点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的经济体制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改革的步伐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（1）所有制形式：把原来单一的公有制经济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变为公有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制为主体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多种所有制经济共同发展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（2）经营方式：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对国有企业实行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政企分开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逐步扩大企业的生产经营自主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实行经营责任制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（3）分配制度：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实行以按劳分配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为主体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多种分配方式并存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2,2,24&amp;vcp=1&amp;pid=8fe3b5fef&amp;color=0,0,0&amp;vtp=1&amp;vaab=1&amp;bt=1&amp;bbb=1">
            <a:extLst>
              <a:ext uri="{FF2B5EF4-FFF2-40B4-BE49-F238E27FC236}">
                <a16:creationId xmlns:a16="http://schemas.microsoft.com/office/drawing/2014/main" id="{D464E1DD-7E1C-408B-C2CE-9104C020DDC2}"/>
              </a:ext>
            </a:extLst>
          </p:cNvPr>
          <p:cNvSpPr txBox="1"/>
          <p:nvPr/>
        </p:nvSpPr>
        <p:spPr>
          <a:xfrm>
            <a:off x="10934929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8f226a2a6?colgroup=2,2,24&amp;vcp=1&amp;pid=8fe3b5fe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79461"/>
              </p:ext>
            </p:extLst>
          </p:nvPr>
        </p:nvGraphicFramePr>
        <p:xfrm>
          <a:off x="539496" y="2396172"/>
          <a:ext cx="11113578" cy="2780856"/>
        </p:xfrm>
        <a:graphic>
          <a:graphicData uri="http://schemas.openxmlformats.org/drawingml/2006/table">
            <a:tbl>
              <a:tblPr/>
              <a:tblGrid>
                <a:gridCol w="922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4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增强企业活力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有了经营自主权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克服了长期以来吃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“大锅饭”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大大调动了企业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职工的积极性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增强了企业的活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我国城乡出现经济大发展的崭新局面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f226a2a6?colgroup=2,2,24&amp;vcp=1&amp;pid=8fe3b5fef&amp;color=0,0,0&amp;vtp=1&amp;vaab=1&amp;bt=1&amp;bbb=1">
            <a:extLst>
              <a:ext uri="{FF2B5EF4-FFF2-40B4-BE49-F238E27FC236}">
                <a16:creationId xmlns:a16="http://schemas.microsoft.com/office/drawing/2014/main" id="{56EF077C-343F-8E05-35ED-3F22858A30E1}"/>
              </a:ext>
            </a:extLst>
          </p:cNvPr>
          <p:cNvSpPr txBox="1"/>
          <p:nvPr/>
        </p:nvSpPr>
        <p:spPr>
          <a:xfrm>
            <a:off x="1093492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8f226a2a6?colgroup=2,2,24&amp;vcp=1&amp;pid=8fe3b5fe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133901"/>
              </p:ext>
            </p:extLst>
          </p:nvPr>
        </p:nvGraphicFramePr>
        <p:xfrm>
          <a:off x="539496" y="1822100"/>
          <a:ext cx="11113578" cy="3918396"/>
        </p:xfrm>
        <a:graphic>
          <a:graphicData uri="http://schemas.openxmlformats.org/drawingml/2006/table">
            <a:tbl>
              <a:tblPr/>
              <a:tblGrid>
                <a:gridCol w="922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4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（1）提出：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中共十四大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明确提出要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建立社会主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义市场经济体制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（2）完善：1993年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中共十四届三中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全会指出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要使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在国家宏观调控下对资源配置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起基础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社会主义基本制度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结合起来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有利于实现经济的协调发展和稳定高速增长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对现代化建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设有巨大推动作用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使我国的经济实力明显增强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2,2,24&amp;vcp=1&amp;pid=8fe3b5fef&amp;color=0,0,0&amp;vtp=1&amp;vaab=1&amp;bt=1&amp;bbb=1">
            <a:extLst>
              <a:ext uri="{FF2B5EF4-FFF2-40B4-BE49-F238E27FC236}">
                <a16:creationId xmlns:a16="http://schemas.microsoft.com/office/drawing/2014/main" id="{A5D0ABA7-1BE0-1D84-E8D6-A0B039BCF6B1}"/>
              </a:ext>
            </a:extLst>
          </p:cNvPr>
          <p:cNvSpPr txBox="1"/>
          <p:nvPr/>
        </p:nvSpPr>
        <p:spPr>
          <a:xfrm>
            <a:off x="1093492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8f226a2a6?colgroup=2,2,4,20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408372"/>
              </p:ext>
            </p:extLst>
          </p:nvPr>
        </p:nvGraphicFramePr>
        <p:xfrm>
          <a:off x="539496" y="1822100"/>
          <a:ext cx="11112934" cy="3918396"/>
        </p:xfrm>
        <a:graphic>
          <a:graphicData uri="http://schemas.openxmlformats.org/drawingml/2006/table">
            <a:tbl>
              <a:tblPr/>
              <a:tblGrid>
                <a:gridCol w="961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4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7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963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1980年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创建经济特区：中央决定在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两省兴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办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汕头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厦门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4个经济特区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成为经济特区的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代表和对外开放的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“窗口”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1984年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开放大连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14个沿海城市（广西的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把长江三角洲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珠江三角洲和闽南三角地区开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辟为沿海经济开放区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2,2,4,20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79E8B1B1-7C96-3F62-B423-A8694B774870}"/>
              </a:ext>
            </a:extLst>
          </p:cNvPr>
          <p:cNvSpPr txBox="1"/>
          <p:nvPr/>
        </p:nvSpPr>
        <p:spPr>
          <a:xfrm>
            <a:off x="10934285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8f226a2a6?colgroup=2,2,4,20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051428"/>
              </p:ext>
            </p:extLst>
          </p:nvPr>
        </p:nvGraphicFramePr>
        <p:xfrm>
          <a:off x="539496" y="2376836"/>
          <a:ext cx="11112934" cy="2808924"/>
        </p:xfrm>
        <a:graphic>
          <a:graphicData uri="http://schemas.openxmlformats.org/drawingml/2006/table">
            <a:tbl>
              <a:tblPr/>
              <a:tblGrid>
                <a:gridCol w="961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4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7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963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1988年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经济特区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1990年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浦东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开发区建立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开放重庆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武汉等沿江城市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满洲里等陆地边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境城市和昆明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乌鲁木齐等内地省会和自治区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2,2,4,20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0B48DC00-876A-9515-E4A4-FCC9024F0872}"/>
              </a:ext>
            </a:extLst>
          </p:cNvPr>
          <p:cNvSpPr txBox="1"/>
          <p:nvPr/>
        </p:nvSpPr>
        <p:spPr>
          <a:xfrm>
            <a:off x="10934285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8f226a2a6?colgroup=2,2,24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463074"/>
              </p:ext>
            </p:extLst>
          </p:nvPr>
        </p:nvGraphicFramePr>
        <p:xfrm>
          <a:off x="539496" y="2376836"/>
          <a:ext cx="11113577" cy="2808924"/>
        </p:xfrm>
        <a:graphic>
          <a:graphicData uri="http://schemas.openxmlformats.org/drawingml/2006/table">
            <a:tbl>
              <a:tblPr/>
              <a:tblGrid>
                <a:gridCol w="959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1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4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沿海到内陆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逐步开放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由点到线再到面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不断深化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“经济特区—沿海开放城市—沿海经济开放区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”的全方位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多层次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宽领域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的对外开放格局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加入世界贸易组织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为我国参与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开辟了新途径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为国民经济和社会发展开拓了新空间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2,2,24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A167FC14-1974-30AE-2F1C-73E4A9CAFBEC}"/>
              </a:ext>
            </a:extLst>
          </p:cNvPr>
          <p:cNvSpPr txBox="1"/>
          <p:nvPr/>
        </p:nvSpPr>
        <p:spPr>
          <a:xfrm>
            <a:off x="10934927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c686ce42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c686ce42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c686ce42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中国现代史（八年级下册）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04cf86d?vcp=1&amp;pid=2934d5098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213e0667?sp=1&amp;vcp=1&amp;pid=4f04cf86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改革开放对中国社会发展的重大意义与启示</a:t>
            </a:r>
            <a:endParaRPr lang="en-US" altLang="zh-CN" sz="2800" dirty="0"/>
          </a:p>
        </p:txBody>
      </p:sp>
      <p:graphicFrame>
        <p:nvGraphicFramePr>
          <p:cNvPr id="22" name="P_7_BD#b213e0667?colgroup=1,28&amp;vcp=1&amp;pid=4f04cf86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544492"/>
              </p:ext>
            </p:extLst>
          </p:nvPr>
        </p:nvGraphicFramePr>
        <p:xfrm>
          <a:off x="539496" y="1929556"/>
          <a:ext cx="11082528" cy="3363660"/>
        </p:xfrm>
        <a:graphic>
          <a:graphicData uri="http://schemas.openxmlformats.org/drawingml/2006/table">
            <a:tbl>
              <a:tblPr/>
              <a:tblGrid>
                <a:gridCol w="758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3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推动国民经济快速发展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使我国综合国力不断提高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使中国现代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化迎来了从追赶时代到引领时代的伟大飞跃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开辟了中国特色社会主义道路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为建设中国特色社会主义提供了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重要途径和保障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使社会主义迎来了从低潮到高潮的伟大飞跃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极大地丰富了人民的物质文化生活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提高了人民的生活水平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人民迎来了从注重物质文化需要到注重美好生活需要的伟大飞跃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b213e0667?colgroup=1,28&amp;vcp=1&amp;pid=4f04cf86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231923"/>
              </p:ext>
            </p:extLst>
          </p:nvPr>
        </p:nvGraphicFramePr>
        <p:xfrm>
          <a:off x="539496" y="1841436"/>
          <a:ext cx="11082528" cy="3879724"/>
        </p:xfrm>
        <a:graphic>
          <a:graphicData uri="http://schemas.openxmlformats.org/drawingml/2006/table">
            <a:tbl>
              <a:tblPr/>
              <a:tblGrid>
                <a:gridCol w="758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3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深刻改变了中国的面貌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中华民族的面貌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中国人民的面貌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国共产党的面貌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使中国共产党治国理政迎来了从自觉到自信的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伟大飞跃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改革开放是决定当代中国命运的关键一招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是实现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两个一百年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奋斗目标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实现中华民族伟大复兴的关键一招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我们要进一步全面深化改革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推动高水平对外开放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213e0667?colgroup=1,28&amp;vcp=1&amp;pid=4f04cf86d&amp;color=0,0,0&amp;mp=1&amp;vtp=1&amp;vaab=1&amp;bt=1&amp;bbb=1">
            <a:extLst>
              <a:ext uri="{FF2B5EF4-FFF2-40B4-BE49-F238E27FC236}">
                <a16:creationId xmlns:a16="http://schemas.microsoft.com/office/drawing/2014/main" id="{091DF874-B6AF-651C-547F-B05A25BFB539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f50efae?vcp=1&amp;pid=2934d509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27058dc7c?sp=1&amp;vcp=1&amp;pid=1bf50efae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中共十一届三中全会在文化方面的影响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从轻视知识和人才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向尊重知识和人才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恢复高考制度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使人们认识到科技是第一生产力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提出科教兴国战略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家庭联产承包责任制克服了分配中的平均主义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但不是将农村土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地私有化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它并没有改变土地公有制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农民对土地只有使用权和经营权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没有所有权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648183c2?vcp=1&amp;pid=782d3bf75&amp;color=199,134,85&amp;vtp=1&amp;vaab=1&amp;bt=1&amp;bbb=1&amp;hb=1"/>
          <p:cNvSpPr/>
          <p:nvPr/>
        </p:nvSpPr>
        <p:spPr>
          <a:xfrm>
            <a:off x="539496" y="554400"/>
            <a:ext cx="11109960" cy="152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建设中国特色社会主义</a:t>
            </a:r>
            <a:r>
              <a:rPr lang="en-US" altLang="zh-CN" sz="3200" b="1" i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为实现中国梦而努力奋斗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b3a34a0ef?vcp=1&amp;pid=1648183c2&amp;color=0,0,0&amp;vtp=1&amp;vaab=1&amp;bbb=1"/>
          <p:cNvSpPr/>
          <p:nvPr/>
        </p:nvSpPr>
        <p:spPr>
          <a:xfrm>
            <a:off x="539496" y="200812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69e1f18f?sp=1&amp;vcp=1&amp;pid=b3a34a0ef&amp;color=0,0,0&amp;vtp=1&amp;vaab=1&amp;bbb=1&amp;hb=1"/>
          <p:cNvSpPr/>
          <p:nvPr/>
        </p:nvSpPr>
        <p:spPr>
          <a:xfrm>
            <a:off x="539496" y="2680634"/>
            <a:ext cx="1133220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了解邓小平理论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三个代表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重要思想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科学发展观对社会主义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现代化建设的重要指导意义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了解习近平新时代中国特色社会主义思想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69e1f18f?sp=1&amp;vcp=1&amp;pid=b3a34a0ef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知道中共十八大以来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中国特色社会主义进入新时代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党和人民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面临的主要任务是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实现第一个百年奋斗目标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开启实现第二个百年奋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斗目标新征程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通过新时代中国在经济建设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生态文明建设等领域取得的成就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以及综合国力和国际影响力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不断提高的史事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特别是取得脱贫攻坚的伟大胜利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全面建成小康社会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的史事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认识中国特色社会主义建设对中国社会发展的意义及对世界的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贡献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认识中国共产党百年奋斗的历史意义和历史经验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587a36f4?vcp=1&amp;pid=1648183c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00472f50e?colgroup=2,1,1,23&amp;vcp=1&amp;pid=7587a36f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633685"/>
              </p:ext>
            </p:extLst>
          </p:nvPr>
        </p:nvGraphicFramePr>
        <p:xfrm>
          <a:off x="539496" y="1295191"/>
          <a:ext cx="11091672" cy="335642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5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46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36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1982年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邓小平明确提出建设有中国特色的社会主义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1987年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大系统阐述了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社会主义初级阶段的理论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明确概括了党在社会主义初级阶段的基本路线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即以经济建设为中心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坚持四项基本原则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坚持改革开放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00472f50e?colgroup=2,1,1,23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372979"/>
              </p:ext>
            </p:extLst>
          </p:nvPr>
        </p:nvGraphicFramePr>
        <p:xfrm>
          <a:off x="539496" y="1554575"/>
          <a:ext cx="11332206" cy="4453446"/>
        </p:xfrm>
        <a:graphic>
          <a:graphicData uri="http://schemas.openxmlformats.org/drawingml/2006/table">
            <a:tbl>
              <a:tblPr/>
              <a:tblGrid>
                <a:gridCol w="6512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72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92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1992年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（1）邓小平发表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南方谈话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（强调社会主义的本质是解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放生产力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发展生产力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消灭剥削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消除两极分化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最终达到共同富裕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计划和市场都是经济手段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解放了人们的思想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（2）中共十四大提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出必须用邓小平建设有中国特色社会主义理论武装全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32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1997年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中共十五大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把邓小平理论确立为党的指导思想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0472f50e?colgroup=2,1,1,23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B3933784-ABD1-6DA6-1249-B8365C20226B}"/>
              </a:ext>
            </a:extLst>
          </p:cNvPr>
          <p:cNvSpPr txBox="1"/>
          <p:nvPr/>
        </p:nvSpPr>
        <p:spPr>
          <a:xfrm>
            <a:off x="10913023" y="8461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00472f50e?colgroup=2,1,25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80699"/>
              </p:ext>
            </p:extLst>
          </p:nvPr>
        </p:nvGraphicFramePr>
        <p:xfrm>
          <a:off x="539496" y="2665952"/>
          <a:ext cx="11112761" cy="2230692"/>
        </p:xfrm>
        <a:graphic>
          <a:graphicData uri="http://schemas.openxmlformats.org/drawingml/2006/table">
            <a:tbl>
              <a:tblPr/>
              <a:tblGrid>
                <a:gridCol w="907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3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）邓小平是我国改革开放和社会主义现代化建设的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（2）邓小平理论阐明了在中国建设社会主义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和发展社会主义的基本问题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是马克思主义在中国发展的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472f50e?colgroup=2,1,25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57D63292-A0DE-3A41-5C82-A2552DE206EB}"/>
              </a:ext>
            </a:extLst>
          </p:cNvPr>
          <p:cNvSpPr txBox="1"/>
          <p:nvPr/>
        </p:nvSpPr>
        <p:spPr>
          <a:xfrm>
            <a:off x="10934112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00472f50e?colgroup=2,1,25&amp;vcp=1&amp;pid=7587a36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705998"/>
              </p:ext>
            </p:extLst>
          </p:nvPr>
        </p:nvGraphicFramePr>
        <p:xfrm>
          <a:off x="539496" y="1571656"/>
          <a:ext cx="11112761" cy="4448620"/>
        </p:xfrm>
        <a:graphic>
          <a:graphicData uri="http://schemas.openxmlformats.org/drawingml/2006/table">
            <a:tbl>
              <a:tblPr/>
              <a:tblGrid>
                <a:gridCol w="907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3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中共十六大上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被确立为中国共产党的指导思想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中国共产党要始终代表中国先进生产力的发展要求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中国先进文化的前进方向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代表中国最广大人民的根本利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（江泽民提出）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它进一步回答了什么是社会主义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怎样建设社会主义的问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创造性地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回答了建设什么样的党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怎样建设党的问题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00472f50e?colgroup=2,1,25&amp;vcp=1&amp;pid=7587a36f4&amp;color=0,0,0&amp;mp=1&amp;vtp=1&amp;vaab=1&amp;bt=1&amp;bbb=1">
            <a:extLst>
              <a:ext uri="{FF2B5EF4-FFF2-40B4-BE49-F238E27FC236}">
                <a16:creationId xmlns:a16="http://schemas.microsoft.com/office/drawing/2014/main" id="{9D846CF1-AF8D-BB0C-8F46-9C93B6CBC471}"/>
              </a:ext>
            </a:extLst>
          </p:cNvPr>
          <p:cNvSpPr txBox="1"/>
          <p:nvPr/>
        </p:nvSpPr>
        <p:spPr>
          <a:xfrm>
            <a:off x="10934112" y="8632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00472f50e?colgroup=2,1,25&amp;vcp=1&amp;pid=7587a36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022291"/>
              </p:ext>
            </p:extLst>
          </p:nvPr>
        </p:nvGraphicFramePr>
        <p:xfrm>
          <a:off x="539496" y="1835562"/>
          <a:ext cx="11112761" cy="3902076"/>
        </p:xfrm>
        <a:graphic>
          <a:graphicData uri="http://schemas.openxmlformats.org/drawingml/2006/table">
            <a:tbl>
              <a:tblPr/>
              <a:tblGrid>
                <a:gridCol w="907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3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中共十八大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上被确立为中国共产党的指导思想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坚持以人为本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可持续的发展观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（胡锦涛提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对新形势下实现什么样的发展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怎样发展等重大问题作出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了新的科学回答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是马克思主义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关于发展的世界观和方法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的集中体现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00472f50e?colgroup=2,1,25&amp;vcp=1&amp;pid=7587a36f4&amp;color=0,0,0&amp;mp=1&amp;vtp=1&amp;vaab=1&amp;bt=1&amp;bbb=1">
            <a:extLst>
              <a:ext uri="{FF2B5EF4-FFF2-40B4-BE49-F238E27FC236}">
                <a16:creationId xmlns:a16="http://schemas.microsoft.com/office/drawing/2014/main" id="{C0E081D2-D73A-7D36-4148-358060BA1870}"/>
              </a:ext>
            </a:extLst>
          </p:cNvPr>
          <p:cNvSpPr txBox="1"/>
          <p:nvPr/>
        </p:nvSpPr>
        <p:spPr>
          <a:xfrm>
            <a:off x="10934112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044b14ea.fixed?vcp=1&amp;pid=bf8400f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中国特色社会主义道路</a:t>
            </a:r>
            <a:endParaRPr lang="en-US" altLang="zh-CN" sz="4000" dirty="0"/>
          </a:p>
        </p:txBody>
      </p:sp>
      <p:sp>
        <p:nvSpPr>
          <p:cNvPr id="3" name="C_4_BD#1044b14ea.fixed?vcp=1&amp;pid=bf8400fd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00472f50e?colgroup=2,1,25&amp;vcp=1&amp;pid=7587a36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788133"/>
              </p:ext>
            </p:extLst>
          </p:nvPr>
        </p:nvGraphicFramePr>
        <p:xfrm>
          <a:off x="539496" y="1273238"/>
          <a:ext cx="11112761" cy="5016120"/>
        </p:xfrm>
        <a:graphic>
          <a:graphicData uri="http://schemas.openxmlformats.org/drawingml/2006/table">
            <a:tbl>
              <a:tblPr/>
              <a:tblGrid>
                <a:gridCol w="907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3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特色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中共十九大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习近平新时代中国特色社会主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义思想被确立为中国共产党必须长期坚持的指导思想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（1）是当代中国马克思主义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21世纪马克思主义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文化和中国精神的时代精华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实现了马克思主义中国化时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新的飞跃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）中国共产党确立习近平同志党中央的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全党的核心地位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确立习近平新时代中国特色社会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主义思想的指导地位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反映了全党全军全国各族人民共同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对新时代党和国家事业发展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对推进中华民族伟大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复兴历史进程具有决定性意义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0472f50e?colgroup=2,1,25&amp;vcp=1&amp;pid=7587a36f4&amp;color=0,0,0&amp;mp=1&amp;vtp=1&amp;vaab=1&amp;bt=1&amp;bbb=1">
            <a:extLst>
              <a:ext uri="{FF2B5EF4-FFF2-40B4-BE49-F238E27FC236}">
                <a16:creationId xmlns:a16="http://schemas.microsoft.com/office/drawing/2014/main" id="{80823F3D-3B01-CE32-5360-20F88EC2EC1E}"/>
              </a:ext>
            </a:extLst>
          </p:cNvPr>
          <p:cNvSpPr txBox="1"/>
          <p:nvPr/>
        </p:nvSpPr>
        <p:spPr>
          <a:xfrm>
            <a:off x="10934112" y="5648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00472f50e?colgroup=2,2,2,21&amp;vcp=1&amp;pid=7587a36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245622"/>
              </p:ext>
            </p:extLst>
          </p:nvPr>
        </p:nvGraphicFramePr>
        <p:xfrm>
          <a:off x="539496" y="2111216"/>
          <a:ext cx="11073384" cy="3350768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4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梦宏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习近平在参观《复兴之路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》展览时提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实现国家富强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民族振兴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人民幸福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464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必须走中国道路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弘扬中国精神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凝聚中国力量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必须紧紧依靠人民来实现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必须不断为人民造福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00472f50e?colgroup=2,2,2,21&amp;vcp=1&amp;pid=7587a36f4&amp;color=0,0,0&amp;mp=1&amp;vtp=1&amp;vaab=1&amp;bt=1&amp;bbb=1">
            <a:extLst>
              <a:ext uri="{FF2B5EF4-FFF2-40B4-BE49-F238E27FC236}">
                <a16:creationId xmlns:a16="http://schemas.microsoft.com/office/drawing/2014/main" id="{FB0356C2-7B64-D8BC-1307-EFB6037D4047}"/>
              </a:ext>
            </a:extLst>
          </p:cNvPr>
          <p:cNvSpPr txBox="1"/>
          <p:nvPr/>
        </p:nvSpPr>
        <p:spPr>
          <a:xfrm>
            <a:off x="10894735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00472f50e?colgroup=2,2,2,21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333335"/>
              </p:ext>
            </p:extLst>
          </p:nvPr>
        </p:nvGraphicFramePr>
        <p:xfrm>
          <a:off x="539496" y="2124678"/>
          <a:ext cx="11073384" cy="3340100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4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1324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梦宏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奋斗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到中国共产党成立100年时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实现国内生产总值和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城乡居民人均收入比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2010年翻一番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全面建成小康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到中华人民共和国成立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100年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建成富强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民主文明和谐美丽的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社会主义现代化强国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华民族伟大复兴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472f50e?colgroup=2,2,2,21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F547B604-541A-EE1D-3DA1-DE282FB1EFED}"/>
              </a:ext>
            </a:extLst>
          </p:cNvPr>
          <p:cNvSpPr txBox="1"/>
          <p:nvPr/>
        </p:nvSpPr>
        <p:spPr>
          <a:xfrm>
            <a:off x="10894735" y="14162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00472f50e?colgroup=2,2,2,21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2225"/>
              </p:ext>
            </p:extLst>
          </p:nvPr>
        </p:nvGraphicFramePr>
        <p:xfrm>
          <a:off x="539496" y="1267364"/>
          <a:ext cx="11073384" cy="5027868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4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而努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“四个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全面建成小康社会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全面深化改革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全面依法治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全面从严治党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演化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2020年10月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中共十九届五中全会上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四个全面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战略布局的内涵演化为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“全面建设社会主义现代化国家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全面深化改革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全面依法治国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全面从严治党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2015年10月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中共十八届五中全会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47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绿色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00472f50e?colgroup=2,2,2,21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0154D573-074D-A7CA-6CAE-9EB1B57152E7}"/>
              </a:ext>
            </a:extLst>
          </p:cNvPr>
          <p:cNvSpPr txBox="1"/>
          <p:nvPr/>
        </p:nvSpPr>
        <p:spPr>
          <a:xfrm>
            <a:off x="10894735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00472f50e?colgroup=2,2,24&amp;vcp=1&amp;pid=7587a36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537023"/>
              </p:ext>
            </p:extLst>
          </p:nvPr>
        </p:nvGraphicFramePr>
        <p:xfrm>
          <a:off x="539496" y="1267364"/>
          <a:ext cx="11112681" cy="5027868"/>
        </p:xfrm>
        <a:graphic>
          <a:graphicData uri="http://schemas.openxmlformats.org/drawingml/2006/table">
            <a:tbl>
              <a:tblPr/>
              <a:tblGrid>
                <a:gridCol w="89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1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国内生产总值持续高速增长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人民生活水平大幅提高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合国力不断跃上新台阶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（1）全面贯彻新发展理念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着力推进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高质量发展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构建新发展格局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（2）加快构建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经济新体制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“一带一路”建设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筹建和成立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亚洲基础设施投资银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加快自由贸易试验区建设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推进人民币国际化进程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综合国力的持续增强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使中国在实现重大战略发展目标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主办国际盛会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应对突发事件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战胜重大自然灾害等方面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具备了雄厚的物质基础和精神力量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00472f50e?colgroup=2,2,24&amp;vcp=1&amp;pid=7587a36f4&amp;color=0,0,0&amp;mp=1&amp;vtp=1&amp;vaab=1&amp;bt=1&amp;bbb=1">
            <a:extLst>
              <a:ext uri="{FF2B5EF4-FFF2-40B4-BE49-F238E27FC236}">
                <a16:creationId xmlns:a16="http://schemas.microsoft.com/office/drawing/2014/main" id="{7E6F0BC7-95EC-E649-4DF0-A28406B3ECAB}"/>
              </a:ext>
            </a:extLst>
          </p:cNvPr>
          <p:cNvSpPr txBox="1"/>
          <p:nvPr/>
        </p:nvSpPr>
        <p:spPr>
          <a:xfrm>
            <a:off x="10934032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00472f50e?colgroup=2,2,24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060948"/>
              </p:ext>
            </p:extLst>
          </p:nvPr>
        </p:nvGraphicFramePr>
        <p:xfrm>
          <a:off x="539496" y="1847310"/>
          <a:ext cx="11112681" cy="3898900"/>
        </p:xfrm>
        <a:graphic>
          <a:graphicData uri="http://schemas.openxmlformats.org/drawingml/2006/table">
            <a:tbl>
              <a:tblPr/>
              <a:tblGrid>
                <a:gridCol w="89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1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797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庆祝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立100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7月1日召开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宣布我国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实现了第一个百年奋斗目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全面建成小康社会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历史性地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解决了绝对贫困问题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正在向着全面建成社会主义现代化强国的第二个百年奋斗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目标迈进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中华民族伟大复兴进入了不可逆转的历史进程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472f50e?colgroup=2,2,24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6B156470-A333-4718-9576-52C55E34964F}"/>
              </a:ext>
            </a:extLst>
          </p:cNvPr>
          <p:cNvSpPr txBox="1"/>
          <p:nvPr/>
        </p:nvSpPr>
        <p:spPr>
          <a:xfrm>
            <a:off x="10934032" y="11389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00472f50e?colgroup=2,2,24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058435"/>
              </p:ext>
            </p:extLst>
          </p:nvPr>
        </p:nvGraphicFramePr>
        <p:xfrm>
          <a:off x="539496" y="1454087"/>
          <a:ext cx="11112681" cy="4448772"/>
        </p:xfrm>
        <a:graphic>
          <a:graphicData uri="http://schemas.openxmlformats.org/drawingml/2006/table">
            <a:tbl>
              <a:tblPr/>
              <a:tblGrid>
                <a:gridCol w="89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1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487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届六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2021年11月召开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审议通过《中共中央关于党的百年奋斗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重大成就和历史经验的决议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全面总结了党在各个历史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时期的重大成就和历史经验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17000"/>
                        </a:lnSpc>
                      </a:pPr>
                      <a:r>
                        <a:rPr lang="en-US" altLang="zh-CN" sz="9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00472f50e.table_image?tii=5&amp;vcp=1&amp;pid=7587a36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9903" y="3477961"/>
            <a:ext cx="8510304" cy="234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00472f50e?colgroup=2,2,24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E91C7A48-2AFE-FCB3-98DB-556222255A7A}"/>
              </a:ext>
            </a:extLst>
          </p:cNvPr>
          <p:cNvSpPr txBox="1"/>
          <p:nvPr/>
        </p:nvSpPr>
        <p:spPr>
          <a:xfrm>
            <a:off x="10934032" y="74568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00472f50e?colgroup=2,2,24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677208"/>
              </p:ext>
            </p:extLst>
          </p:nvPr>
        </p:nvGraphicFramePr>
        <p:xfrm>
          <a:off x="539496" y="2388584"/>
          <a:ext cx="11112681" cy="2785428"/>
        </p:xfrm>
        <a:graphic>
          <a:graphicData uri="http://schemas.openxmlformats.org/drawingml/2006/table">
            <a:tbl>
              <a:tblPr/>
              <a:tblGrid>
                <a:gridCol w="89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1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对全面建设社会主义现代化国家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全面推进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中华民族伟大复兴进行了战略谋划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对统筹推进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五位一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总体布局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协调推进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四个全面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战略布局作出了全面部署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为新时代新征程党和国家事业发展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实现第二个百年奋斗目标指明了前进方向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确立了行动指南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472f50e?colgroup=2,2,24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A03E5B38-453D-0023-276C-8D71C172A29B}"/>
              </a:ext>
            </a:extLst>
          </p:cNvPr>
          <p:cNvSpPr txBox="1"/>
          <p:nvPr/>
        </p:nvSpPr>
        <p:spPr>
          <a:xfrm>
            <a:off x="10934032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4bfa0598?vcp=1&amp;pid=1648183c2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37ca4e073?sp=1&amp;vcp=1&amp;pid=94bfa059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中国共产党工作重（中）心的转移与启示</a:t>
            </a:r>
            <a:endParaRPr lang="en-US" altLang="zh-CN" sz="2800" dirty="0"/>
          </a:p>
        </p:txBody>
      </p:sp>
      <p:graphicFrame>
        <p:nvGraphicFramePr>
          <p:cNvPr id="40" name="P_7_BD#37ca4e073?colgroup=1,10,6,9&amp;vcp=1&amp;pid=94bfa059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213755"/>
              </p:ext>
            </p:extLst>
          </p:nvPr>
        </p:nvGraphicFramePr>
        <p:xfrm>
          <a:off x="539496" y="1929556"/>
          <a:ext cx="11073384" cy="3324988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1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城市→农村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乡村→城市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“以阶级斗争为纲”→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以经济建设为中心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国民革命失败后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产党领导发动南昌起义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秋收起义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进攻大城市受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人民解放战争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即将在全国取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文化大革命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给国民经济造成巨大损失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37ca4e073?colgroup=1,10,6,9&amp;vcp=1&amp;pid=94bfa059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20921"/>
              </p:ext>
            </p:extLst>
          </p:nvPr>
        </p:nvGraphicFramePr>
        <p:xfrm>
          <a:off x="539496" y="1552320"/>
          <a:ext cx="11073384" cy="4468560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1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城市→农村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乡村→城市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以阶级斗争为纲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”→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以经济建设为中心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井冈山革命根据地创建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中共七届二中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全会召开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中共十一届三中全会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召开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探索出一条农村包围城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武装夺取政权的革命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为新民主主义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革命的胜利奠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推动我国经济高速发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中国特色社会主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义建设取得巨大成就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社会主义建设要从国情出发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实事求是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37ca4e073?colgroup=1,10,6,9&amp;vcp=1&amp;pid=94bfa0598&amp;color=0,0,0&amp;mp=1&amp;vtp=1&amp;vaab=1&amp;bt=1&amp;bbb=1">
            <a:extLst>
              <a:ext uri="{FF2B5EF4-FFF2-40B4-BE49-F238E27FC236}">
                <a16:creationId xmlns:a16="http://schemas.microsoft.com/office/drawing/2014/main" id="{892CDB6D-BAA1-C394-745D-E5A3EFAB4C05}"/>
              </a:ext>
            </a:extLst>
          </p:cNvPr>
          <p:cNvSpPr txBox="1"/>
          <p:nvPr/>
        </p:nvSpPr>
        <p:spPr>
          <a:xfrm>
            <a:off x="10894735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587ce50?vcp=1&amp;pid=1044b14e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453ba8525?vcp=1&amp;pid=a1587ce5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36" y="1295191"/>
            <a:ext cx="10927080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0a7a953?vcp=1&amp;pid=1648183c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756889bda?sp=1&amp;vcp=1&amp;pid=420a7a953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马克思主义中国化时代化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是指把马克思主义基本原理同中华传统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文化精华相融合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与中国具体实际相结合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毛泽东思想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邓小平理论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三个代表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重要思想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科学发展观和习近平新时代中国特色社会主义思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都是马克思主义中国化时代化的产物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它们是继承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创新的关系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世纪发生的三次历史性巨变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第一次是辛亥革命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推翻了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封建君主专制制度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建立了中华民国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第二次是中华人民共和国成立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取得新民主主义革命的胜利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并过渡到社会主义社会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第三次是改革开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开辟了中国特色社会主义道路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18fcecd5.fixed?vcp=1&amp;pid=bf8400f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中国特色社会主义道路</a:t>
            </a:r>
            <a:endParaRPr lang="en-US" altLang="zh-CN" sz="4000" dirty="0"/>
          </a:p>
        </p:txBody>
      </p:sp>
      <p:sp>
        <p:nvSpPr>
          <p:cNvPr id="3" name="C_4_BD#c18fcecd5.fixed?vcp=1&amp;pid=bf8400fd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08aa5b8f9?vaa=1&amp;vcp=1&amp;vis=1&amp;pid=c18fcecd5&amp;color=0,0,0&amp;vtp=1&amp;vaab=1&amp;bt=1&amp;bbb=1&amp;hb=1"/>
          <p:cNvSpPr/>
          <p:nvPr/>
        </p:nvSpPr>
        <p:spPr>
          <a:xfrm>
            <a:off x="539496" y="13793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（2023·广西·中考，有改动）（10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）中国式现代化道路开辟了人类文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明新形态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中国式现代化道路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开展探究性学习，请你参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与完成以下三项任务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2#08aa5b8f9?vaa=1&amp;vcp=1&amp;vis=1&amp;pid=c18fcecd5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文本阅读】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同学们通过文本阅读，初步感知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中国式现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代化道路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传统的现代化道路就是指由西方文明所主导的现代化发展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其本质就是以西方文明为内核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融合了现代工业发展的资本主义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现代化发展之路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中国式现代化道路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是相对于西方现代化道路而言的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它是以中华文明为内核的现代化发展模式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同时是在现代工业文明发展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的基础之上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以社会主义制度为原则和价值旨归的现代化发展新路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摘编自王立胜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中国式现代化道路与人类文明新形态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b61f06f98?vaa=1&amp;vcp=1&amp;vis=1&amp;pid=08aa5b8f9&amp;color=0,0,0&amp;vtp=1&amp;vaab=1&amp;bt=1&amp;bbb=1&amp;hb=1"/>
          <p:cNvSpPr/>
          <p:nvPr/>
        </p:nvSpPr>
        <p:spPr>
          <a:xfrm>
            <a:off x="539496" y="16428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（1）根据材料一，分别指出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传统的现代化道路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”与“中国式现代化道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路”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的文明内核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b61f06f98?vaa=1&amp;vcp=1&amp;vis=1&amp;pid=08aa5b8f9&amp;color=0,0,0&amp;vtp=1&amp;vaab=1&amp;bbb=1"/>
          <p:cNvSpPr/>
          <p:nvPr/>
        </p:nvSpPr>
        <p:spPr>
          <a:xfrm>
            <a:off x="539496" y="31859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为材料类解析题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分析材料一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提取关键信息即可回答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b61f06f98?vaa=1&amp;vcp=1&amp;vis=1&amp;pid=08aa5b8f9&amp;color=0,0,0&amp;vtp=1&amp;vaab=1&amp;bbb=1"/>
          <p:cNvSpPr/>
          <p:nvPr/>
        </p:nvSpPr>
        <p:spPr>
          <a:xfrm>
            <a:off x="539496" y="408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西方文明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中华文明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e35908a3?vcp=1&amp;vis=1&amp;pid=08aa5b8f9&amp;color=0,0,0&amp;vtp=1&amp;vaab=1&amp;bt=1&amp;bbb=1&amp;hb=1"/>
          <p:cNvSpPr/>
          <p:nvPr/>
        </p:nvSpPr>
        <p:spPr>
          <a:xfrm>
            <a:off x="539496" y="8107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知识梳理】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同学们在阅读的基础上梳理了近代以来中国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现代化道路的探索历程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6_BD#4e35908a3?vcp=1&amp;vis=1&amp;pid=08aa5b8f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785872"/>
            <a:ext cx="11064240" cy="32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_1#5aa643bfe?vaa=1&amp;vcp=1&amp;vis=1&amp;pid=08aa5b8f9&amp;color=0,0,0&amp;vtp=1&amp;vaab=1&amp;bbb=1&amp;hb=1">
            <a:extLst>
              <a:ext uri="{FF2B5EF4-FFF2-40B4-BE49-F238E27FC236}">
                <a16:creationId xmlns:a16="http://schemas.microsoft.com/office/drawing/2014/main" id="{048E3C4E-8E8F-B455-0FB9-0D7E0F3526FF}"/>
              </a:ext>
            </a:extLst>
          </p:cNvPr>
          <p:cNvSpPr/>
          <p:nvPr/>
        </p:nvSpPr>
        <p:spPr>
          <a:xfrm>
            <a:off x="539496" y="6666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（2）根据材料二并结合所学知识，在材料中的①和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②处填入相应的历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史事件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）请总结中国道路早期探索的共同点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，并说明其受挫的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5aa643bfe?vaa=1&amp;vcp=1&amp;vis=1&amp;pid=08aa5b8f9&amp;color=0,0,0&amp;vtp=1&amp;vaab=1&amp;bbb=1">
            <a:extLst>
              <a:ext uri="{FF2B5EF4-FFF2-40B4-BE49-F238E27FC236}">
                <a16:creationId xmlns:a16="http://schemas.microsoft.com/office/drawing/2014/main" id="{6C4C07FD-E967-7257-50BE-6A188D2B884B}"/>
              </a:ext>
            </a:extLst>
          </p:cNvPr>
          <p:cNvSpPr/>
          <p:nvPr/>
        </p:nvSpPr>
        <p:spPr>
          <a:xfrm>
            <a:off x="539496" y="25905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分析图表并结合所学知识即可回答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5aa643bfe?vaa=1&amp;vcp=1&amp;vis=1&amp;pid=08aa5b8f9&amp;color=0,0,0&amp;vtp=1&amp;vaab=1&amp;bt=1&amp;bbb=1&amp;hb=1">
            <a:extLst>
              <a:ext uri="{FF2B5EF4-FFF2-40B4-BE49-F238E27FC236}">
                <a16:creationId xmlns:a16="http://schemas.microsoft.com/office/drawing/2014/main" id="{EE1C07D8-00DE-B29F-5972-F02422C9282A}"/>
              </a:ext>
            </a:extLst>
          </p:cNvPr>
          <p:cNvSpPr/>
          <p:nvPr/>
        </p:nvSpPr>
        <p:spPr>
          <a:xfrm>
            <a:off x="539496" y="322000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新文化运动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目的相同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都是救亡图存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路径相同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都是学习西方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缺乏一个先进的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强有力的政党领导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专注于学习西方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忽视了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中华文明这一内核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无法把西方的先进内容与中国国情结合起来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344206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21f7c9c4?vcp=1&amp;vis=1&amp;pid=08aa5b8f9&amp;color=0,0,0&amp;vtp=1&amp;vaab=1&amp;bt=1&amp;bbb=1&amp;hb=1"/>
          <p:cNvSpPr/>
          <p:nvPr/>
        </p:nvSpPr>
        <p:spPr>
          <a:xfrm>
            <a:off x="539496" y="13121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观点论证】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同学们分享了关于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“中国式现代化道路”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阅读笔记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9" name="P_6_BD#221f7c9c4?colgroup=3,26&amp;vcp=1&amp;vis=1&amp;pid=08aa5b8f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13248"/>
              </p:ext>
            </p:extLst>
          </p:nvPr>
        </p:nvGraphicFramePr>
        <p:xfrm>
          <a:off x="539496" y="3289776"/>
          <a:ext cx="11091672" cy="2243392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2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笔记一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中国共产党的成立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解决了中国现代化建设的领导力量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并提供了正确方向指引和坚强组织保障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摘编自齐英艳《中国式现代化是中国共产党领导的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社会主义现代化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P_6_BD#221f7c9c4?colgroup=3,26&amp;vcp=1&amp;vis=1&amp;pid=08aa5b8f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3983"/>
              </p:ext>
            </p:extLst>
          </p:nvPr>
        </p:nvGraphicFramePr>
        <p:xfrm>
          <a:off x="539496" y="1262806"/>
          <a:ext cx="11091672" cy="5041520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2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981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笔记二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中国式现代化取得历史性成就雄辩地证明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这是一条符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合中国实际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植根中国国情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创造人民美好生活的现代化新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摘编自鲁保林等《坚定不移走中国式现代化道路的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底气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笔记三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党领导人民开创了中国式现代化道路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我们成功找到了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实现中华民族伟大复兴的正确方向和路径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摘编自尤琳等《中国式现代化是实现中华民族伟大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复兴的根本之路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21f7c9c4?colgroup=3,26&amp;vcp=1&amp;vis=1&amp;pid=08aa5b8f9&amp;color=0,0,0&amp;mp=1&amp;vtp=1&amp;vaab=1&amp;bt=1&amp;bbb=1">
            <a:extLst>
              <a:ext uri="{FF2B5EF4-FFF2-40B4-BE49-F238E27FC236}">
                <a16:creationId xmlns:a16="http://schemas.microsoft.com/office/drawing/2014/main" id="{339445EC-86BC-4E52-C37C-5CB32DFD6801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604cadd6a?vaa=1&amp;vcp=1&amp;vis=1&amp;pid=08aa5b8f9&amp;color=0,0,0&amp;vtp=1&amp;vaab=1&amp;bt=1&amp;bbb=1&amp;hb=1"/>
          <p:cNvSpPr/>
          <p:nvPr/>
        </p:nvSpPr>
        <p:spPr>
          <a:xfrm>
            <a:off x="539496" y="13173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（3）请从材料三中选择一则笔记，围绕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中国式现代化道路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提炼观点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并综合上述材料加以论证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至少列举两个史实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604cadd6a?vaa=1&amp;vcp=1&amp;vis=1&amp;pid=08aa5b8f9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为开放性试题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解题时要按照题目要求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任选一个笔记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分析笔记并提炼观点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围绕观点列举两个相关史实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述后进行总结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呼应观点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并有总结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db2bb4a?vcp=1&amp;pid=1044b14e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7c4ce04a2?colgroup=5,24&amp;vcp=1&amp;pid=a7db2bb4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488925"/>
              </p:ext>
            </p:extLst>
          </p:nvPr>
        </p:nvGraphicFramePr>
        <p:xfrm>
          <a:off x="539496" y="1295191"/>
          <a:ext cx="11091672" cy="280892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开辟中国特色社会主义道路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社会主义市场经济体制逐步建立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综合国力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人民生活水平提高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坚持马克思主义中国化时代化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中国特色社会主义理论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体系形成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604cadd6a?vaa=1&amp;vcp=1&amp;vis=1&amp;pid=08aa5b8f9&amp;color=0,0,0&amp;vtp=1&amp;vaab=1&amp;bt=1&amp;bbb=1&amp;hb=1"/>
          <p:cNvSpPr/>
          <p:nvPr/>
        </p:nvSpPr>
        <p:spPr>
          <a:xfrm>
            <a:off x="539496" y="8686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选择笔记一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中国现代化建设必须坚持中国共产党的领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：1978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安徽凤阳小岗村的大包干开启了农村的改革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正是在中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共中央的支持和倡导下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家庭联产承包责任制才逐步在全国推开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激发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了农民的劳动热情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带来了农村生产力的大解放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中国共产党把马克思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主义基本原理同中国实际结合起来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创立了邓小平理论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三个代表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重要思想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科学发展观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习近平新时代中国特色社会主义思想等先进理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为中国现代化建设提供了先进的理论指导和正确的方向指引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604cadd6a?vaa=1&amp;vcp=1&amp;vis=1&amp;pid=08aa5b8f9&amp;color=0,0,0&amp;vtp=1&amp;vaab=1&amp;bt=1&amp;bbb=1&amp;hb=1">
            <a:extLst>
              <a:ext uri="{FF2B5EF4-FFF2-40B4-BE49-F238E27FC236}">
                <a16:creationId xmlns:a16="http://schemas.microsoft.com/office/drawing/2014/main" id="{51D93360-B631-D769-43A4-AE97129E429D}"/>
              </a:ext>
            </a:extLst>
          </p:cNvPr>
          <p:cNvSpPr/>
          <p:nvPr/>
        </p:nvSpPr>
        <p:spPr>
          <a:xfrm>
            <a:off x="539496" y="190629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新时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中国共产党紧紧依靠人民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全面建设社会主义现代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化国家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面深化改革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全面依法治国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全面从严治党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为实现中华民族伟大复兴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的中国梦而不懈奋斗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中国共产党为中国现代化建设提供了正确方向指引和坚强组织保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我们必须坚持中国共产党的领导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50049184"/>
      </p:ext>
    </p:extLst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8027f93e?vcp=1&amp;pid=c18fcecd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请完成第255—257页［备考练习］习题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f8c1f868.fixed?vcp=1&amp;pid=bf8400f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中国特色社会主义道路</a:t>
            </a:r>
            <a:endParaRPr lang="en-US" altLang="zh-CN" sz="4000" dirty="0"/>
          </a:p>
        </p:txBody>
      </p:sp>
      <p:sp>
        <p:nvSpPr>
          <p:cNvPr id="3" name="C_4_BD#ef8c1f868.fixed?vcp=1&amp;pid=bf8400fd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中国特色社会主义道路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30c28a3?vcp=1&amp;pid=ef8c1f86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1_1#7d1aebbcc?vaa=1&amp;vcp=1&amp;vis=1&amp;pid=6f30c28a3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1.（2024·广西玉林·模拟，有改动）20世纪以来，中国经历了三次历史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性巨变，时间分别是1949年、1956年、1978年。与1949年、1978年这两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个年份相关联的两件大事分别是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2_1#7d1aebbcc.bracket?vaa=1&amp;vcp=1&amp;vis=1&amp;pid=6f30c28a3&amp;color=0,0,0&amp;vpa=1&amp;vtp=1&amp;vaab=1"/>
          <p:cNvSpPr/>
          <p:nvPr/>
        </p:nvSpPr>
        <p:spPr>
          <a:xfrm>
            <a:off x="57949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1_2#7d1aebbcc.choices?vaa=1&amp;vcp=1&amp;vis=1&amp;pid=6f30c28a3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A.抗美援朝、中共十一届三中全会召开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B.新中国成立、中共十一届三中全会召开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C.新中国成立、三大改造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.“大跃进”运动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、“文化大革命”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aa44b527c?vaa=1&amp;vcp=1&amp;vis=1&amp;pid=6f30c28a3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2.（2024·广西南宁·模拟）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这项制度是农民以家庭为单位，向集体经济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组织承包土地等生产资料和生产任务的农业生产责任制形式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该“制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度”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aa44b527c.bracket?vaa=1&amp;vcp=1&amp;vis=1&amp;pid=6f30c28a3&amp;color=0,0,0&amp;vpa=2&amp;vtp=1&amp;vaab=1"/>
          <p:cNvSpPr/>
          <p:nvPr/>
        </p:nvSpPr>
        <p:spPr>
          <a:xfrm>
            <a:off x="1932794" y="313848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_2#aa44b527c.choices?vaa=1&amp;vcp=1&amp;vis=1&amp;pid=6f30c28a3&amp;color=0,0,0&amp;vtp=1&amp;vaab=1&amp;bbb=1"/>
          <p:cNvSpPr/>
          <p:nvPr/>
        </p:nvSpPr>
        <p:spPr>
          <a:xfrm>
            <a:off x="539496" y="37063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A.家庭联产承包责任制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B.社会主义市场经济体制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C.民族区域自治制度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D.人民代表大会制度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2cd076c71?vaa=1&amp;vcp=1&amp;vis=1&amp;pid=6f30c28a3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3.（2024·广西崇左·模拟，有改动）马克思主义中国化时代化是指马克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思主义基本原理同中国具体实际日益结合的过程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马克思主义中国化时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代化的最新成果是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2cd076c71.bracket?vaa=1&amp;vcp=1&amp;vis=1&amp;pid=6f30c28a3&amp;color=0,0,0&amp;vpa=3&amp;vtp=1&amp;vaab=1"/>
          <p:cNvSpPr/>
          <p:nvPr/>
        </p:nvSpPr>
        <p:spPr>
          <a:xfrm>
            <a:off x="3661315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5_2#2cd076c71.choices?vaa=1&amp;vcp=1&amp;vis=1&amp;pid=6f30c28a3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A.毛泽东思想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三个代表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重要思想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C.邓小平理论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D.习近平新时代中国特色社会主义思想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dcf5839?vcp=1&amp;pid=ef8c1f86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6_BD.17_1#650992925?htil=1&amp;vaa=1&amp;vcp=1&amp;vis=1&amp;pid=c3dcf583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2278251"/>
            <a:ext cx="4324115" cy="3098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7_2#650992925?htil=1&amp;sp=1&amp;vaa=1&amp;vcp=1&amp;vis=1&amp;pid=c3dcf5839&amp;color=0,0,0&amp;vtp=1&amp;vaab=1&amp;bbb=1&amp;hb=1&amp;hs=1"/>
          <p:cNvSpPr/>
          <p:nvPr/>
        </p:nvSpPr>
        <p:spPr>
          <a:xfrm>
            <a:off x="539496" y="1267240"/>
            <a:ext cx="700430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4.（2024·广西贺州·模拟）右图所示为1978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年与1984年全国农林牧渔业总产值和粮食产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量的统计数据。其变化主要是由于家庭联产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承包责任制的实行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8_1#650992925.bracket?vaa=1&amp;vcp=1&amp;vis=1&amp;pid=c3dcf5839&amp;color=0,0,0&amp;vpa=4&amp;vtp=1&amp;vaab=1"/>
          <p:cNvSpPr/>
          <p:nvPr/>
        </p:nvSpPr>
        <p:spPr>
          <a:xfrm>
            <a:off x="3661315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17_3#650992925.choices?vaa=1&amp;vcp=1&amp;vis=1&amp;pid=c3dcf5839&amp;color=0,0,0&amp;vtp=1&amp;vaab=1&amp;bbb=1&amp;hs=1"/>
          <p:cNvSpPr/>
          <p:nvPr/>
        </p:nvSpPr>
        <p:spPr>
          <a:xfrm>
            <a:off x="539496" y="38275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A.促进了对外贸易的发展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B.促进了国防建设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C.激发了农民的劳动热情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D.继承了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大锅饭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的分配方式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e7a7f17a1?sp=1&amp;vaa=1&amp;vcp=1&amp;vis=1&amp;pid=c3dcf5839&amp;color=0,0,0&amp;vtp=1&amp;vaab=1&amp;bt=1&amp;bbb=1&amp;hb=1"/>
          <p:cNvSpPr/>
          <p:nvPr/>
        </p:nvSpPr>
        <p:spPr>
          <a:xfrm>
            <a:off x="544068" y="1079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5.（2024·江苏苏州·中考）下图是上海在不同时期发行的粮票与股票，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e7a7f17a1.bracket?vaa=1&amp;vcp=1&amp;vis=1&amp;pid=c3dcf5839&amp;color=0,0,0&amp;vpa=5&amp;vtp=1&amp;vaab=1"/>
          <p:cNvSpPr/>
          <p:nvPr/>
        </p:nvSpPr>
        <p:spPr>
          <a:xfrm>
            <a:off x="2238914" y="171280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9_3#e7a7f17a1.choices?htil=2&amp;vaa=1&amp;vcp=1&amp;vis=1&amp;pid=c3dcf5839&amp;color=0,0,0&amp;vtp=1&amp;vaab=1&amp;bbb=1"/>
          <p:cNvSpPr/>
          <p:nvPr/>
        </p:nvSpPr>
        <p:spPr>
          <a:xfrm>
            <a:off x="544068" y="4361243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A.计划经济向市场经济转变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B.家庭联产承包责任制推广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C.对外开放的程度不断深化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D.边陲小镇蜕变为经济特区</a:t>
            </a:r>
            <a:endParaRPr lang="en-US" altLang="zh-CN" sz="2800" dirty="0"/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/>
          <a:stretch>
            <a:fillRect/>
          </a:stretch>
        </p:blipFill>
        <p:spPr>
          <a:xfrm>
            <a:off x="2238914" y="2602873"/>
            <a:ext cx="4498355" cy="1758370"/>
          </a:xfrm>
          <a:prstGeom prst="rect">
            <a:avLst/>
          </a:prstGeom>
        </p:spPr>
      </p:pic>
      <p:pic>
        <p:nvPicPr>
          <p:cNvPr id="7" name="图片 6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4" cstate="print"/>
          <a:srcRect l="2329" t="5204" r="2914" b="3728"/>
          <a:stretch>
            <a:fillRect/>
          </a:stretch>
        </p:blipFill>
        <p:spPr>
          <a:xfrm>
            <a:off x="6737269" y="2602873"/>
            <a:ext cx="2844697" cy="17583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a44149a76?vaa=1&amp;vcp=1&amp;vis=1&amp;pid=c3dcf5839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6.（2024·四川成都·模拟）有学者认为，中国经济的发展经历了三个阶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段：第一个阶段是对外开放，让世界进入中国；第二个阶段还是对外开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放，但中国开始走向世界；第三个阶段依然是对外开放，中国已经开始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改变世界了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中国开始走向世界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开始于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a44149a76.bracket?vaa=1&amp;vcp=1&amp;vis=1&amp;pid=c3dcf5839&amp;color=0,0,0&amp;vpa=6&amp;vtp=1&amp;vaab=1"/>
          <p:cNvSpPr/>
          <p:nvPr/>
        </p:nvSpPr>
        <p:spPr>
          <a:xfrm>
            <a:off x="7423689" y="35370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4" name="QC_6_BD.21_2#a44149a76.choices?vaa=1&amp;vcp=1&amp;vis=1&amp;pid=c3dcf5839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.中美建立外交关系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.中国加入世界贸易组织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C.香港顺利回归祖国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.珠海等经济特区的建立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82d3bf75.fixed?vcp=1&amp;pid=bf8400f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中国特色社会主义道路</a:t>
            </a:r>
            <a:endParaRPr lang="en-US" altLang="zh-CN" sz="4000" dirty="0"/>
          </a:p>
        </p:txBody>
      </p:sp>
      <p:sp>
        <p:nvSpPr>
          <p:cNvPr id="3" name="C_4_BD#782d3bf75.fixed?vcp=1&amp;pid=bf8400fd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0e450bcfb?vaa=1&amp;vcp=1&amp;vis=1&amp;pid=c3dcf5839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7.（2024·河南濮阳·模拟）习近平总书记明确强调，要加强对中华优秀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传统文化的挖掘和阐发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。他曾在著作中引用古典名句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法令既行，纪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律自正，则无不治之国，无不化之民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这彰显了“四个全面”战略布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0e450bcfb.bracket?vaa=1&amp;vcp=1&amp;vis=1&amp;pid=c3dcf5839&amp;color=0,0,0&amp;vpa=7&amp;vtp=1&amp;vaab=1"/>
          <p:cNvSpPr/>
          <p:nvPr/>
        </p:nvSpPr>
        <p:spPr>
          <a:xfrm>
            <a:off x="1785683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A</a:t>
            </a:r>
            <a:endParaRPr lang="en-US" altLang="zh-CN" sz="2800" dirty="0"/>
          </a:p>
        </p:txBody>
      </p:sp>
      <p:sp>
        <p:nvSpPr>
          <p:cNvPr id="4" name="QC_6_BD.23_2#0e450bcfb.choices?vaa=1&amp;vcp=1&amp;vis=1&amp;pid=c3dcf5839&amp;color=0,0,0&amp;vtp=1&amp;vaab=1&amp;bbb=1"/>
          <p:cNvSpPr/>
          <p:nvPr/>
        </p:nvSpPr>
        <p:spPr>
          <a:xfrm>
            <a:off x="539496" y="4104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A.全面依法治国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B.全面从严治党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C.全面深化改革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D.全面建设社会主义现代化国家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6b1b08247?vaa=1&amp;vcp=1&amp;vis=1&amp;pid=c3dcf5839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8.（2024·湖北·中考，有改动）1978年，我国国内生产总值约为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678.7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亿元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。党的十八大以来，以习近平同志为核心的党中央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，带领全国各族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，着力推进高质量发展。到2021年，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我国国内生产总值增长到114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万亿元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6_1#6b1b08247.bracket?vaa=1&amp;vcp=1&amp;vis=1&amp;pid=c3dcf5839&amp;color=0,0,0&amp;vpa=8&amp;vtp=1&amp;vaab=1"/>
          <p:cNvSpPr/>
          <p:nvPr/>
        </p:nvSpPr>
        <p:spPr>
          <a:xfrm>
            <a:off x="4016915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5_2#6b1b08247.choices?vaa=1&amp;vcp=1&amp;vis=1&amp;pid=c3dcf5839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.教育事业获得突破性进展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.中国特色大国外交全面推进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C.经济实力实现历史性跃升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.国防军队建设取得辉煌成就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e52d76d89?vaa=1&amp;vcp=1&amp;vis=1&amp;pid=c3dcf5839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9.（2024·海南海口·模拟）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新质生产力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成为2024年全国两会热词之一。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新质生产力已经在实践中形成并展示出对高质量发展的强劲推动力、支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撑力，有助于提升国家的综合国力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这主要说明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8_1#e52d76d89.bracket?vaa=1&amp;vcp=1&amp;vis=1&amp;pid=c3dcf5839&amp;color=0,0,0&amp;vpa=9&amp;vtp=1&amp;vaab=1"/>
          <p:cNvSpPr/>
          <p:nvPr/>
        </p:nvSpPr>
        <p:spPr>
          <a:xfrm>
            <a:off x="82841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7_2#e52d76d89.choices?vaa=1&amp;vcp=1&amp;vis=1&amp;pid=c3dcf583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.生产力的发展推动社会进步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.制度保障促进国力发展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C.传统技术产品已被全面取代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.思想解放引发社会变革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974e4e3d?vcp=1&amp;pid=ef8c1f86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9_1#14efcc506?sp=1&amp;vaa=1&amp;vcp=1&amp;vis=1&amp;pid=0974e4e3d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2024·广西南宁·模拟，有改动）一百多年来，中国共产党领导人民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进行伟大奋斗，积累了宝贵的历史经验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毛泽东领导党和人民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推翻了帝国主义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封建主义和官僚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资本主义在中国的统治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完成了民主革命的任务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在中国的具体条件下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要战胜如此强大的敌人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中国革命不能沿袭别国的模式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而必须把马克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思列宁主义的普遍真理和中国的具体实际结合起来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走自己独特的道路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2004年第6期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dbdd05ff7?vaa=1&amp;vcp=1&amp;vis=1&amp;pid=14efcc506&amp;color=0,0,0&amp;vtp=1&amp;vaab=1&amp;bt=1&amp;bbb=1&amp;hb=1"/>
          <p:cNvSpPr/>
          <p:nvPr/>
        </p:nvSpPr>
        <p:spPr>
          <a:xfrm>
            <a:off x="539496" y="16273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（1）根据材料一并结合所学知识，指出文中提到的中国革命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“独特的道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路”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。根据材料一，指出由此得出的经验。</a:t>
            </a:r>
            <a:endParaRPr lang="en-US" altLang="zh-CN" sz="2800" dirty="0"/>
          </a:p>
        </p:txBody>
      </p:sp>
      <p:sp>
        <p:nvSpPr>
          <p:cNvPr id="3" name="QO_7_AN.1_1#dbdd05ff7?vaa=1&amp;vcp=1&amp;vis=1&amp;pid=14efcc506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“独特的道路”：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农村包围城市、武装夺取政权的道路（井冈山道路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经验：中国革命和发展要实事求是，将马克思主义基本原理与中国实际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结合起来，走自己独特的道路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b1369990?vcp=1&amp;vis=1&amp;pid=14efcc506&amp;color=0,0,0&amp;vtp=1&amp;vaab=1&amp;bt=1&amp;bbb=1&amp;hb=1"/>
          <p:cNvSpPr/>
          <p:nvPr/>
        </p:nvSpPr>
        <p:spPr>
          <a:xfrm>
            <a:off x="539496" y="1108536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中共中央即已明确提出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“以苏为鉴”,走中国自己的建设社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会主义道路的问题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随后，毛泽东在调查研究、总结我国“一五”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计划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经济建设经验的基础上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论十大关系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的报告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阐述我国社会主义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建设中存在的十个方面矛盾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提出了解决这些矛盾以调动各方面积极性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的基本原则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这个报告不仅是探索适合中国情况的社会主义建设道路的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开篇之作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而且为中共八大提供了理论指南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摘编自张岂之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中国历史十五讲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d0165a8ca?vaa=1&amp;vcp=1&amp;vis=1&amp;pid=14efcc506&amp;color=0,0,0&amp;vtp=1&amp;vaab=1&amp;bt=1&amp;bbb=1&amp;hb=1"/>
          <p:cNvSpPr/>
          <p:nvPr/>
        </p:nvSpPr>
        <p:spPr>
          <a:xfrm>
            <a:off x="539496" y="2758698"/>
            <a:ext cx="10805263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经验来源：苏联社会主义建设的经验和我国“一五”计划经济建设的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历史作用：开始探索适合中国情况的社会主义建设道路，为中共八大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提供了理论指南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QO_7_BD.32_1#d0165a8ca?vaa=1&amp;vcp=1&amp;vis=1&amp;pid=14efcc506&amp;color=0,0,0&amp;vtp=1&amp;vaab=1&amp;bbb=1&amp;hb=1"/>
          <p:cNvSpPr/>
          <p:nvPr/>
        </p:nvSpPr>
        <p:spPr>
          <a:xfrm>
            <a:off x="539496" y="130406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（2）根据材料二并结合所学知识，概括《论十大关系》报告的经验来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源和历史作用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37699a8e3?vcp=1&amp;vis=1&amp;pid=14efcc506&amp;color=0,0,0&amp;vtp=1&amp;vaab=1&amp;bt=1&amp;bbb=1"/>
          <p:cNvSpPr/>
          <p:nvPr/>
        </p:nvSpPr>
        <p:spPr>
          <a:xfrm>
            <a:off x="539496" y="16898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8" name="P_7_BD#37699a8e3?colgroup=5,24&amp;vcp=1&amp;vis=1&amp;pid=14efcc50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49449"/>
              </p:ext>
            </p:extLst>
          </p:nvPr>
        </p:nvGraphicFramePr>
        <p:xfrm>
          <a:off x="548640" y="2712203"/>
          <a:ext cx="11100816" cy="1675956"/>
        </p:xfrm>
        <a:graphic>
          <a:graphicData uri="http://schemas.openxmlformats.org/drawingml/2006/table">
            <a:tbl>
              <a:tblPr/>
              <a:tblGrid>
                <a:gridCol w="1975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25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百年奋斗的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坚持党的领导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坚持人民至上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坚持理论创新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坚持独立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坚持中国道路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坚持胸怀天下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坚持开拓创新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持敢于斗争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坚持统一战线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坚持自我革命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P_7_BD#37699a8e3?colgroup=2,27&amp;vcp=1&amp;vis=1&amp;pid=14efcc50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567360"/>
              </p:ext>
            </p:extLst>
          </p:nvPr>
        </p:nvGraphicFramePr>
        <p:xfrm>
          <a:off x="539496" y="989563"/>
          <a:ext cx="11082528" cy="5309616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096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中共一大召开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中国共产党诞生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②1923年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中共三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大召开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正式决定同孙中山领导的国民党合作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建立革命统一战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③1927年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中国共产党领导南昌起义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秋收起义等武装暴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④1936年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西安事变和平解决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抗日民族统一战线初步形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⑤1940年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彭德怀指挥八路军发动百团大战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⑥1949年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奉行独立自主的和平外交政策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⑦20世纪60年代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子弹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氢弹爆炸成功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⑧1978年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中共十一届三中全会召开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出实行改革开放的历史性决策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⑨20世纪80年代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我国进行城市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经济体制改革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⑩2021年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我国历史性地解决了绝对贫困问题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向第二个百年奋斗目标迈进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7699a8e3?colgroup=2,27&amp;vcp=1&amp;vis=1&amp;pid=14efcc506&amp;color=0,0,0&amp;mp=1&amp;vtp=1&amp;vaab=1&amp;bt=1&amp;bbb=1">
            <a:extLst>
              <a:ext uri="{FF2B5EF4-FFF2-40B4-BE49-F238E27FC236}">
                <a16:creationId xmlns:a16="http://schemas.microsoft.com/office/drawing/2014/main" id="{89ADB8DD-9EAC-38F9-BC2A-3C54A122EA60}"/>
              </a:ext>
            </a:extLst>
          </p:cNvPr>
          <p:cNvSpPr txBox="1"/>
          <p:nvPr/>
        </p:nvSpPr>
        <p:spPr>
          <a:xfrm>
            <a:off x="10903879" y="461636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4_1#65d282f49?vaa=1&amp;vcp=1&amp;vis=1&amp;pid=14efcc506&amp;color=0,0,0&amp;vtp=1&amp;vaab=1&amp;bt=1&amp;bbb=1&amp;hb=1"/>
          <p:cNvSpPr/>
          <p:nvPr/>
        </p:nvSpPr>
        <p:spPr>
          <a:xfrm>
            <a:off x="539496" y="20612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（3）根据材料三并结合所学知识，从中国共产党百年奋斗的历史经验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中选择一个主题，自拟一个观点，并选取两个史实进行论述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934d5098?vcp=1&amp;pid=782d3bf75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伟大的历史转折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经济体制改革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对外开放（2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163616db7?vcp=1&amp;pid=2934d5098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823b1ed14?vcp=1&amp;pid=163616db7&amp;color=0,0,0&amp;vtp=1&amp;vaab=1&amp;bbb=1&amp;hb=1"/>
          <p:cNvSpPr/>
          <p:nvPr/>
        </p:nvSpPr>
        <p:spPr>
          <a:xfrm>
            <a:off x="539496" y="19389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知道中共十一届三中全会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了解农村改革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城市改革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经济特区建设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沿海港口城市开放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上海浦东开发开放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加入世界贸易组织等史事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邓小平对改革开放所起的重要作用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认识改革开放对中国社会发展的重大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意义和对世界的重要影响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了解社会主义市场经济体制的建立与完善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65d282f49?vaa=1&amp;vcp=1&amp;vis=1&amp;pid=14efcc506&amp;color=0,0,0&amp;vtp=1&amp;vaab=1&amp;bt=1&amp;bbb=1&amp;hb=1"/>
          <p:cNvSpPr/>
          <p:nvPr/>
        </p:nvSpPr>
        <p:spPr>
          <a:xfrm>
            <a:off x="541020" y="380157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观点：坚持中国道路是中国共产党立于不败之地的重要源泉。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论述：国民革命失败后，中国共产党转变斗争方向，将革命重心由城市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转向农村，建立井冈山革命根据地，开辟井冈山道路。这条符合中国国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情的革命道路的开辟，引领中国新民主主义革命在中国共产党的领导下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走向胜利。中共十一届三中全会召开后，我国开始改革开放的新征程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在进行经济体制改革和对外开放的历程中，中国共产党开创了一条符合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中国国情的中国特色社会主义道路。中国的综合国力不断增强，国际地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位不断提升，人民生活水平显著提高，中国的社会主义现代化建设在中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国共产党领导下取得辉煌成就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结论：中国共产党坚持实事求是，一切从实际出发；我们要坚持中国共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产党的领导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fe3b5fef?vcp=1&amp;pid=2934d509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8f226a2a6?colgroup=2,1,16,9&amp;vcp=1&amp;pid=8fe3b5fe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509427"/>
              </p:ext>
            </p:extLst>
          </p:nvPr>
        </p:nvGraphicFramePr>
        <p:xfrm>
          <a:off x="539496" y="1295191"/>
          <a:ext cx="11112835" cy="3940556"/>
        </p:xfrm>
        <a:graphic>
          <a:graphicData uri="http://schemas.openxmlformats.org/drawingml/2006/table">
            <a:tbl>
              <a:tblPr/>
              <a:tblGrid>
                <a:gridCol w="962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30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422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届三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文化大革命”造成许多严重的政治问题和社会问题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人们要求纠正“文化大革命”的错误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两个凡是”方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针的推行引起普遍不满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（2）思想：1978年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真理标准问题的大讨论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使人们认识到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才是检验真理的唯一标准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600"/>
                        </a:lnSpc>
                      </a:pPr>
                      <a:r>
                        <a:rPr lang="en-US" altLang="zh-CN" sz="8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光明日报》上发表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的《实践是检验真理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的唯一标准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8f226a2a6.table_image?tii=1&amp;vcp=1&amp;pid=8fe3b5fe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2721" y="1527061"/>
            <a:ext cx="3236976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8f226a2a6?colgroup=1,1,18,7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857628"/>
              </p:ext>
            </p:extLst>
          </p:nvPr>
        </p:nvGraphicFramePr>
        <p:xfrm>
          <a:off x="539496" y="1262806"/>
          <a:ext cx="11112934" cy="5073968"/>
        </p:xfrm>
        <a:graphic>
          <a:graphicData uri="http://schemas.openxmlformats.org/drawingml/2006/table">
            <a:tbl>
              <a:tblPr/>
              <a:tblGrid>
                <a:gridCol w="7441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90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862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届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1978年12月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在北京召开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900"/>
                        </a:lnSpc>
                      </a:pPr>
                      <a:r>
                        <a:rPr lang="en-US" altLang="zh-CN" sz="4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中共十一届三中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全会会场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（1）思想上：冲破长期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“左”的错误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的严重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束缚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确定了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解放思想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开动脑筋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实事求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团结一致向前看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的指导方针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治上：果断结束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“以阶级斗争为纲”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重新确立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的思想路线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政治路线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组织路线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作出把党和国家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工作中心转移到经济建设上来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实行改革开放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的历史性决策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f226a2a6?colgroup=1,1,18,7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4FDD871B-1B60-4013-6BF9-6D7B6F0FC119}"/>
              </a:ext>
            </a:extLst>
          </p:cNvPr>
          <p:cNvSpPr txBox="1"/>
          <p:nvPr/>
        </p:nvSpPr>
        <p:spPr>
          <a:xfrm>
            <a:off x="1093428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十一届三中全会会场.webp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51992" y="2668433"/>
            <a:ext cx="2600438" cy="11247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2567</Words>
  <Application>Microsoft Office PowerPoint</Application>
  <PresentationFormat>宽屏</PresentationFormat>
  <Paragraphs>787</Paragraphs>
  <Slides>70</Slides>
  <Notes>68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1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12</cp:revision>
  <dcterms:created xsi:type="dcterms:W3CDTF">2024-11-29T16:06:55Z</dcterms:created>
  <dcterms:modified xsi:type="dcterms:W3CDTF">2025-07-28T01:02:48Z</dcterms:modified>
  <cp:category/>
  <cp:contentStatus/>
</cp:coreProperties>
</file>