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10" r:id="rId44"/>
    <p:sldId id="298" r:id="rId45"/>
    <p:sldId id="299" r:id="rId46"/>
    <p:sldId id="300" r:id="rId47"/>
    <p:sldId id="301" r:id="rId48"/>
    <p:sldId id="311" r:id="rId49"/>
    <p:sldId id="302" r:id="rId50"/>
    <p:sldId id="303" r:id="rId51"/>
    <p:sldId id="305" r:id="rId52"/>
    <p:sldId id="306" r:id="rId53"/>
    <p:sldId id="307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262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762AA2-A2F3-417D-98D2-BE7BD7D508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C15070-57FA-4B46-9F6F-B1B1D06E16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F37658-0C77-4E73-A7C6-681EC888CB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57C3550-D8F6-DAEC-3014-C06AE281BDD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BE4E880-1609-4D35-8F4F-B893C2EE8C55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F012ADE-1962-44AE-B6C4-0E64C118D4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0DF092C-F665-47C7-A0E8-76C02EA7A0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3DA9E5-2D01-4765-8C99-54F31C4130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f7f543079?colgroup=3,4,13,8&amp;vcp=1&amp;pid=1586343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852110"/>
              </p:ext>
            </p:extLst>
          </p:nvPr>
        </p:nvGraphicFramePr>
        <p:xfrm>
          <a:off x="539496" y="1518856"/>
          <a:ext cx="11114866" cy="4524884"/>
        </p:xfrm>
        <a:graphic>
          <a:graphicData uri="http://schemas.openxmlformats.org/drawingml/2006/table">
            <a:tbl>
              <a:tblPr/>
              <a:tblGrid>
                <a:gridCol w="1378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6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3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81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770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经济大危机沉重打击了美国经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并引发了社会危机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应付日益严峻的经济大危机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维护资本主义制度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巩固资产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国家干预手段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来扭转经济形势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f7f543079.table_image?iti=2&amp;tii=4&amp;vcp=1&amp;pid=1586343a5&amp;color=0,0,0&amp;vtp=1&amp;vaab=1&amp;bbb=1"/>
          <p:cNvSpPr/>
          <p:nvPr/>
        </p:nvSpPr>
        <p:spPr>
          <a:xfrm>
            <a:off x="8779880" y="4544282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罗斯福发表演说</a:t>
            </a:r>
            <a:endParaRPr lang="en-US" altLang="zh-CN" sz="2800" dirty="0"/>
          </a:p>
        </p:txBody>
      </p:sp>
      <p:sp>
        <p:nvSpPr>
          <p:cNvPr id="2" name="P_7_BD#f7f543079?colgroup=3,4,13,8&amp;vcp=1&amp;pid=1586343a5&amp;color=0,0,0&amp;vtp=1&amp;vaab=1&amp;bt=1&amp;bbb=1">
            <a:extLst>
              <a:ext uri="{FF2B5EF4-FFF2-40B4-BE49-F238E27FC236}">
                <a16:creationId xmlns:a16="http://schemas.microsoft.com/office/drawing/2014/main" id="{4EB8FD34-DBF6-0C77-0EEB-3B3F85CD1CE1}"/>
              </a:ext>
            </a:extLst>
          </p:cNvPr>
          <p:cNvSpPr txBox="1"/>
          <p:nvPr/>
        </p:nvSpPr>
        <p:spPr>
          <a:xfrm>
            <a:off x="10936216" y="8104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C:\Users\Administrator.USER-20211017CW\Desktop\口袋书图片\122.jpg"/>
          <p:cNvPicPr/>
          <p:nvPr/>
        </p:nvPicPr>
        <p:blipFill>
          <a:blip r:embed="rId3" cstate="print"/>
          <a:srcRect l="13125"/>
          <a:stretch>
            <a:fillRect/>
          </a:stretch>
        </p:blipFill>
        <p:spPr bwMode="auto">
          <a:xfrm>
            <a:off x="8779880" y="2515330"/>
            <a:ext cx="2624678" cy="190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f7f543079?colgroup=2,2,3,21&amp;vcp=1&amp;pid=1586343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975659"/>
              </p:ext>
            </p:extLst>
          </p:nvPr>
        </p:nvGraphicFramePr>
        <p:xfrm>
          <a:off x="539496" y="1582356"/>
          <a:ext cx="11112934" cy="3906648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5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紧急银行法案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对银行业进行整顿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银行信用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计划指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导（中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全国工业复兴法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制定公平竞争法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协调各个工业部门的企业活动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（2）规定雇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员有组织起来进行谈判的权利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确定最低工资标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限制工时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全国劳工关系法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在一定范围内维护工人合法权益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f543079?colgroup=2,2,3,21&amp;vcp=1&amp;pid=1586343a5&amp;color=0,0,0&amp;vtp=1&amp;vaab=1&amp;bt=1&amp;bbb=1">
            <a:extLst>
              <a:ext uri="{FF2B5EF4-FFF2-40B4-BE49-F238E27FC236}">
                <a16:creationId xmlns:a16="http://schemas.microsoft.com/office/drawing/2014/main" id="{DF58C003-ECFC-EAEB-3ABC-49CFCCC3BD0E}"/>
              </a:ext>
            </a:extLst>
          </p:cNvPr>
          <p:cNvSpPr txBox="1"/>
          <p:nvPr/>
        </p:nvSpPr>
        <p:spPr>
          <a:xfrm>
            <a:off x="10934285" y="8739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f7f543079?colgroup=2,2,3,12,8&amp;vcp=1&amp;pid=1586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22643"/>
              </p:ext>
            </p:extLst>
          </p:nvPr>
        </p:nvGraphicFramePr>
        <p:xfrm>
          <a:off x="539496" y="1800574"/>
          <a:ext cx="11112444" cy="3961448"/>
        </p:xfrm>
        <a:graphic>
          <a:graphicData uri="http://schemas.openxmlformats.org/drawingml/2006/table">
            <a:tbl>
              <a:tblPr/>
              <a:tblGrid>
                <a:gridCol w="910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3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54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农业调整法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对全国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农业生产和销售进行调节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制产量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稳定农产品价格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通过投资兴建大量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公共设施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为失业者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提供就业机会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f7f543079.table_image?iti=3&amp;tii=6&amp;vcp=1&amp;pid=1586343a5&amp;color=0,0,0&amp;mp=1&amp;vtp=1&amp;vaab=1&amp;bbb=1"/>
          <p:cNvSpPr/>
          <p:nvPr/>
        </p:nvSpPr>
        <p:spPr>
          <a:xfrm>
            <a:off x="8746464" y="4708874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田纳西水利工程</a:t>
            </a:r>
            <a:endParaRPr lang="en-US" altLang="zh-CN" sz="2800" dirty="0"/>
          </a:p>
        </p:txBody>
      </p:sp>
      <p:sp>
        <p:nvSpPr>
          <p:cNvPr id="2" name="P_7_BD#f7f543079?colgroup=2,2,3,12,8&amp;vcp=1&amp;pid=1586343a5&amp;color=0,0,0&amp;mp=1&amp;vtp=1&amp;vaab=1&amp;bt=1&amp;bbb=1">
            <a:extLst>
              <a:ext uri="{FF2B5EF4-FFF2-40B4-BE49-F238E27FC236}">
                <a16:creationId xmlns:a16="http://schemas.microsoft.com/office/drawing/2014/main" id="{9BEFE6B0-39D6-3FC4-B96F-17C470521286}"/>
              </a:ext>
            </a:extLst>
          </p:cNvPr>
          <p:cNvSpPr txBox="1"/>
          <p:nvPr/>
        </p:nvSpPr>
        <p:spPr>
          <a:xfrm>
            <a:off x="10933795" y="1092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田纳西水坝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50715" y="2350738"/>
            <a:ext cx="1783080" cy="22311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f7f543079?colgroup=2,2,3,21&amp;vcp=1&amp;pid=1586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888207"/>
              </p:ext>
            </p:extLst>
          </p:nvPr>
        </p:nvGraphicFramePr>
        <p:xfrm>
          <a:off x="539496" y="2660078"/>
          <a:ext cx="11112934" cy="2242440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5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会保障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社会保障法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建立社会保障制度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急的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利用过剩物资救济失业家庭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在维护资本主义制度的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下作出的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政策调整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f543079?colgroup=2,2,3,21&amp;vcp=1&amp;pid=1586343a5&amp;color=0,0,0&amp;mp=1&amp;vtp=1&amp;vaab=1&amp;bt=1&amp;bbb=1">
            <a:extLst>
              <a:ext uri="{FF2B5EF4-FFF2-40B4-BE49-F238E27FC236}">
                <a16:creationId xmlns:a16="http://schemas.microsoft.com/office/drawing/2014/main" id="{79773837-DB98-EF83-0B6C-E7C2966B3755}"/>
              </a:ext>
            </a:extLst>
          </p:cNvPr>
          <p:cNvSpPr txBox="1"/>
          <p:nvPr/>
        </p:nvSpPr>
        <p:spPr>
          <a:xfrm>
            <a:off x="1093428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f7f543079?colgroup=2,2,25&amp;vcp=1&amp;pid=1586343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037176"/>
              </p:ext>
            </p:extLst>
          </p:nvPr>
        </p:nvGraphicFramePr>
        <p:xfrm>
          <a:off x="539496" y="1841436"/>
          <a:ext cx="11113578" cy="3890328"/>
        </p:xfrm>
        <a:graphic>
          <a:graphicData uri="http://schemas.openxmlformats.org/drawingml/2006/table">
            <a:tbl>
              <a:tblPr/>
              <a:tblGrid>
                <a:gridCol w="904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49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（1）对美国：美国经济缓慢复苏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工业生产有所恢复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业人数逐步增加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人民生活得到改善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增强了美国政府的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宏观调控能力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恢复了美国人民的信心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）对资本主义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：产生了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深远影响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（资本主义制度得到调整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开启了资本主义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国家干预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经济的先河）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改变资本主义的本质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无法解决美国社会的根本矛盾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f543079?colgroup=2,2,25&amp;vcp=1&amp;pid=1586343a5&amp;color=0,0,0&amp;vtp=1&amp;vaab=1&amp;bt=1&amp;bbb=1">
            <a:extLst>
              <a:ext uri="{FF2B5EF4-FFF2-40B4-BE49-F238E27FC236}">
                <a16:creationId xmlns:a16="http://schemas.microsoft.com/office/drawing/2014/main" id="{A94BF625-94EF-6B39-5988-E11BCE118435}"/>
              </a:ext>
            </a:extLst>
          </p:cNvPr>
          <p:cNvSpPr txBox="1"/>
          <p:nvPr/>
        </p:nvSpPr>
        <p:spPr>
          <a:xfrm>
            <a:off x="1093492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5a85994?vcp=1&amp;pid=9fd8eb090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43b850a7b?sp=1&amp;vcp=1&amp;pid=6d5a85994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美国历史上的重要总统</a:t>
            </a:r>
            <a:endParaRPr lang="en-US" altLang="zh-CN" sz="2800" dirty="0"/>
          </a:p>
        </p:txBody>
      </p:sp>
      <p:graphicFrame>
        <p:nvGraphicFramePr>
          <p:cNvPr id="16" name="P_7_BD#43b850a7b?colgroup=2,18,3,3&amp;vcp=1&amp;pid=6d5a8599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106486"/>
              </p:ext>
            </p:extLst>
          </p:nvPr>
        </p:nvGraphicFramePr>
        <p:xfrm>
          <a:off x="539496" y="1929556"/>
          <a:ext cx="11073384" cy="4432300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5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250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44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华盛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领导美国独立战争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推翻英国的殖民统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确立美国资产阶级民主政治制度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使美国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崛起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39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领导北方赢得内战的胜利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维护了国家统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废除了黑人奴隶制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清除了美国资本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主义发展的最大障碍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43b850a7b?colgroup=2,18,3,3&amp;vcp=1&amp;pid=6d5a8599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49866"/>
              </p:ext>
            </p:extLst>
          </p:nvPr>
        </p:nvGraphicFramePr>
        <p:xfrm>
          <a:off x="539496" y="1564068"/>
          <a:ext cx="11073384" cy="4445064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5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实施新政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加强了政府对经济的干预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美国经济得到恢复和发展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维护了美国资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危机与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使美国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崛起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3b850a7b?colgroup=2,18,3,3&amp;vcp=1&amp;pid=6d5a85994&amp;color=0,0,0&amp;mp=1&amp;vtp=1&amp;vaab=1&amp;bt=1&amp;bbb=1">
            <a:extLst>
              <a:ext uri="{FF2B5EF4-FFF2-40B4-BE49-F238E27FC236}">
                <a16:creationId xmlns:a16="http://schemas.microsoft.com/office/drawing/2014/main" id="{F5C873F1-FB0E-951E-9FC2-B4E3D323E09C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453dcbc?vcp=1&amp;pid=eb0514e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法西斯国家的侵略扩张</a:t>
            </a:r>
            <a:endParaRPr lang="en-US" altLang="zh-CN" sz="3200" dirty="0"/>
          </a:p>
        </p:txBody>
      </p:sp>
      <p:sp>
        <p:nvSpPr>
          <p:cNvPr id="3" name="C_6_BD#e5db7f3f7?vcp=1&amp;pid=40453dcb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8e3a66048?vcp=1&amp;pid=e5db7f3f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通过了解日本对中国的侵略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意大利法西斯和纳粹德国的对外扩张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知道德国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意大利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日本侵略集团是发动第二次世界大战的罪魁祸首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847e8d5c?vcp=1&amp;pid=40453dcb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3c446a7b8?colgroup=2,1,25&amp;vcp=1&amp;pid=0847e8d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496261"/>
              </p:ext>
            </p:extLst>
          </p:nvPr>
        </p:nvGraphicFramePr>
        <p:xfrm>
          <a:off x="539496" y="1295191"/>
          <a:ext cx="11073384" cy="3347340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利法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第一次世界大战后初期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意大利经济衰退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政治混乱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索里尼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乘机组织法西斯党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法西斯党徒向罗马进军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对内实行独裁统治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对外醉心于领土扩张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侵略埃塞俄比亚的战争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3c446a7b8?colgroup=2,1,25&amp;vcp=1&amp;pid=0847e8d5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388673"/>
              </p:ext>
            </p:extLst>
          </p:nvPr>
        </p:nvGraphicFramePr>
        <p:xfrm>
          <a:off x="539496" y="1125260"/>
          <a:ext cx="11073384" cy="5257800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247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经济大危机沉重打击了德国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希特勒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纳粹党徒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乘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机大肆活动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赢得了广泛的支持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24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希特勒出任德国总理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建立法西斯专政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——第二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次世界大战的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欧洲战争策源地形成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2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（1）对内独裁：纳粹党利用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国会纵火案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打击德国共产党和进步人士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焚烧大量的进步书籍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残酷迫害犹太人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（2）对外扩张：大力发展军事工业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积极扩军备战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公开撕毁《凡尔赛条约》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务兵役制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立起庞大的军队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派兵进驻莱茵非军事区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1938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吞并奥地利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吞并捷克斯洛伐克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c446a7b8?colgroup=2,1,25&amp;vcp=1&amp;pid=0847e8d5c&amp;color=0,0,0&amp;mp=1&amp;vtp=1&amp;vaab=1&amp;bt=1&amp;bbb=1">
            <a:extLst>
              <a:ext uri="{FF2B5EF4-FFF2-40B4-BE49-F238E27FC236}">
                <a16:creationId xmlns:a16="http://schemas.microsoft.com/office/drawing/2014/main" id="{C51A505C-8717-653B-0BFE-B7912DCAD48F}"/>
              </a:ext>
            </a:extLst>
          </p:cNvPr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3c446a7b8?colgroup=2,1,25&amp;vcp=1&amp;pid=0847e8d5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974968"/>
              </p:ext>
            </p:extLst>
          </p:nvPr>
        </p:nvGraphicFramePr>
        <p:xfrm>
          <a:off x="539496" y="1122083"/>
          <a:ext cx="11073384" cy="5270500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84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斯政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日本觊觎中国之心由来已久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在经济大危机中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日本经济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受到重创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国内外矛盾激化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5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是日本法西斯势力的核心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8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受军部控制的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广田弘毅上台组阁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建立法西斯专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——第二次世界大战的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亚洲战争策源地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4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（1）对外扩张：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日本关东军策划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九一八事变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1937年7月7日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日本制造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七七事变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（2）扩军备战：加紧扩充军备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制定《国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策基准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3c446a7b8?colgroup=2,1,25&amp;vcp=1&amp;pid=0847e8d5c&amp;color=0,0,0&amp;mp=1&amp;vtp=1&amp;vaab=1&amp;bt=1&amp;bbb=1">
            <a:extLst>
              <a:ext uri="{FF2B5EF4-FFF2-40B4-BE49-F238E27FC236}">
                <a16:creationId xmlns:a16="http://schemas.microsoft.com/office/drawing/2014/main" id="{CD7BC708-0716-D0B1-78A0-AB0A1875A8AB}"/>
              </a:ext>
            </a:extLst>
          </p:cNvPr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5d3b2e1?vcp=1&amp;pid=40453dcb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942464a33?sp=1&amp;vcp=1&amp;pid=545d3b2e1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面对经济危机，美国、德国采取不同应对措施的原因及影响</a:t>
            </a:r>
            <a:endParaRPr lang="en-US" altLang="zh-CN" sz="2800" dirty="0"/>
          </a:p>
        </p:txBody>
      </p:sp>
      <p:graphicFrame>
        <p:nvGraphicFramePr>
          <p:cNvPr id="22" name="P_7_BD#942464a33?colgroup=1,28&amp;vcp=1&amp;pid=545d3b2e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521563"/>
              </p:ext>
            </p:extLst>
          </p:nvPr>
        </p:nvGraphicFramePr>
        <p:xfrm>
          <a:off x="539496" y="1903052"/>
          <a:ext cx="11091672" cy="4419600"/>
        </p:xfrm>
        <a:graphic>
          <a:graphicData uri="http://schemas.openxmlformats.org/drawingml/2006/table">
            <a:tbl>
              <a:tblPr/>
              <a:tblGrid>
                <a:gridCol w="612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9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美国有民主传统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经济实力雄厚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承受能力强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可用改革的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办法摆脱危机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德国有军国主义传统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又是第一次世界大战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的战败国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经济基础薄弱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资产阶级急于用侵略扩张的方法摆脱危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美国实行罗斯福新政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在资产阶级民主制度内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通过内部自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我调节缓解经济危机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最终渡过了危机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德国实行法西斯专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对内实行独裁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并试图通过对外侵略转嫁危机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不但没有摆脱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危机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反而使本国和世界人民遭受战争苦难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造成了更深重的灾难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b565c499?vcp=1&amp;pid=40453dcb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ca01a5741?sp=1&amp;vcp=1&amp;pid=cb565c499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日三国法西斯政权建立的顺序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意大利最早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（1922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德国其次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（1933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日本最晚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（1936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日三国中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德国和日本都是在受到经济大危机打击的背景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下建立法西斯专政的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但意大利在经济大危机之前便建立了法西斯政权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f55607d5?sp=1&amp;vcp=1&amp;pid=eb0514e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第二次世界大战</a:t>
            </a:r>
            <a:endParaRPr lang="en-US" altLang="zh-CN" sz="3200" dirty="0"/>
          </a:p>
        </p:txBody>
      </p:sp>
      <p:sp>
        <p:nvSpPr>
          <p:cNvPr id="3" name="C_6_BD#183bd05cf?vcp=1&amp;pid=3f55607d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32139a7b?vcp=1&amp;pid=183bd05cf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知道第二次世界大战的主要进程和主要战场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联合国家宣言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和开罗会议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雅尔塔会议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波茨坦会议等重要国际会议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了解世界人民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反法西斯战争的艰巨性和胜利原因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28fc9f6?vcp=1&amp;pid=3f55607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5" name="P_7_BD#2e68ef41a?colgroup=2,2,25&amp;vcp=1&amp;pid=fb28fc9f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118467"/>
              </p:ext>
            </p:extLst>
          </p:nvPr>
        </p:nvGraphicFramePr>
        <p:xfrm>
          <a:off x="539496" y="1295191"/>
          <a:ext cx="11114842" cy="4456812"/>
        </p:xfrm>
        <a:graphic>
          <a:graphicData uri="http://schemas.openxmlformats.org/drawingml/2006/table">
            <a:tbl>
              <a:tblPr/>
              <a:tblGrid>
                <a:gridCol w="901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6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79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日本策划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九一八事变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1937年七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七事变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全民族抗战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9月1日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德军突袭波兰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法被迫宣战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（1）欧洲西线战场：德国进攻丹麦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挪威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比利时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法国被打败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德军对英国实施轰炸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）欧洲东线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德国突袭苏联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莫斯科保卫战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粉碎了德军不可战胜的神话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2e68ef41a?colgroup=2,2,13,1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91022"/>
              </p:ext>
            </p:extLst>
          </p:nvPr>
        </p:nvGraphicFramePr>
        <p:xfrm>
          <a:off x="539496" y="2272792"/>
          <a:ext cx="11116696" cy="3017012"/>
        </p:xfrm>
        <a:graphic>
          <a:graphicData uri="http://schemas.openxmlformats.org/drawingml/2006/table">
            <a:tbl>
              <a:tblPr/>
              <a:tblGrid>
                <a:gridCol w="896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2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798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1701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太平洋战场：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本偷袭位于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珍珠港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的美国海军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英对日宣战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意也对美宣战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日本向东南亚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等地区发动进攻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3300"/>
                        </a:lnSpc>
                      </a:pPr>
                      <a:r>
                        <a:rPr lang="en-US" altLang="zh-CN" sz="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遭到轰炸的珍珠港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美军机场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tii=7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6751" y="2405983"/>
            <a:ext cx="217627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68ef41a?colgroup=2,2,13,1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78048282-28C8-C999-B4B0-54C571A780A5}"/>
              </a:ext>
            </a:extLst>
          </p:cNvPr>
          <p:cNvSpPr txBox="1"/>
          <p:nvPr/>
        </p:nvSpPr>
        <p:spPr>
          <a:xfrm>
            <a:off x="10938047" y="15643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2e68ef41a?colgroup=2,2,1,23&amp;vcp=1&amp;pid=fb28fc9f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393735"/>
              </p:ext>
            </p:extLst>
          </p:nvPr>
        </p:nvGraphicFramePr>
        <p:xfrm>
          <a:off x="539496" y="2382710"/>
          <a:ext cx="11114094" cy="2797176"/>
        </p:xfrm>
        <a:graphic>
          <a:graphicData uri="http://schemas.openxmlformats.org/drawingml/2006/table">
            <a:tbl>
              <a:tblPr/>
              <a:tblGrid>
                <a:gridCol w="903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825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lvl="0" indent="0" algn="ctr" defTabSz="914400" rtl="0" eaLnBrk="1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转折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26个国家的代表在华盛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顿签署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联合国家宣言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世界反法西斯同盟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逐渐扭转了战争的形势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斯大林格勒保卫战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7月至1943年2月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）是苏德战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场的转折点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也是第二次世界大战的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e68ef41a?colgroup=2,2,1,23&amp;vcp=1&amp;pid=fb28fc9f6&amp;color=0,0,0&amp;mp=1&amp;vtp=1&amp;vaab=1&amp;bt=1&amp;bbb=1">
            <a:extLst>
              <a:ext uri="{FF2B5EF4-FFF2-40B4-BE49-F238E27FC236}">
                <a16:creationId xmlns:a16="http://schemas.microsoft.com/office/drawing/2014/main" id="{3174447B-B652-2148-9CB5-51F545924282}"/>
              </a:ext>
            </a:extLst>
          </p:cNvPr>
          <p:cNvSpPr txBox="1"/>
          <p:nvPr/>
        </p:nvSpPr>
        <p:spPr>
          <a:xfrm>
            <a:off x="1093544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2e68ef41a?colgroup=2,2,1,11,1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175848"/>
              </p:ext>
            </p:extLst>
          </p:nvPr>
        </p:nvGraphicFramePr>
        <p:xfrm>
          <a:off x="539496" y="2364232"/>
          <a:ext cx="11115552" cy="2834132"/>
        </p:xfrm>
        <a:graphic>
          <a:graphicData uri="http://schemas.openxmlformats.org/drawingml/2006/table">
            <a:tbl>
              <a:tblPr/>
              <a:tblGrid>
                <a:gridCol w="899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8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3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83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1944年6月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英等盟国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军队成功登陆法国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诺曼底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欧洲第二战场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陷入东西两个战场的夹击之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0800"/>
                        </a:lnSpc>
                      </a:pPr>
                      <a:r>
                        <a:rPr lang="en-US" altLang="zh-CN" sz="11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iti=4&amp;tii=8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125" y="2611342"/>
            <a:ext cx="244144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2e68ef41a.table_image?iti=4&amp;tii=9&amp;vcp=1&amp;pid=fb28fc9f6&amp;color=0,0,0&amp;vtp=1&amp;vaab=1&amp;bbb=1"/>
          <p:cNvSpPr/>
          <p:nvPr/>
        </p:nvSpPr>
        <p:spPr>
          <a:xfrm>
            <a:off x="8572368" y="4448270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诺曼底登陆</a:t>
            </a:r>
            <a:endParaRPr lang="en-US" altLang="zh-CN" sz="2800" dirty="0"/>
          </a:p>
        </p:txBody>
      </p:sp>
      <p:sp>
        <p:nvSpPr>
          <p:cNvPr id="2" name="P_7_BD#2e68ef41a?colgroup=2,2,1,11,1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2A2CE080-9402-4E2A-674C-076D22C8686E}"/>
              </a:ext>
            </a:extLst>
          </p:cNvPr>
          <p:cNvSpPr txBox="1"/>
          <p:nvPr/>
        </p:nvSpPr>
        <p:spPr>
          <a:xfrm>
            <a:off x="10936903" y="16558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2e68ef41a?colgroup=2,2,1,1,2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901683"/>
              </p:ext>
            </p:extLst>
          </p:nvPr>
        </p:nvGraphicFramePr>
        <p:xfrm>
          <a:off x="539496" y="2665952"/>
          <a:ext cx="11113338" cy="2230692"/>
        </p:xfrm>
        <a:graphic>
          <a:graphicData uri="http://schemas.openxmlformats.org/drawingml/2006/table">
            <a:tbl>
              <a:tblPr/>
              <a:tblGrid>
                <a:gridCol w="906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47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1943年11月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英三国首脑在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开罗（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并于12月初发表《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开罗宣言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宣言明确规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：日本所窃取的中国领土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例如东北地区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及其附属岛屿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澎湖群岛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归还中国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2e68ef41a?colgroup=2,2,1,1,2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A21C6FF3-9910-A566-FD77-C82EEAB711F3}"/>
              </a:ext>
            </a:extLst>
          </p:cNvPr>
          <p:cNvSpPr txBox="1"/>
          <p:nvPr/>
        </p:nvSpPr>
        <p:spPr>
          <a:xfrm>
            <a:off x="10934689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2e68ef41a?colgroup=2,2,1,1,10,10&amp;vcp=1&amp;pid=fb28fc9f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0567"/>
              </p:ext>
            </p:extLst>
          </p:nvPr>
        </p:nvGraphicFramePr>
        <p:xfrm>
          <a:off x="539496" y="2076418"/>
          <a:ext cx="11114399" cy="3409760"/>
        </p:xfrm>
        <a:graphic>
          <a:graphicData uri="http://schemas.openxmlformats.org/drawingml/2006/table">
            <a:tbl>
              <a:tblPr/>
              <a:tblGrid>
                <a:gridCol w="903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01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108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协调盟军行动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争的最后胜利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000"/>
                        </a:lnSpc>
                      </a:pPr>
                      <a:r>
                        <a:rPr lang="en-US" altLang="zh-CN" sz="13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三国首脑罗斯福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雅尔塔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2e68ef41a.table_image?iti=5&amp;tii=11&amp;vcp=1&amp;pid=fb28fc9f6&amp;color=0,0,0&amp;mp=1&amp;vtp=1&amp;vaab=1&amp;bbb=1"/>
          <p:cNvSpPr/>
          <p:nvPr/>
        </p:nvSpPr>
        <p:spPr>
          <a:xfrm>
            <a:off x="8186902" y="4626578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雅尔塔会议三巨头</a:t>
            </a:r>
            <a:endParaRPr lang="en-US" altLang="zh-CN" sz="2800" dirty="0"/>
          </a:p>
        </p:txBody>
      </p:sp>
      <p:sp>
        <p:nvSpPr>
          <p:cNvPr id="2" name="P_7_BD#2e68ef41a?colgroup=2,2,1,1,10,10&amp;vcp=1&amp;pid=fb28fc9f6&amp;color=0,0,0&amp;mp=1&amp;vtp=1&amp;vaab=1&amp;bt=1&amp;bbb=1">
            <a:extLst>
              <a:ext uri="{FF2B5EF4-FFF2-40B4-BE49-F238E27FC236}">
                <a16:creationId xmlns:a16="http://schemas.microsoft.com/office/drawing/2014/main" id="{EB1E673D-C29D-67BB-5DA4-B271C4852079}"/>
              </a:ext>
            </a:extLst>
          </p:cNvPr>
          <p:cNvSpPr txBox="1"/>
          <p:nvPr/>
        </p:nvSpPr>
        <p:spPr>
          <a:xfrm>
            <a:off x="10935750" y="13680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雅尔塔会议三巨头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487825" y="2646752"/>
            <a:ext cx="2447925" cy="197982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fd601c1a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cfd601c1a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2e68ef41a?colgroup=2,2,1,1,2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207494"/>
              </p:ext>
            </p:extLst>
          </p:nvPr>
        </p:nvGraphicFramePr>
        <p:xfrm>
          <a:off x="539496" y="922685"/>
          <a:ext cx="11113338" cy="5410200"/>
        </p:xfrm>
        <a:graphic>
          <a:graphicData uri="http://schemas.openxmlformats.org/drawingml/2006/table">
            <a:tbl>
              <a:tblPr/>
              <a:tblGrid>
                <a:gridCol w="906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47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（1）决定彻底消灭德国法西斯主义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战后德国由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苏等国实行分区占领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）决定战后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立联合国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（3）苏联承诺在欧洲战事结束后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3个月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参加对日作战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茨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坦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苏三国的首脑在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波茨坦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（德国）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重申了雅尔塔会议的精神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英三国的名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义发表了敦促日本投降的《波茨坦公告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公告重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申《开罗宣言》的条件必须实施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e68ef41a?colgroup=2,2,1,1,2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4683AECC-C6F9-2FD5-97C4-4542BEE5186B}"/>
              </a:ext>
            </a:extLst>
          </p:cNvPr>
          <p:cNvSpPr txBox="1"/>
          <p:nvPr/>
        </p:nvSpPr>
        <p:spPr>
          <a:xfrm>
            <a:off x="10934689" y="355618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2e68ef41a?colgroup=2,2,17,7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159322"/>
              </p:ext>
            </p:extLst>
          </p:nvPr>
        </p:nvGraphicFramePr>
        <p:xfrm>
          <a:off x="539496" y="1879600"/>
          <a:ext cx="11113955" cy="3803396"/>
        </p:xfrm>
        <a:graphic>
          <a:graphicData uri="http://schemas.openxmlformats.org/drawingml/2006/table">
            <a:tbl>
              <a:tblPr/>
              <a:tblGrid>
                <a:gridCol w="904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5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215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033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（1）欧洲：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1945年5月8日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德国正式签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署无条件投降书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（2）亚洲：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日本法西斯宣布无条件投降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日本正式签署投降书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100"/>
                        </a:lnSpc>
                      </a:pPr>
                      <a:r>
                        <a:rPr lang="en-US" altLang="zh-CN" sz="8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美国军舰“密苏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里号”上的日本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投降仪式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tii=12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1108" y="2014315"/>
            <a:ext cx="24231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68ef41a?colgroup=2,2,17,7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C4B85A53-93A1-1F6D-8109-614C3EC1C482}"/>
              </a:ext>
            </a:extLst>
          </p:cNvPr>
          <p:cNvSpPr txBox="1"/>
          <p:nvPr/>
        </p:nvSpPr>
        <p:spPr>
          <a:xfrm>
            <a:off x="10935306" y="11711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2e68ef41a?colgroup=2,2,17,7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596131"/>
              </p:ext>
            </p:extLst>
          </p:nvPr>
        </p:nvGraphicFramePr>
        <p:xfrm>
          <a:off x="539496" y="1536700"/>
          <a:ext cx="11113955" cy="4489196"/>
        </p:xfrm>
        <a:graphic>
          <a:graphicData uri="http://schemas.openxmlformats.org/drawingml/2006/table">
            <a:tbl>
              <a:tblPr/>
              <a:tblGrid>
                <a:gridCol w="904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5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215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（1）是人类历史上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规模空前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界上大部分地区和人口卷入其中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（2）第二次世界大战的胜利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粉碎了法西斯主义和军国主义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通过战争称霸世界的野心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彻底结束了列强通过争夺殖民地瓜分世界的历史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促进了世界殖民体系的瓦解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（3）对维护世界和平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促进共同发展产生了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重大而深远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100"/>
                        </a:lnSpc>
                      </a:pPr>
                      <a:r>
                        <a:rPr lang="en-US" altLang="zh-CN" sz="8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美国军舰“密苏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里号”上的日本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投降仪式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tii=13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1108" y="2014315"/>
            <a:ext cx="24231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68ef41a?colgroup=2,2,17,7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8C7BEA3D-A94D-FD82-6D60-1A9BB65136B6}"/>
              </a:ext>
            </a:extLst>
          </p:cNvPr>
          <p:cNvSpPr txBox="1"/>
          <p:nvPr/>
        </p:nvSpPr>
        <p:spPr>
          <a:xfrm>
            <a:off x="10935306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e8cb7de?vcp=1&amp;pid=3f55607d5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03202202d?sp=1&amp;vcp=1&amp;pid=69e8cb7d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比较第一次世界大战与第二次世界大战</a:t>
            </a:r>
            <a:endParaRPr lang="en-US" altLang="zh-CN" sz="2800" dirty="0"/>
          </a:p>
        </p:txBody>
      </p:sp>
      <p:graphicFrame>
        <p:nvGraphicFramePr>
          <p:cNvPr id="34" name="P_7_BD#03202202d?colgroup=7,9,13&amp;vcp=1&amp;pid=69e8cb7d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458128"/>
              </p:ext>
            </p:extLst>
          </p:nvPr>
        </p:nvGraphicFramePr>
        <p:xfrm>
          <a:off x="539496" y="1929556"/>
          <a:ext cx="11073384" cy="335502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根本原因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帝国主义国家之间政治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经济发展不平衡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萨拉热窝事件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经济大危机刺激了法西斯国家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对外侵略扩张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爆发标志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奥匈帝国向塞尔维亚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宣战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日本发动九一八事变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03202202d?colgroup=7,9,13&amp;vcp=1&amp;pid=69e8cb7d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74455"/>
              </p:ext>
            </p:extLst>
          </p:nvPr>
        </p:nvGraphicFramePr>
        <p:xfrm>
          <a:off x="539496" y="1546446"/>
          <a:ext cx="11073384" cy="447624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1914—1918年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1931—1945年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作战双方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同盟国—协约国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轴心国集团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—世界反法西斯同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凡尔登战役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莫斯科保卫战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斯大林格勒保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卫战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诺曼底登陆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新式武器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坦克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潜艇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毒气弹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原子弹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03202202d?colgroup=7,9,13&amp;vcp=1&amp;pid=69e8cb7de&amp;color=0,0,0&amp;mp=1&amp;vtp=1&amp;vaab=1&amp;bt=1&amp;bbb=1">
            <a:extLst>
              <a:ext uri="{FF2B5EF4-FFF2-40B4-BE49-F238E27FC236}">
                <a16:creationId xmlns:a16="http://schemas.microsoft.com/office/drawing/2014/main" id="{16315536-085A-DBFC-707B-FD8730B17D28}"/>
              </a:ext>
            </a:extLst>
          </p:cNvPr>
          <p:cNvSpPr txBox="1"/>
          <p:nvPr/>
        </p:nvSpPr>
        <p:spPr>
          <a:xfrm>
            <a:off x="10894735" y="838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03202202d?colgroup=7,9,13&amp;vcp=1&amp;pid=69e8cb7d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620288"/>
              </p:ext>
            </p:extLst>
          </p:nvPr>
        </p:nvGraphicFramePr>
        <p:xfrm>
          <a:off x="539496" y="2101182"/>
          <a:ext cx="11073384" cy="3366772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世界人民的反法西斯战争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1918年11月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1945年9月2日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日本正式签署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投降书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战后国际组织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国际联盟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联合国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战后世界格局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凡尔赛—华盛顿体系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雅尔塔体系（两极格局）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03202202d?colgroup=7,9,13&amp;vcp=1&amp;pid=69e8cb7de&amp;color=0,0,0&amp;mp=1&amp;vtp=1&amp;vaab=1&amp;bt=1&amp;bbb=1">
            <a:extLst>
              <a:ext uri="{FF2B5EF4-FFF2-40B4-BE49-F238E27FC236}">
                <a16:creationId xmlns:a16="http://schemas.microsoft.com/office/drawing/2014/main" id="{902AA184-018B-CFE5-4E4B-5429040C15E5}"/>
              </a:ext>
            </a:extLst>
          </p:cNvPr>
          <p:cNvSpPr txBox="1"/>
          <p:nvPr/>
        </p:nvSpPr>
        <p:spPr>
          <a:xfrm>
            <a:off x="10894735" y="13927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f73e75f?vcp=1&amp;pid=3f55607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0f08cef50?sp=1&amp;vcp=1&amp;pid=e4f73e75f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第二次世界大战对世界格局的影响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欧洲国家普遍衰落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日本遭受沉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重打击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美国成为资本主义世界的霸主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苏联军事力量和国际地位空前提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战后国际格局从以欧洲为中心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走向以美苏均势为基础的两极格局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第二次世界大战胜利的根本原因是世界反法西斯同盟的建立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国之间相互配合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相互支持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世界人民相互支援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主要原因是世界反法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西斯战争是反侵略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捍卫民族独立和民主自由的正义战争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法西斯主义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不得人心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1779920f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71779920f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6ad6671c7?vaa=1&amp;vcp=1&amp;vis=1&amp;pid=71779920f&amp;color=0,0,0&amp;vtp=1&amp;vaab=1&amp;bt=1&amp;bbb=1&amp;hb=1"/>
          <p:cNvSpPr/>
          <p:nvPr/>
        </p:nvSpPr>
        <p:spPr>
          <a:xfrm>
            <a:off x="539496" y="79883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【周年事件】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（2024·江苏宿迁·中考，有改动）《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第二次世界大战史·第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四卷》中写道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是第二次世界大战中规模最大的登陆战役，它为盟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军在西欧展开大规模进攻，加速纳粹德国的崩溃以及决定欧洲的战后形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势，起到了重大作用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材料中▲处指的是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6ad6671c7.bracket?vaa=1&amp;vcp=1&amp;vis=1&amp;pid=71779920f&amp;color=0,0,0&amp;vpa=1&amp;vtp=1&amp;vaab=1"/>
          <p:cNvSpPr/>
          <p:nvPr/>
        </p:nvSpPr>
        <p:spPr>
          <a:xfrm>
            <a:off x="7374478" y="257644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4" name="QC_5_BD.1_2#6ad6671c7.choices?vaa=1&amp;vcp=1&amp;vis=1&amp;pid=71779920f&amp;color=0,0,0&amp;vtp=1&amp;vaab=1&amp;bbb=1"/>
          <p:cNvSpPr/>
          <p:nvPr/>
        </p:nvSpPr>
        <p:spPr>
          <a:xfrm>
            <a:off x="539496" y="317195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3206115" algn="l"/>
                <a:tab pos="60185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.莫斯科保卫战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B.诺曼底登陆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C.柏林战役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.珍珠港战役</a:t>
            </a:r>
            <a:endParaRPr lang="en-US" altLang="zh-CN" sz="2800" dirty="0"/>
          </a:p>
        </p:txBody>
      </p:sp>
      <p:sp>
        <p:nvSpPr>
          <p:cNvPr id="5" name="QC_5_AS.1_1#6ad6671c7?vaa=1&amp;vcp=1&amp;vis=1&amp;pid=71779920f&amp;color=0,0,0&amp;vtp=1&amp;vaab=1&amp;bbb=1&amp;hb=1"/>
          <p:cNvSpPr/>
          <p:nvPr/>
        </p:nvSpPr>
        <p:spPr>
          <a:xfrm>
            <a:off x="539496" y="375075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本题选用了周年事件作为考点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体现了中考对周年事件的重视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解答时分析材料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从中提取关键信息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登陆战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役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盟军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题目考查的是诺曼底登陆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年是诺曼底登陆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周年纪念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其他选项均不符合题意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862ba14b?vcp=1&amp;pid=71779920f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请完成第275—276页［备考练习］习题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ed7d037?vcp=1&amp;pid=cfd601c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975314204?vcp=1&amp;pid=67ed7d0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56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9cd0480f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b9cd0480f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a254208?vcp=1&amp;pid=b9cd0480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0325d17e3?vaa=1&amp;vcp=1&amp;vis=1&amp;pid=bba25420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1.（2024·吉林松原·模拟）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1947年开始，美国以经济援助为诱饵，迫使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法国等西欧国家排挤共产党于政府之外，以稳定资本主义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经济援助”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0325d17e3.bracket?vaa=1&amp;vcp=1&amp;vis=1&amp;pid=bba254208&amp;color=0,0,0&amp;vpa=2&amp;vtp=1&amp;vaab=1"/>
          <p:cNvSpPr/>
          <p:nvPr/>
        </p:nvSpPr>
        <p:spPr>
          <a:xfrm>
            <a:off x="3264440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A</a:t>
            </a:r>
            <a:endParaRPr lang="en-US" altLang="zh-CN" sz="2800" dirty="0"/>
          </a:p>
        </p:txBody>
      </p:sp>
      <p:sp>
        <p:nvSpPr>
          <p:cNvPr id="5" name="QC_6_BD.5_2#0325d17e3.choices?vaa=1&amp;vcp=1&amp;vis=1&amp;pid=bba254208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A.实施马歇尔计划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B.杜鲁门主义的出台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C.成立华沙条约组织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D.建立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经互会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7e0bff95c?vaa=1&amp;vcp=1&amp;vis=1&amp;pid=bba254208&amp;color=0,0,0&amp;vtp=1&amp;vaab=1&amp;bt=1&amp;bbb=1&amp;hb=1"/>
          <p:cNvSpPr/>
          <p:nvPr/>
        </p:nvSpPr>
        <p:spPr>
          <a:xfrm>
            <a:off x="539496" y="209114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2.（2024·广西河池·模拟）第二次世界大战后，由于国际战略的对立和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社会制度的巨大差异，美苏两国间的对抗、冲突不断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双方相互敌对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最终形成了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7e0bff95c.bracket?vaa=1&amp;vcp=1&amp;vis=1&amp;pid=bba254208&amp;color=0,0,0&amp;vpa=3&amp;vtp=1&amp;vaab=1"/>
          <p:cNvSpPr/>
          <p:nvPr/>
        </p:nvSpPr>
        <p:spPr>
          <a:xfrm>
            <a:off x="2594514" y="328031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7_2#7e0bff95c.choices?vaa=1&amp;vcp=1&amp;vis=1&amp;pid=bba254208&amp;color=0,0,0&amp;vtp=1&amp;vaab=1&amp;bbb=1"/>
          <p:cNvSpPr/>
          <p:nvPr/>
        </p:nvSpPr>
        <p:spPr>
          <a:xfrm>
            <a:off x="539496" y="380050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A.同盟国与协约国对峙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B.凡尔赛—华盛顿体系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C.欧洲一体化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D.两极格局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9_1#401962c9e?vaa=1&amp;vcp=1&amp;vis=1&amp;pid=bba254208&amp;color=0,0,0&amp;vtp=1&amp;vaab=1&amp;bbb=1&amp;hb=1"/>
          <p:cNvSpPr/>
          <p:nvPr/>
        </p:nvSpPr>
        <p:spPr>
          <a:xfrm>
            <a:off x="539496" y="178356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3.（2024·广西玉林·模拟）在西方国家工业化进程中，广大工人对不公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平的社会现状越来越不满，劳资关系不断恶化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为了缓和社会矛盾，主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要资本主义国家采取的措施是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_1#401962c9e.bracket?vaa=1&amp;vcp=1&amp;vis=1&amp;pid=bba254208&amp;color=0,0,0&amp;vpa=4&amp;vtp=1&amp;vaab=1"/>
          <p:cNvSpPr/>
          <p:nvPr/>
        </p:nvSpPr>
        <p:spPr>
          <a:xfrm>
            <a:off x="5181346" y="297273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D</a:t>
            </a:r>
            <a:endParaRPr lang="en-US" altLang="zh-CN" sz="2800" dirty="0"/>
          </a:p>
        </p:txBody>
      </p:sp>
      <p:sp>
        <p:nvSpPr>
          <p:cNvPr id="7" name="QC_6_BD.9_2#401962c9e.choices?vaa=1&amp;vcp=1&amp;vis=1&amp;pid=bba254208&amp;color=0,0,0&amp;vtp=1&amp;vaab=1&amp;bb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A.赋予广大妇女选举权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B.加大环境治理力度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C.加快推进欧洲一体化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D.建立社会保障制度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83734f2?vcp=1&amp;pid=b9cd0480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1_1#98028628a?vaa=1&amp;vcp=1&amp;vis=1&amp;pid=b083734f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4.（2024·广东中山·模拟）北约成立后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，其各项政策都反映了美国的主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要意愿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，特别是其军事战略就是美国军事战略的翻版，从酝酿建立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定条约草案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、正式成立和扩大，都由美国一手操控。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这说明北约(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98028628a.bracket?vaa=1&amp;vcp=1&amp;vis=1&amp;pid=b083734f2&amp;color=0,0,0&amp;vpa=5&amp;vtp=1&amp;vaab=1"/>
          <p:cNvSpPr/>
          <p:nvPr/>
        </p:nvSpPr>
        <p:spPr>
          <a:xfrm>
            <a:off x="107733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1_2#98028628a.choices?vaa=1&amp;vcp=1&amp;vis=1&amp;pid=b083734f2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.积极遏制苏联的扩张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.使两极格局正式形成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C.反映美国的国家利益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.扩大了欧洲的影响力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544846cdd?vaa=1&amp;vcp=1&amp;vis=1&amp;pid=b083734f2&amp;color=0,0,0&amp;vtp=1&amp;vaab=1&amp;bt=1&amp;bbb=1&amp;hb=1"/>
          <p:cNvSpPr/>
          <p:nvPr/>
        </p:nvSpPr>
        <p:spPr>
          <a:xfrm>
            <a:off x="539496" y="89839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5.（2024·河北邯郸·模拟）20世纪50年代初至70年代初，日本开发出了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许多引领世界潮流的新技术，其中半导体技术更是被誉为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日本经济奇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的重要支柱之一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日本企业还在汽车和摩托车、机械和电器等领域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的生产制造中使用了一系列新技术和自动化生产线，大大提高了生产效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率和产品质量，使得日本在这些领域拥有了全球领先的地位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日本经济迅猛增长得益于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544846cdd.bracket?vaa=1&amp;vcp=1&amp;vis=1&amp;pid=b083734f2&amp;color=0,0,0&amp;vpa=6&amp;vtp=1&amp;vaab=1"/>
          <p:cNvSpPr/>
          <p:nvPr/>
        </p:nvSpPr>
        <p:spPr>
          <a:xfrm>
            <a:off x="4728115" y="41235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_2#544846cdd.choices?vaa=1&amp;vcp=1&amp;vis=1&amp;pid=b083734f2&amp;color=0,0,0&amp;vtp=1&amp;vaab=1&amp;bbb=1"/>
          <p:cNvSpPr/>
          <p:nvPr/>
        </p:nvSpPr>
        <p:spPr>
          <a:xfrm>
            <a:off x="539496" y="4739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.恰当的经济政策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.科技的创新与应用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C.稳定的国内环境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.国际合作的加强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5efd67d8a?vaa=1&amp;vcp=1&amp;vis=1&amp;pid=b083734f2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6.（2024·江西宜春·模拟）西方主要资本主义国家的社会保障制度又被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福利国家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制度，其大体上包括社会保险和福利补助两大类，覆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盖社会多个方面，使广大低收入者的基本生活得到保障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5efd67d8a.bracket?vaa=1&amp;vcp=1&amp;vis=1&amp;pid=b083734f2&amp;color=0,0,0&amp;vpa=7&amp;vtp=1&amp;vaab=1"/>
          <p:cNvSpPr/>
          <p:nvPr/>
        </p:nvSpPr>
        <p:spPr>
          <a:xfrm>
            <a:off x="10773314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B</a:t>
            </a:r>
            <a:endParaRPr lang="en-US" altLang="zh-CN" sz="2800" dirty="0"/>
          </a:p>
        </p:txBody>
      </p:sp>
      <p:sp>
        <p:nvSpPr>
          <p:cNvPr id="4" name="QC_6_BD.15_2#5efd67d8a.choices?vaa=1&amp;vcp=1&amp;vis=1&amp;pid=b083734f2&amp;color=0,0,0&amp;vtp=1&amp;vaab=1&amp;bbb=1"/>
          <p:cNvSpPr/>
          <p:nvPr/>
        </p:nvSpPr>
        <p:spPr>
          <a:xfrm>
            <a:off x="539496" y="30543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A.资本主义的基本矛盾已彻底解决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B.社会保障制度能够缓和社会各阶级的矛盾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C.社会保障制度大大减少了国家财政的经济负担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D.社会保障制度极大地刺激了社会劳动者参与生产的积极性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036492dd9?vaa=1&amp;vcp=1&amp;vis=1&amp;pid=b083734f2&amp;color=0,0,0&amp;vtp=1&amp;vaab=1&amp;bt=1&amp;bbb=1&amp;hb=1"/>
          <p:cNvSpPr/>
          <p:nvPr/>
        </p:nvSpPr>
        <p:spPr>
          <a:xfrm>
            <a:off x="632486" y="17565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7.（2024·福建·中考）在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万隆精神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影响下，1957年第一届亚非人民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团结大会召开，1961年不结盟运动正式成立。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这表明万隆会议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36492dd9.bracket?vaa=1&amp;vcp=1&amp;vis=1&amp;pid=b083734f2&amp;color=0,0,0&amp;vpa=8&amp;vtp=1&amp;vaab=1"/>
          <p:cNvSpPr/>
          <p:nvPr/>
        </p:nvSpPr>
        <p:spPr>
          <a:xfrm>
            <a:off x="10578052" y="2390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_2#036492dd9.choices?vaa=1&amp;vcp=1&amp;vis=1&amp;pid=b083734f2&amp;color=0,0,0&amp;vtp=1&amp;vaab=1&amp;bbb=1"/>
          <p:cNvSpPr/>
          <p:nvPr/>
        </p:nvSpPr>
        <p:spPr>
          <a:xfrm>
            <a:off x="678981" y="29579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A.使亚非拉民族解放运动受到鼓舞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B.使非洲国家摆脱了殖民主义枷锁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C.终结两极格局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D.推动欧盟成立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9_1#a9146ff79?vaa=1&amp;vcp=1&amp;vis=1&amp;pid=b083734f2&amp;color=0,0,0&amp;vtp=1&amp;vaab=1&amp;bbb=1&amp;hb=1"/>
          <p:cNvSpPr/>
          <p:nvPr/>
        </p:nvSpPr>
        <p:spPr>
          <a:xfrm>
            <a:off x="539496" y="150333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历史学习小组为开展探究性学习，收集了有关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“玻利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瓦尔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”“甘地”“纳米比亚独立”“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巴拿马收回运河区主权”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据此判断，该历史学习小组探究的主题是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0_1#a9146ff79.bracket?vaa=1&amp;vcp=1&amp;vis=1&amp;pid=b083734f2&amp;color=0,0,0&amp;vpa=9&amp;vtp=1&amp;vaab=1"/>
          <p:cNvSpPr/>
          <p:nvPr/>
        </p:nvSpPr>
        <p:spPr>
          <a:xfrm>
            <a:off x="7160863" y="27845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C</a:t>
            </a:r>
            <a:endParaRPr lang="en-US" altLang="zh-CN" sz="2800" dirty="0"/>
          </a:p>
        </p:txBody>
      </p:sp>
      <p:sp>
        <p:nvSpPr>
          <p:cNvPr id="7" name="QC_6_BD.19_2#a9146ff79.choices?vaa=1&amp;vcp=1&amp;vis=1&amp;pid=b083734f2&amp;color=0,0,0&amp;vtp=1&amp;vaab=1&amp;bbb=1"/>
          <p:cNvSpPr/>
          <p:nvPr/>
        </p:nvSpPr>
        <p:spPr>
          <a:xfrm>
            <a:off x="539496" y="33523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A.亚洲殖民地人民抗争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B.动荡不安的两极格局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C.亚非拉民族解放运动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D.非洲殖民体系的崩溃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eef9373?vcp=1&amp;pid=b9cd0480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1_1#784d3ccb4?sp=1&amp;vaa=1&amp;vcp=1&amp;vis=1&amp;pid=93eef9373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项目化学习】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（2024·新疆·中考，有改动）民族解放运动是世界历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史中的重要内容之一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以下是某班同学开展项目化学习的部分环节，据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【查阅资料】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我们可以确切无误地说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在上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述40多年间，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由于西班牙人极其残酷的血腥统治，1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200万无辜印第安人惨遭杀害，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实际上，我个人认为足有1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500万人丧失性命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西班牙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德拉斯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卡萨斯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西印度毁灭述略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1873314?vcp=1&amp;pid=cfd601c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696846fc2?colgroup=1,27&amp;vcp=1&amp;pid=2118733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213014"/>
              </p:ext>
            </p:extLst>
          </p:nvPr>
        </p:nvGraphicFramePr>
        <p:xfrm>
          <a:off x="539496" y="1295191"/>
          <a:ext cx="11091672" cy="2242440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22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资本主义世界爆发经济大危机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由此引发社会危机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美国通过罗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斯福新政缓解了危机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日先后建立法西斯专政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外侵略扩张转嫁危机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帝国主义国家政治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经济发展不平衡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第二次世界大战爆发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_2#784d3ccb4?vaa=1&amp;vcp=1&amp;vis=1&amp;pid=93eef9373&amp;color=0,0,0&amp;mp=1&amp;vtp=1&amp;vaab=1&amp;bt=1&amp;bbb=1&amp;hb=1"/>
          <p:cNvSpPr/>
          <p:nvPr/>
        </p:nvSpPr>
        <p:spPr>
          <a:xfrm>
            <a:off x="539496" y="895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在没有打碎西班牙强加在我们身上的枷锁以前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我的手将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不停地打击敌人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我的心将不会平静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玻利瓦尔</a:t>
            </a:r>
            <a:endParaRPr lang="en-US" altLang="zh-CN" sz="2800" dirty="0"/>
          </a:p>
        </p:txBody>
      </p:sp>
      <p:sp>
        <p:nvSpPr>
          <p:cNvPr id="3" name="QO_7_BD.22_1#0b0541117?vaa=1&amp;vcp=1&amp;vis=1&amp;pid=784d3ccb4&amp;color=0,0,0&amp;vtp=1&amp;vaab=1&amp;bt=1&amp;bbb=1&amp;hb=1">
            <a:extLst>
              <a:ext uri="{FF2B5EF4-FFF2-40B4-BE49-F238E27FC236}">
                <a16:creationId xmlns:a16="http://schemas.microsoft.com/office/drawing/2014/main" id="{AC06BCE7-D92B-0762-EA7F-C068864EE322}"/>
              </a:ext>
            </a:extLst>
          </p:cNvPr>
          <p:cNvSpPr/>
          <p:nvPr/>
        </p:nvSpPr>
        <p:spPr>
          <a:xfrm>
            <a:off x="539496" y="2819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（1）材料一说明早期殖民掠夺有什么特点？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材料二中，玻利瓦尔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“不停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地打击敌人”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取得了怎样的成果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4" name="QO_7_AN.1_1#0b0541117?vaa=1&amp;vcp=1&amp;vis=1&amp;pid=784d3ccb4&amp;color=0,0,0&amp;vtp=1&amp;vaab=1&amp;bbb=1&amp;hb=1">
            <a:extLst>
              <a:ext uri="{FF2B5EF4-FFF2-40B4-BE49-F238E27FC236}">
                <a16:creationId xmlns:a16="http://schemas.microsoft.com/office/drawing/2014/main" id="{0759A228-BD81-D761-877C-3B0E84B9E17C}"/>
              </a:ext>
            </a:extLst>
          </p:cNvPr>
          <p:cNvSpPr/>
          <p:nvPr/>
        </p:nvSpPr>
        <p:spPr>
          <a:xfrm>
            <a:off x="539496" y="40967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特点：以掠夺财富为主要目的，以野蛮暴力为主要方式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成果：打败西班牙军队，解放了哥伦比亚、委内瑞拉和厄瓜多尔等地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成立了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大哥伦比亚共和国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d7ebc6dd?vcp=1&amp;vis=1&amp;pid=784d3ccb4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观看纪录片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下面是纪录片《圣雄甘地》中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甘地和他的追随者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的画面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7_BD#8d7ebc6dd?vcp=1&amp;vis=1&amp;pid=784d3cc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2981" y="1085060"/>
            <a:ext cx="3021684" cy="210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4_1#50e77c83a?vaa=1&amp;vcp=1&amp;vis=1&amp;pid=784d3ccb4&amp;color=0,0,0&amp;vtp=1&amp;vaab=1&amp;bbb=1&amp;hb=1"/>
          <p:cNvSpPr/>
          <p:nvPr/>
        </p:nvSpPr>
        <p:spPr>
          <a:xfrm>
            <a:off x="367480" y="31949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（2）甘地领导的群众运动被称作什么？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该纪录片解说词会如何叙述该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5" name="QO_7_AN.1_1#50e77c83a?vaa=1&amp;vcp=1&amp;vis=1&amp;pid=784d3ccb4&amp;color=0,0,0&amp;vtp=1&amp;vaab=1&amp;bbb=1&amp;hb=1"/>
          <p:cNvSpPr/>
          <p:nvPr/>
        </p:nvSpPr>
        <p:spPr>
          <a:xfrm>
            <a:off x="367480" y="44815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运动：非暴力不合作运动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作用：打击了英国殖民统治，增强了印度人民的民族自尊心和自信心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并为印度的独立奠定了坚实的基础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d1ce34de?vcp=1&amp;vis=1&amp;pid=784d3ccb4&amp;color=0,0,0&amp;vtp=1&amp;vaab=1&amp;bt=1&amp;bbb=1&amp;hb=1"/>
          <p:cNvSpPr/>
          <p:nvPr/>
        </p:nvSpPr>
        <p:spPr>
          <a:xfrm>
            <a:off x="539496" y="1075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撰写报告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表是项目报告中对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第二次世界大战后亚非拉国家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内容的整理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2" name="P_7_BD#8d1ce34de?colgroup=9,20&amp;vcp=1&amp;vis=1&amp;pid=784d3ccb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102229"/>
              </p:ext>
            </p:extLst>
          </p:nvPr>
        </p:nvGraphicFramePr>
        <p:xfrm>
          <a:off x="751203" y="2412173"/>
          <a:ext cx="10898253" cy="3371407"/>
        </p:xfrm>
        <a:graphic>
          <a:graphicData uri="http://schemas.openxmlformats.org/drawingml/2006/table">
            <a:tbl>
              <a:tblPr/>
              <a:tblGrid>
                <a:gridCol w="2756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1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1960年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“非洲年”：非洲有17个国家获得独立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1990年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纳米比亚独立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标志着所有非洲国家都摆脱了殖民主义的枷锁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1999年底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巴拿马收回运河区全部主权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0e4b2634c?vaa=1&amp;vcp=1&amp;vis=1&amp;pid=784d3ccb4&amp;color=0,0,0&amp;mp=1&amp;vtp=1&amp;vaab=1&amp;bt=1&amp;bbb=1&amp;hb=1"/>
          <p:cNvSpPr/>
          <p:nvPr/>
        </p:nvSpPr>
        <p:spPr>
          <a:xfrm>
            <a:off x="539496" y="19062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（3）上表中A处应该填写什么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？这些事件对世界格局产生的共同影响是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O_7_AN.1_1#0e4b2634c?vaa=1&amp;vcp=1&amp;vis=1&amp;pid=784d3ccb4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A：亚非会议（万隆会议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影响：冲击了两极格局，推动了世界朝多极化方向发展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b0514e3d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eb0514e3d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fd8eb090?vcp=1&amp;pid=eb0514e3d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罗斯福新政（2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760bc4961?vcp=1&amp;pid=9fd8eb09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460c8d3f?vcp=1&amp;pid=760bc4961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通过了解经济大危机和罗斯福新政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初步理解国家干预政策对西方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586343a5?vcp=1&amp;pid=9fd8eb09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f7f543079?colgroup=2,2,25&amp;vcp=1&amp;pid=1586343a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303086"/>
              </p:ext>
            </p:extLst>
          </p:nvPr>
        </p:nvGraphicFramePr>
        <p:xfrm>
          <a:off x="539496" y="1295191"/>
          <a:ext cx="11113578" cy="3356420"/>
        </p:xfrm>
        <a:graphic>
          <a:graphicData uri="http://schemas.openxmlformats.org/drawingml/2006/table">
            <a:tbl>
              <a:tblPr/>
              <a:tblGrid>
                <a:gridCol w="904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49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20世纪20年代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美国经济空前繁荣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繁荣的表象下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隐藏着巨大的危机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资本主义制度的基本矛盾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（生产资料私人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占有与生产社会化之间的矛盾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（2）主要原因：生产力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不断提高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购买力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严重不足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生产过剩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（3）直接原因：美国全国性的股票投机活动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f7f543079?colgroup=2,2,17,7&amp;vcp=1&amp;pid=1586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475621"/>
              </p:ext>
            </p:extLst>
          </p:nvPr>
        </p:nvGraphicFramePr>
        <p:xfrm>
          <a:off x="539496" y="968728"/>
          <a:ext cx="11112835" cy="5511800"/>
        </p:xfrm>
        <a:graphic>
          <a:graphicData uri="http://schemas.openxmlformats.org/drawingml/2006/table">
            <a:tbl>
              <a:tblPr/>
              <a:tblGrid>
                <a:gridCol w="953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52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065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321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10月下旬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美国股票价格突然暴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200"/>
                        </a:lnSpc>
                      </a:pPr>
                      <a:r>
                        <a:rPr lang="en-US" altLang="zh-CN" sz="12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（1）波及范围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：危机席卷了整个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资本主义世界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（2）持续时间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从1929年持续到20世纪30年代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坏性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大：整个资本主义世界的工业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产量下降了三分之一以上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贸易额减少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了2/3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大量企业破产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银行倒闭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失业人数激增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引发社会危机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和政治危机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f7f543079.table_image?iti=1&amp;tii=1&amp;vcp=1&amp;pid=1586343a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5766" y="1700724"/>
            <a:ext cx="2386584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7f543079.table_image?iti=1&amp;tii=2&amp;vcp=1&amp;pid=1586343a5&amp;color=0,0,0&amp;mp=1&amp;vtp=1&amp;vaab=1&amp;bbb=1&amp;hb=1"/>
          <p:cNvSpPr/>
          <p:nvPr/>
        </p:nvSpPr>
        <p:spPr>
          <a:xfrm>
            <a:off x="8909462" y="3464500"/>
            <a:ext cx="2679192" cy="10428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纽约证券交易所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</a:t>
            </a:r>
            <a:endParaRPr lang="en-US" altLang="zh-CN" sz="2800" dirty="0"/>
          </a:p>
        </p:txBody>
      </p:sp>
      <p:sp>
        <p:nvSpPr>
          <p:cNvPr id="2" name="P_7_BD#f7f543079?colgroup=2,2,17,7&amp;vcp=1&amp;pid=1586343a5&amp;color=0,0,0&amp;mp=1&amp;vtp=1&amp;vaab=1&amp;bt=1&amp;bbb=1">
            <a:extLst>
              <a:ext uri="{FF2B5EF4-FFF2-40B4-BE49-F238E27FC236}">
                <a16:creationId xmlns:a16="http://schemas.microsoft.com/office/drawing/2014/main" id="{F6D01BFA-CBF6-2FFC-DB5B-4A7A3090B05D}"/>
              </a:ext>
            </a:extLst>
          </p:cNvPr>
          <p:cNvSpPr txBox="1"/>
          <p:nvPr/>
        </p:nvSpPr>
        <p:spPr>
          <a:xfrm>
            <a:off x="10934186" y="448383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1968</Words>
  <Application>Microsoft Office PowerPoint</Application>
  <PresentationFormat>宽屏</PresentationFormat>
  <Paragraphs>649</Paragraphs>
  <Slides>53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4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11</cp:revision>
  <dcterms:created xsi:type="dcterms:W3CDTF">2024-11-29T16:52:28Z</dcterms:created>
  <dcterms:modified xsi:type="dcterms:W3CDTF">2025-07-28T01:03:16Z</dcterms:modified>
  <cp:category/>
  <cp:contentStatus/>
</cp:coreProperties>
</file>