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7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00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EB007A2-4297-45DD-514A-20BC85DF64B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2" y="1037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CEB32F4-7F86-4067-8C4F-D1A8DAACE3E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78BA43-03C9-B5A9-1B62-62DFDE108FF3}"/>
              </a:ext>
            </a:extLst>
          </p:cNvPr>
          <p:cNvSpPr txBox="1"/>
          <p:nvPr userDrawn="1"/>
        </p:nvSpPr>
        <p:spPr>
          <a:xfrm>
            <a:off x="228601" y="26915"/>
            <a:ext cx="61936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   生物体的结构层次</a:t>
            </a:r>
            <a:endParaRPr lang="en-US" altLang="zh-CN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B7D21E9-0C9A-4289-8A0D-85D8AEB6BE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C685B05-4D47-8C0F-FA2E-1DFED82694C1}"/>
              </a:ext>
            </a:extLst>
          </p:cNvPr>
          <p:cNvSpPr txBox="1"/>
          <p:nvPr userDrawn="1"/>
        </p:nvSpPr>
        <p:spPr>
          <a:xfrm>
            <a:off x="228601" y="26915"/>
            <a:ext cx="61936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专题一   生物体的结构层次</a:t>
            </a:r>
            <a:endParaRPr lang="en-US" altLang="zh-CN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CD1D5C78-2A76-A215-A582-51430C09B800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7158493f?vcp=1&amp;pid=17ff313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临时装片的制作</a:t>
            </a:r>
            <a:endParaRPr lang="en-US" altLang="zh-CN" sz="3200" dirty="0"/>
          </a:p>
        </p:txBody>
      </p:sp>
      <p:sp>
        <p:nvSpPr>
          <p:cNvPr id="3" name="P_4_BD#67c09bf5b?sp=1&amp;vcp=1&amp;pid=67158493f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（1）用显微镜观察的材料要制作成玻片，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按制作方法分为装片、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切片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涂片。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（2）临时装片的制作。</a:t>
            </a:r>
            <a:endParaRPr lang="en-US" altLang="zh-CN" sz="2800" dirty="0"/>
          </a:p>
        </p:txBody>
      </p:sp>
      <p:pic>
        <p:nvPicPr>
          <p:cNvPr id="5" name="P_4_BD#67c09bf5b?vcp=1&amp;pid=67158493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972" y="3242101"/>
            <a:ext cx="6222153" cy="165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4_BD#67c09bf5b?sp=1&amp;vcp=1&amp;pid=67158493f&amp;color=0,0,0&amp;vtp=1&amp;vaab=1&amp;bbb=1&amp;hb=1"/>
          <p:cNvSpPr/>
          <p:nvPr/>
        </p:nvSpPr>
        <p:spPr>
          <a:xfrm>
            <a:off x="539496" y="503280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（3）制作人的口腔上皮细胞临时装片时滴生理盐水的作用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：维持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细胞原始形态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，保持人体细胞的正常生理状态。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7c09bf5b?sp=1&amp;vcp=1&amp;pid=67158493f&amp;color=0,0,0&amp;vtp=1&amp;vaab=1&amp;bt=1&amp;bbb=1&amp;hb=1"/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（4）注意事项：材料要薄而透明；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盖盖玻片时要一边先接触液滴，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再缓慢放下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避免出现气泡。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（5）视野中细胞与气泡的区别：①气泡是圆形或椭圆形的，边缘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黑中间亮；②用镊子或解剖针按压盖玻片，气泡会变形、移动。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8304d570e?vcp=1&amp;pid=17ff3130f&amp;color=0,170,129&amp;vtp=1&amp;vaab=1&amp;bt=1&amp;bbb=1"/>
          <p:cNvSpPr/>
          <p:nvPr/>
        </p:nvSpPr>
        <p:spPr>
          <a:xfrm>
            <a:off x="539496" y="554400"/>
            <a:ext cx="11109960" cy="5749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细胞</a:t>
            </a:r>
            <a:endParaRPr lang="en-US" altLang="zh-CN" sz="3200" dirty="0"/>
          </a:p>
        </p:txBody>
      </p:sp>
      <p:sp>
        <p:nvSpPr>
          <p:cNvPr id="3" name="P_4_BD#6482648f7?sp=1&amp;vcp=1&amp;pid=8304d570e&amp;color=0,0,0&amp;vtp=1&amp;vaab=1&amp;bbb=1"/>
          <p:cNvSpPr/>
          <p:nvPr/>
        </p:nvSpPr>
        <p:spPr>
          <a:xfrm>
            <a:off x="539496" y="1205467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（1）运用比较法，通过列表等方法区分动植物细胞结构的异同。</a:t>
            </a:r>
            <a:endParaRPr lang="en-US" altLang="zh-CN" sz="2800" dirty="0"/>
          </a:p>
        </p:txBody>
      </p:sp>
      <p:graphicFrame>
        <p:nvGraphicFramePr>
          <p:cNvPr id="12" name="P_4_BD#6482648f7?colgroup=6,6,16&amp;vcp=1&amp;pid=8304d570e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750906"/>
              </p:ext>
            </p:extLst>
          </p:nvPr>
        </p:nvGraphicFramePr>
        <p:xfrm>
          <a:off x="539496" y="1826050"/>
          <a:ext cx="11073384" cy="4493200"/>
        </p:xfrm>
        <a:graphic>
          <a:graphicData uri="http://schemas.openxmlformats.org/drawingml/2006/table">
            <a:tbl>
              <a:tblPr/>
              <a:tblGrid>
                <a:gridCol w="253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8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动植物细胞相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贮存和传递遗传信息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液态的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可以流动的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都含有线粒体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控制物质的进出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动植物细胞不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同点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仅植物有）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叶绿体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进行光合作用的场所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12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液泡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内含细胞液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细胞液中溶解着多种物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质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如糖分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6482648f7?vcp=1&amp;pid=8304d570e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在显微镜下不容易看清的细胞结构是细胞膜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细胞器中被染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色最深的结构是细胞核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（2）细胞是生物体结构和功能的基本单位。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（3）细胞生活需要有机物和无机物。植物体绿色部分的细胞有两种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能量转换器——叶绿体和线粒体。叶绿体可将光能转变成化学能储存在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有机物中，线粒体能使储存在有机物中的化学能释放出来，供细胞利用。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6482648f7?sp=1&amp;vcp=1&amp;pid=8304d570e&amp;color=0,0,0&amp;vtp=1&amp;vaab=1&amp;bt=1&amp;bbb=1&amp;hb=1"/>
              <p:cNvSpPr/>
              <p:nvPr/>
            </p:nvSpPr>
            <p:spPr>
              <a:xfrm>
                <a:off x="539496" y="1207262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（4）细胞分裂。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①顺序：染色体进行复制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细胞核分成两个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细胞质分成两份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形成新的细胞膜和新的细胞壁（植物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结果：一个细胞分裂成两个新细胞，新细胞与原细胞的染色体数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目和形态相同。两个新细胞的染色体数目和形态也相同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6482648f7?sp=1&amp;vcp=1&amp;pid=8304d570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07262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P_4_BD#6482648f7?bid=1&amp;vcp=1&amp;pid=8304d570e&amp;color=0,0,0&amp;vtp=1&amp;vaab=1"/>
          <p:cNvSpPr/>
          <p:nvPr/>
        </p:nvSpPr>
        <p:spPr>
          <a:xfrm>
            <a:off x="2004758" y="4418266"/>
            <a:ext cx="9217423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单细胞生物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多细胞生物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促使新个体由小长大、更新衰老死亡的细胞</a:t>
            </a:r>
            <a:endParaRPr lang="en-US" altLang="zh-CN" sz="2800" dirty="0"/>
          </a:p>
        </p:txBody>
      </p:sp>
      <p:sp>
        <p:nvSpPr>
          <p:cNvPr id="4" name="P_4_BD#6482648f7?bid=1&amp;vcp=1&amp;pid=8304d570e&amp;color=0,0,0&amp;vtp=1&amp;vaab=1">
            <a:extLst>
              <a:ext uri="{FF2B5EF4-FFF2-40B4-BE49-F238E27FC236}">
                <a16:creationId xmlns:a16="http://schemas.microsoft.com/office/drawing/2014/main" id="{86A85D9F-9775-1D62-49EA-4B9AFED1E355}"/>
              </a:ext>
            </a:extLst>
          </p:cNvPr>
          <p:cNvSpPr/>
          <p:nvPr/>
        </p:nvSpPr>
        <p:spPr>
          <a:xfrm>
            <a:off x="539497" y="4765262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③意义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5" name="SystemAddBraceShape">
            <a:extLst>
              <a:ext uri="{FF2B5EF4-FFF2-40B4-BE49-F238E27FC236}">
                <a16:creationId xmlns:a16="http://schemas.microsoft.com/office/drawing/2014/main" id="{7F37B1CF-8D85-BF6F-8FA2-FB387AA27477}"/>
              </a:ext>
            </a:extLst>
          </p:cNvPr>
          <p:cNvSpPr/>
          <p:nvPr/>
        </p:nvSpPr>
        <p:spPr>
          <a:xfrm>
            <a:off x="1750759" y="4672266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185b7889?vcp=1&amp;pid=17ff313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单细胞生物</a:t>
            </a:r>
            <a:endParaRPr lang="en-US" altLang="zh-CN" sz="3200" dirty="0"/>
          </a:p>
        </p:txBody>
      </p:sp>
      <p:sp>
        <p:nvSpPr>
          <p:cNvPr id="3" name="P_4_BD#bf02ae9fc?sp=1&amp;vcp=1&amp;pid=a185b7889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（1）观察草履虫使用的工具是显微镜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。用滴管从草履虫培养液中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吸取草履虫的位置最好是表层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。观察草履虫时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，先在载玻片上的培养液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液滴中放几丝棉花纤维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，再盖上盖玻片的目的是限制草履虫的运动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于观察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f02ae9fc?sp=1&amp;vcp=1&amp;pid=a185b7889&amp;color=0,0,0&amp;vtp=1&amp;vaab=1&amp;bt=1&amp;bbb=1"/>
          <p:cNvSpPr/>
          <p:nvPr/>
        </p:nvSpPr>
        <p:spPr>
          <a:xfrm>
            <a:off x="539496" y="55440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（2）草履虫的结构及其功能。</a:t>
            </a:r>
            <a:endParaRPr lang="en-US" altLang="zh-CN" sz="2800" dirty="0"/>
          </a:p>
        </p:txBody>
      </p:sp>
      <p:pic>
        <p:nvPicPr>
          <p:cNvPr id="3" name="P_4_BD#bf02ae9fc?vcp=1&amp;pid=a185b788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75504" y="1240581"/>
            <a:ext cx="184708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bf02ae9fc?vcp=1&amp;pid=a185b7889&amp;color=0,0,0&amp;vtp=1&amp;vaab=1&amp;bbb=1"/>
          <p:cNvSpPr/>
          <p:nvPr/>
        </p:nvSpPr>
        <p:spPr>
          <a:xfrm>
            <a:off x="539496" y="444098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①收集管和伸缩泡（排出代谢废物）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小核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f02ae9fc?vcp=1&amp;pid=a185b7889&amp;color=0,0,0&amp;vtp=1&amp;vaab=1&amp;bt=1&amp;bbb=1"/>
          <p:cNvSpPr/>
          <p:nvPr/>
        </p:nvSpPr>
        <p:spPr>
          <a:xfrm>
            <a:off x="539496" y="11935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④细胞质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胞肛（排出食物残渣）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纤毛（运动）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表膜（摄入氧，排出二氧化碳）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口沟（摄取食物）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食物泡（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消化食物）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（3）草履虫的生殖方式：分裂生殖。</a:t>
            </a:r>
            <a:endParaRPr lang="en-US" altLang="zh-CN" sz="2800" dirty="0"/>
          </a:p>
        </p:txBody>
      </p:sp>
      <p:pic>
        <p:nvPicPr>
          <p:cNvPr id="3" name="P_4_BD#bf02ae9fc?vcp=1&amp;pid=a185b7889&amp;color=0,0,0&amp;tib=255,255,255&amp;vtp=1&amp;vaab=1" descr="preencoded.png">
            <a:extLst>
              <a:ext uri="{FF2B5EF4-FFF2-40B4-BE49-F238E27FC236}">
                <a16:creationId xmlns:a16="http://schemas.microsoft.com/office/drawing/2014/main" id="{BFF5A217-5A95-6649-207D-F8910C7F31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453" y="1240581"/>
            <a:ext cx="1847088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65b36ca0?vcp=1&amp;pid=17ff3130f&amp;color=0,170,129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多细胞生物体的结构层次</a:t>
            </a:r>
            <a:endParaRPr lang="en-US" altLang="zh-CN" sz="3200" dirty="0"/>
          </a:p>
        </p:txBody>
      </p:sp>
      <p:sp>
        <p:nvSpPr>
          <p:cNvPr id="3" name="P_4_BD#5af091238?sp=1&amp;vcp=1&amp;pid=f65b36ca0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（1）植物体。</a:t>
            </a:r>
            <a:endParaRPr lang="en-US" altLang="zh-CN" sz="2800" dirty="0"/>
          </a:p>
        </p:txBody>
      </p:sp>
      <p:graphicFrame>
        <p:nvGraphicFramePr>
          <p:cNvPr id="19" name="P_4_BD#5af091238?colgroup=4,5,18&amp;vcp=1&amp;pid=f65b36ca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05530"/>
              </p:ext>
            </p:extLst>
          </p:nvPr>
        </p:nvGraphicFramePr>
        <p:xfrm>
          <a:off x="539496" y="1958766"/>
          <a:ext cx="11082528" cy="3371980"/>
        </p:xfrm>
        <a:graphic>
          <a:graphicData uri="http://schemas.openxmlformats.org/drawingml/2006/table">
            <a:tbl>
              <a:tblPr/>
              <a:tblGrid>
                <a:gridCol w="18562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40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植物组织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输导组织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输导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导管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筛管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分生组织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茎尖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机械组织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叶片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花柄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果皮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种皮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4_BD#5af091238?vcp=1&amp;pid=f65b36ca0&amp;color=0,0,0&amp;vtp=1&amp;vaab=1&amp;bbb=1"/>
              <p:cNvSpPr/>
              <p:nvPr/>
            </p:nvSpPr>
            <p:spPr>
              <a:xfrm>
                <a:off x="539496" y="5463966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植物体的结构层次：细胞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4_BD#5af091238?vcp=1&amp;pid=f65b36c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463966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516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af091238?sp=1&amp;vcp=1&amp;pid=f65b36ca0&amp;color=0,0,0&amp;vtp=1&amp;vaab=1&amp;bt=1&amp;bbb=1"/>
          <p:cNvSpPr/>
          <p:nvPr/>
        </p:nvSpPr>
        <p:spPr>
          <a:xfrm>
            <a:off x="539496" y="132889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（2）动物体。</a:t>
            </a:r>
            <a:endParaRPr lang="en-US" altLang="zh-CN" sz="2800" dirty="0"/>
          </a:p>
        </p:txBody>
      </p:sp>
      <p:graphicFrame>
        <p:nvGraphicFramePr>
          <p:cNvPr id="20" name="P_4_BD#5af091238?colgroup=4,14,11&amp;vcp=1&amp;pid=f65b36ca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455306"/>
              </p:ext>
            </p:extLst>
          </p:nvPr>
        </p:nvGraphicFramePr>
        <p:xfrm>
          <a:off x="539496" y="2015077"/>
          <a:ext cx="11073384" cy="2805496"/>
        </p:xfrm>
        <a:graphic>
          <a:graphicData uri="http://schemas.openxmlformats.org/drawingml/2006/table">
            <a:tbl>
              <a:tblPr/>
              <a:tblGrid>
                <a:gridCol w="1609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69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97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动物组织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上皮组织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皮肤上皮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小肠腺上皮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肌肉组织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舒张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骨骼肌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心肌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平滑肌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结缔组织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营养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支持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保护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脂肪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神经组织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接受刺激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产生兴奋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传导兴奋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脑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脊髓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5af091238?vcp=1&amp;pid=f65b36ca0&amp;color=0,0,0&amp;vtp=1&amp;vaab=1&amp;bbb=1"/>
              <p:cNvSpPr/>
              <p:nvPr/>
            </p:nvSpPr>
            <p:spPr>
              <a:xfrm>
                <a:off x="539496" y="4948777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动物体的结构层次：细胞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组织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器官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动物体。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4_BD#5af091238?vcp=1&amp;pid=f65b36ca0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948777"/>
                <a:ext cx="11109960" cy="553657"/>
              </a:xfrm>
              <a:prstGeom prst="rect">
                <a:avLst/>
              </a:prstGeom>
              <a:blipFill>
                <a:blip r:embed="rId3"/>
                <a:stretch>
                  <a:fillRect t="-1099" b="-340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17ff3130f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17ff3130f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专题一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生物体的结构层次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80919654?vcp=1&amp;pid=17ff3130f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显微镜</a:t>
            </a:r>
            <a:endParaRPr lang="en-US" altLang="zh-CN" sz="3200" dirty="0"/>
          </a:p>
        </p:txBody>
      </p:sp>
      <p:sp>
        <p:nvSpPr>
          <p:cNvPr id="3" name="P_4_BD#9ed6ac958?sp=1&amp;vcp=1&amp;pid=18091965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（1）显微镜的结构</a:t>
            </a:r>
            <a:endParaRPr lang="en-US" altLang="zh-CN" sz="2800" dirty="0"/>
          </a:p>
        </p:txBody>
      </p:sp>
      <p:pic>
        <p:nvPicPr>
          <p:cNvPr id="4" name="P_4_BD#9ed6ac958?vcp=1&amp;pid=18091965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6472" y="1958766"/>
            <a:ext cx="4645152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4_BD#9ed6ac958?vcp=1&amp;pid=180919654&amp;color=0,0,0&amp;vtp=1&amp;vaab=1&amp;bbb=1&amp;hb=1"/>
          <p:cNvSpPr/>
          <p:nvPr/>
        </p:nvSpPr>
        <p:spPr>
          <a:xfrm>
            <a:off x="539496" y="5387766"/>
            <a:ext cx="11109960" cy="6477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载物台：放置玻片标本，中央有通光孔。</a:t>
            </a:r>
            <a:endParaRPr lang="en-US" altLang="zh-CN" sz="2800" dirty="0"/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vcp=1&amp;pid=180919654&amp;color=0,0,0&amp;vtp=1&amp;vaab=1&amp;bbb=1&amp;hb=1">
            <a:extLst>
              <a:ext uri="{FF2B5EF4-FFF2-40B4-BE49-F238E27FC236}">
                <a16:creationId xmlns:a16="http://schemas.microsoft.com/office/drawing/2014/main" id="{0694BCBF-20CB-8E58-CB55-47E5254F71A0}"/>
              </a:ext>
            </a:extLst>
          </p:cNvPr>
          <p:cNvSpPr/>
          <p:nvPr/>
        </p:nvSpPr>
        <p:spPr>
          <a:xfrm>
            <a:off x="539496" y="153006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遮光器：一个紧挨载物台的圆盘，上有大小不等的圆孔，也叫光圈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用来调节进光量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反光镜：可转动，将光线经过通光孔反射上来；光强时使用平面镜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光弱时使用凹面镜（聚光作用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镜筒、镜柱：上端装目镜，下端有转换器，转换器上装有物镜，后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方有准焦螺旋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451724904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vcp=1&amp;pid=180919654&amp;color=0,0,0&amp;vtp=1&amp;vaab=1&amp;bt=1&amp;bbb=1&amp;hb=1"/>
          <p:cNvSpPr/>
          <p:nvPr/>
        </p:nvSpPr>
        <p:spPr>
          <a:xfrm>
            <a:off x="539496" y="15326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准焦螺旋：①粗准焦螺旋——转动时镜筒升降的幅度大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，调节它以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便找到物像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细准焦螺旋——转动时镜筒升降的幅度极小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，调节它可使物像更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转动方向和升降方向的关系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：顺时针转动准焦螺旋，镜筒下降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之则上升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vtp=1&amp;vaab=1&amp;bt=1&amp;bb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（2）显微镜的使用。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取镜和安放；②对光（三转）；③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观察。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（3）归纳总结。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①显微镜的使用口诀：一取二放三安装，四转低倍五对光。六上玻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片七下降，八升细调找物像。看完低倍找高倍，九退整理镜归箱。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vtp=1&amp;vaab=1&amp;bt=1&amp;bbb=1"/>
          <p:cNvSpPr/>
          <p:nvPr/>
        </p:nvSpPr>
        <p:spPr>
          <a:xfrm>
            <a:off x="539496" y="119297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②目镜和物镜的识别。</a:t>
            </a:r>
            <a:endParaRPr lang="en-US" altLang="zh-CN" sz="2800" dirty="0"/>
          </a:p>
        </p:txBody>
      </p:sp>
      <p:graphicFrame>
        <p:nvGraphicFramePr>
          <p:cNvPr id="7" name="P_4_BD#9ed6ac958?colgroup=5,11,11&amp;vcp=1&amp;pid=18091965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85864"/>
              </p:ext>
            </p:extLst>
          </p:nvPr>
        </p:nvGraphicFramePr>
        <p:xfrm>
          <a:off x="539496" y="1879155"/>
          <a:ext cx="11073384" cy="3772536"/>
        </p:xfrm>
        <a:graphic>
          <a:graphicData uri="http://schemas.openxmlformats.org/drawingml/2006/table">
            <a:tbl>
              <a:tblPr/>
              <a:tblGrid>
                <a:gridCol w="2221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目镜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17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6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6600"/>
                        </a:lnSpc>
                      </a:pPr>
                      <a:r>
                        <a:rPr lang="en-US" altLang="zh-CN" sz="9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无螺纹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镜头长度与放大倍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数成反比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有螺纹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镜头长度与放大倍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数成正比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P_4_BD#9ed6ac958.table_image?tii=1&amp;vcp=1&amp;pid=18091965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7932" y="2537333"/>
            <a:ext cx="18928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P_4_BD#9ed6ac958.table_image?tii=2&amp;vcp=1&amp;pid=180919654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3628" y="2537333"/>
            <a:ext cx="1892808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mp=1&amp;vtp=1&amp;vaab=1&amp;bt=1&amp;bbb=1"/>
          <p:cNvSpPr/>
          <p:nvPr/>
        </p:nvSpPr>
        <p:spPr>
          <a:xfrm>
            <a:off x="539496" y="654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③低倍物镜与高倍物镜的特点。</a:t>
            </a:r>
            <a:endParaRPr lang="en-US" altLang="zh-CN" sz="2800" dirty="0"/>
          </a:p>
        </p:txBody>
      </p:sp>
      <p:graphicFrame>
        <p:nvGraphicFramePr>
          <p:cNvPr id="8" name="P_4_BD#9ed6ac958?colgroup=4,4,7,4,4,4&amp;vcp=1&amp;pid=180919654&amp;color=0,0,0&amp;mp=1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073864"/>
              </p:ext>
            </p:extLst>
          </p:nvPr>
        </p:nvGraphicFramePr>
        <p:xfrm>
          <a:off x="539496" y="1340707"/>
          <a:ext cx="11045952" cy="2227264"/>
        </p:xfrm>
        <a:graphic>
          <a:graphicData uri="http://schemas.openxmlformats.org/drawingml/2006/table">
            <a:tbl>
              <a:tblPr/>
              <a:tblGrid>
                <a:gridCol w="162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465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物镜长短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镜头距标本距离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视野明暗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物像大小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细胞数目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低倍物镜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高倍物镜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4_BD#9ed6ac958?sp=1&amp;vcp=1&amp;pid=180919654&amp;color=0,0,0&amp;mp=1&amp;vtp=1&amp;vaab=1&amp;bbb=1"/>
              <p:cNvSpPr/>
              <p:nvPr/>
            </p:nvSpPr>
            <p:spPr>
              <a:xfrm>
                <a:off x="539496" y="370290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④物像的放大倍数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物镜的放大倍数×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目镜的放大倍数。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⑤当外界光线较暗时，就用凹面镜、较大光圈。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⑥当镜筒下降时，眼睛一定要从侧面看着物镜，目的是避免物镜压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碎玻片标本。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4_BD#9ed6ac958?sp=1&amp;vcp=1&amp;pid=180919654&amp;color=0,0,0&amp;mp=1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02907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9ed6ac958?sp=1&amp;vcp=1&amp;pid=180919654&amp;color=0,0,0&amp;mp=1&amp;vtp=1&amp;vaab=1&amp;bt=1&amp;bbb=1"/>
          <p:cNvSpPr/>
          <p:nvPr/>
        </p:nvSpPr>
        <p:spPr>
          <a:xfrm>
            <a:off x="539496" y="16819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⑦判断污点位置的方法。</a:t>
            </a:r>
            <a:endParaRPr lang="en-US" altLang="zh-CN" sz="2800" dirty="0"/>
          </a:p>
        </p:txBody>
      </p:sp>
      <p:sp>
        <p:nvSpPr>
          <p:cNvPr id="4" name="P_4_BD#9ed6ac958?sp=1&amp;vcp=1&amp;pid=180919654&amp;color=0,0,0&amp;mp=1&amp;vtp=1&amp;vaab=1&amp;bbb=1&amp;hb=1"/>
          <p:cNvSpPr/>
          <p:nvPr/>
        </p:nvSpPr>
        <p:spPr>
          <a:xfrm>
            <a:off x="539496" y="442115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从目镜看到的物像是倒立放大的像，即物像与标本前后左右全是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倒过来的。所以，玻片的移动方向和视野中物像的移动方向相反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555995F-2142-26C6-9CCF-914F7C5AE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755" y="2235613"/>
            <a:ext cx="8191500" cy="19812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615</Words>
  <Application>Microsoft Office PowerPoint</Application>
  <PresentationFormat>宽屏</PresentationFormat>
  <Paragraphs>178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7</cp:revision>
  <dcterms:created xsi:type="dcterms:W3CDTF">2024-11-18T01:55:45Z</dcterms:created>
  <dcterms:modified xsi:type="dcterms:W3CDTF">2025-07-24T10:10:13Z</dcterms:modified>
  <cp:category/>
  <cp:contentStatus/>
</cp:coreProperties>
</file>