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</p:sldIdLst>
  <p:sldSz cx="12192000" cy="6858000"/>
  <p:notesSz cx="6858000" cy="12192000"/>
  <p:custDataLst>
    <p:tags r:id="rId6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33fc85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CEFE9B6-0EEB-4532-A6B8-A2781549BD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走近国家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33fc85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7028E89-93EC-4D21-AA48-5A45B8C765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b432e8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2f83327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681dc5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6399a88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432e8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2f83327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681dc55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6399a88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走近国家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c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98CC3E6-94F8-6B6A-3D53-C73A686FD87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A1DE171-3266-45D1-A019-564219B70BDB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34B9FD1-CC94-49A7-8CC1-ABE8F9016B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667D2DD-34C1-41E7-B4E4-189982E2A3A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b432e8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2f83327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681dc5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6399a88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b432e8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2f83327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681dc55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6399a88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CA63E63-D067-9B66-622C-ED07CD3ED1B4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8_BD.16_1#0a7d7b41c?colgroup=2,27&amp;vaa=1&amp;vcp=1&amp;vis=1&amp;pid=f0611b60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82710"/>
          <a:ext cx="11112603" cy="2797176"/>
        </p:xfrm>
        <a:graphic>
          <a:graphicData uri="http://schemas.openxmlformats.org/drawingml/2006/table">
            <a:tbl>
              <a:tblPr/>
              <a:tblGrid>
                <a:gridCol w="945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7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密西西比河是世界第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自北向南注入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价值高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五大湖位于美国和加拿大的交界处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为世界上最大的淡水湖群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是世界上最大的淡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8_AN.17_1#0a7d7b41c.blank?vaa=1&amp;vcp=1&amp;vis=1&amp;pid=f0611b60f&amp;color=0,0,0&amp;mp=1&amp;vpa=14&amp;vtp=1&amp;vaab=1"/>
          <p:cNvSpPr/>
          <p:nvPr/>
        </p:nvSpPr>
        <p:spPr>
          <a:xfrm>
            <a:off x="4767413" y="238639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</a:t>
            </a:r>
            <a:endParaRPr lang="en-US" altLang="zh-CN" sz="2800" dirty="0"/>
          </a:p>
        </p:txBody>
      </p:sp>
      <p:sp>
        <p:nvSpPr>
          <p:cNvPr id="4" name="QB_8_AN.18_1#0a7d7b41c.blank?vaa=1&amp;vcp=1&amp;vis=1&amp;pid=f0611b60f&amp;color=0,0,0&amp;mp=1&amp;vpa=15&amp;vtp=1&amp;vaab=1&amp;bbb=1"/>
          <p:cNvSpPr/>
          <p:nvPr/>
        </p:nvSpPr>
        <p:spPr>
          <a:xfrm>
            <a:off x="8666314" y="238639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墨西哥湾</a:t>
            </a:r>
            <a:endParaRPr lang="en-US" altLang="zh-CN" sz="2800" dirty="0"/>
          </a:p>
        </p:txBody>
      </p:sp>
      <p:sp>
        <p:nvSpPr>
          <p:cNvPr id="5" name="QB_8_AN.19_1#0a7d7b41c.blank?vaa=1&amp;vcp=1&amp;vis=1&amp;pid=f0611b60f&amp;color=0,0,0&amp;mp=1&amp;vpa=16&amp;vtp=1&amp;vaab=1&amp;bbb=1"/>
          <p:cNvSpPr/>
          <p:nvPr/>
        </p:nvSpPr>
        <p:spPr>
          <a:xfrm>
            <a:off x="2790977" y="4064381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北美地中海</a:t>
            </a:r>
            <a:endParaRPr lang="en-US" altLang="zh-CN" sz="2800" dirty="0"/>
          </a:p>
        </p:txBody>
      </p:sp>
      <p:sp>
        <p:nvSpPr>
          <p:cNvPr id="6" name="QB_8_AN.20_1#0a7d7b41c.blank?vaa=1&amp;vcp=1&amp;vis=1&amp;pid=f0611b60f&amp;color=0,0,0&amp;mp=1&amp;vpa=17&amp;vtp=1&amp;vaab=1&amp;bbb=1"/>
          <p:cNvSpPr/>
          <p:nvPr/>
        </p:nvSpPr>
        <p:spPr>
          <a:xfrm>
            <a:off x="6478739" y="4064381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苏必利尔湖</a:t>
            </a:r>
            <a:endParaRPr lang="en-US" altLang="zh-CN" sz="2800" dirty="0"/>
          </a:p>
        </p:txBody>
      </p:sp>
      <p:sp>
        <p:nvSpPr>
          <p:cNvPr id="2" name="QB_8_BD.16_1#0a7d7b41c?colgroup=2,27&amp;vaa=1&amp;vcp=1&amp;vis=1&amp;pid=f0611b60f&amp;color=0,0,0&amp;mp=1&amp;vtp=1&amp;vaab=1&amp;bt=1&amp;bbb=1"/>
          <p:cNvSpPr txBox="1"/>
          <p:nvPr/>
        </p:nvSpPr>
        <p:spPr>
          <a:xfrm>
            <a:off x="1093395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1_1#76d9cd76e?sp=1&amp;vaa=1&amp;vcp=1&amp;vis=1&amp;pid=f0611b60f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2.高度发达的经济</a:t>
            </a:r>
            <a:endParaRPr lang="en-US" altLang="zh-CN" sz="2800" dirty="0"/>
          </a:p>
        </p:txBody>
      </p:sp>
      <p:graphicFrame>
        <p:nvGraphicFramePr>
          <p:cNvPr id="12" name="QB_8_BD.21_2#76d9cd76e?colgroup=3,4,22&amp;vaa=1&amp;vcp=1&amp;vis=1&amp;pid=f0611b60f&amp;color=0,0,0&amp;vtp=1&amp;vaab=1&amp;bbb=1&amp;hb=1"/>
          <p:cNvGraphicFramePr>
            <a:graphicFrameLocks noGrp="1"/>
          </p:cNvGraphicFramePr>
          <p:nvPr/>
        </p:nvGraphicFramePr>
        <p:xfrm>
          <a:off x="539496" y="1803939"/>
          <a:ext cx="11073384" cy="3918396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世界农业大国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农业生产区域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化程度相当高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肉类产量居世界前列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是世界最大的农产品出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农业主要分布在中部平原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形成玉米带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乳畜带等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交通运输发达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科技力量雄厚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8_AN.22_1#76d9cd76e.blank?vaa=1&amp;vcp=1&amp;vis=1&amp;pid=f0611b60f&amp;color=0,0,0&amp;vpa=18&amp;vtp=1&amp;vaab=1&amp;bbb=1"/>
          <p:cNvSpPr/>
          <p:nvPr/>
        </p:nvSpPr>
        <p:spPr>
          <a:xfrm>
            <a:off x="8103129" y="180355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专门</a:t>
            </a:r>
            <a:endParaRPr lang="en-US" altLang="zh-CN" sz="2800" dirty="0"/>
          </a:p>
        </p:txBody>
      </p:sp>
      <p:sp>
        <p:nvSpPr>
          <p:cNvPr id="5" name="QB_8_AN.23_1#76d9cd76e.blank?vaa=1&amp;vcp=1&amp;vis=1&amp;pid=f0611b60f&amp;color=0,0,0&amp;vpa=19&amp;vtp=1&amp;vaab=1&amp;bbb=1"/>
          <p:cNvSpPr/>
          <p:nvPr/>
        </p:nvSpPr>
        <p:spPr>
          <a:xfrm>
            <a:off x="9868429" y="180355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机械</a:t>
            </a:r>
            <a:endParaRPr lang="en-US" altLang="zh-CN" sz="2800" dirty="0"/>
          </a:p>
        </p:txBody>
      </p:sp>
      <p:sp>
        <p:nvSpPr>
          <p:cNvPr id="6" name="QB_8_AN.24_1#76d9cd76e.blank?vaa=1&amp;vcp=1&amp;vis=1&amp;pid=f0611b60f&amp;color=0,0,0&amp;vpa=20&amp;vtp=1&amp;vaab=1&amp;bbb=1"/>
          <p:cNvSpPr/>
          <p:nvPr/>
        </p:nvSpPr>
        <p:spPr>
          <a:xfrm>
            <a:off x="3848630" y="236235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商品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8_BD.25_1#76d9cd76e?colgroup=3,4,22&amp;vaa=1&amp;vcp=1&amp;vis=1&amp;pid=f0611b60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17513"/>
          <a:ext cx="11073384" cy="5302379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068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部地区主要是传统工业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部地区形成新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兴的石油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航空航天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电子等工业基地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部太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平洋沿岸的狭窄平原和谷地是新兴工业的集中地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美国的工业逐渐由东北部向南部和西部发展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38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高新技术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高新技术产业蓬勃发展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电子信息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航空航天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物工程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新能源等技术领域居世界领先地位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5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服务业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在美国经济中占有很大比重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全国约有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3/4的劳动力从事服务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695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国际贸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美国是国际贸易额最大的国家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主要贸易伙伴有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以及欧盟各国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8_AN.26_1#76d9cd76e.blank?vaa=1&amp;vcp=1&amp;vis=1&amp;pid=f0611b60f&amp;color=0,0,0&amp;mp=1&amp;vpa=21&amp;vtp=1&amp;vaab=1&amp;bbb=1"/>
          <p:cNvSpPr/>
          <p:nvPr/>
        </p:nvSpPr>
        <p:spPr>
          <a:xfrm>
            <a:off x="3493030" y="1015925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4" name="QB_8_AN.27_1#76d9cd76e.blank?vaa=1&amp;vcp=1&amp;vis=1&amp;pid=f0611b60f&amp;color=0,0,0&amp;mp=1&amp;vpa=22&amp;vtp=1&amp;vaab=1"/>
          <p:cNvSpPr/>
          <p:nvPr/>
        </p:nvSpPr>
        <p:spPr>
          <a:xfrm>
            <a:off x="8458729" y="1015925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5" name="QB_8_AN.28_1#76d9cd76e.blank?vaa=1&amp;vcp=1&amp;vis=1&amp;pid=f0611b60f&amp;color=0,0,0&amp;mp=1&amp;vpa=23&amp;vtp=1&amp;vaab=1"/>
          <p:cNvSpPr/>
          <p:nvPr/>
        </p:nvSpPr>
        <p:spPr>
          <a:xfrm>
            <a:off x="9855729" y="1549325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8_AN.29_1#76d9cd76e.blank?vaa=1&amp;vcp=1&amp;vis=1&amp;pid=f0611b60f&amp;color=0,0,0&amp;mp=1&amp;vpa=24&amp;vtp=1&amp;vaab=1&amp;bbb=1"/>
          <p:cNvSpPr/>
          <p:nvPr/>
        </p:nvSpPr>
        <p:spPr>
          <a:xfrm>
            <a:off x="9320298" y="5257409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加拿大</a:t>
            </a:r>
            <a:endParaRPr lang="en-US" altLang="zh-CN" sz="2800" dirty="0"/>
          </a:p>
        </p:txBody>
      </p:sp>
      <p:sp>
        <p:nvSpPr>
          <p:cNvPr id="7" name="QB_8_AN.30_1#76d9cd76e.blank?vaa=1&amp;vcp=1&amp;vis=1&amp;pid=f0611b60f&amp;color=0,0,0&amp;mp=1&amp;vpa=25&amp;vtp=1&amp;vaab=1&amp;bbb=1"/>
          <p:cNvSpPr/>
          <p:nvPr/>
        </p:nvSpPr>
        <p:spPr>
          <a:xfrm>
            <a:off x="1865399" y="578128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</a:t>
            </a:r>
            <a:endParaRPr lang="en-US" altLang="zh-CN" sz="2800" dirty="0"/>
          </a:p>
        </p:txBody>
      </p:sp>
      <p:sp>
        <p:nvSpPr>
          <p:cNvPr id="8" name="QB_8_AN.31_1#76d9cd76e.blank?vaa=1&amp;vcp=1&amp;vis=1&amp;pid=f0611b60f&amp;color=0,0,0&amp;mp=1&amp;vpa=26&amp;vtp=1&amp;vaab=1&amp;bbb=1"/>
          <p:cNvSpPr/>
          <p:nvPr/>
        </p:nvSpPr>
        <p:spPr>
          <a:xfrm>
            <a:off x="3275099" y="5781284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墨西哥</a:t>
            </a:r>
            <a:endParaRPr lang="en-US" altLang="zh-CN" sz="2800" dirty="0"/>
          </a:p>
        </p:txBody>
      </p:sp>
      <p:sp>
        <p:nvSpPr>
          <p:cNvPr id="9" name="QB_8_AN.32_1#76d9cd76e.blank?vaa=1&amp;vcp=1&amp;vis=1&amp;pid=f0611b60f&amp;color=0,0,0&amp;mp=1&amp;vpa=27&amp;vtp=1&amp;vaab=1&amp;bbb=1"/>
          <p:cNvSpPr/>
          <p:nvPr/>
        </p:nvSpPr>
        <p:spPr>
          <a:xfrm>
            <a:off x="5040399" y="578128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</a:t>
            </a:r>
            <a:endParaRPr lang="en-US" altLang="zh-CN" sz="2800" dirty="0"/>
          </a:p>
        </p:txBody>
      </p:sp>
      <p:sp>
        <p:nvSpPr>
          <p:cNvPr id="2" name="QB_8_BD.25_1#76d9cd76e?colgroup=3,4,22&amp;vaa=1&amp;vcp=1&amp;vis=1&amp;pid=f0611b60f&amp;color=0,0,0&amp;mp=1&amp;vtp=1&amp;vaab=1&amp;bt=1&amp;bbb=1"/>
          <p:cNvSpPr txBox="1"/>
          <p:nvPr/>
        </p:nvSpPr>
        <p:spPr>
          <a:xfrm>
            <a:off x="10894735" y="413249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33_1#a272d70c8?sp=1&amp;vaa=1&amp;vcp=1&amp;vis=1&amp;pid=f0611b60f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3.人口和城市</a:t>
            </a:r>
            <a:endParaRPr lang="en-US" altLang="zh-CN" sz="2800" dirty="0"/>
          </a:p>
        </p:txBody>
      </p:sp>
      <p:graphicFrame>
        <p:nvGraphicFramePr>
          <p:cNvPr id="14" name="QB_8_BD.33_2#a272d70c8?colgroup=2,27&amp;vaa=1&amp;vcp=1&amp;vis=1&amp;pid=f0611b60f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91672" cy="501612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7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人口3.28亿（2020年）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居世界第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居民大部分是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移民的后裔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以及非洲黑种人和亚洲移民的后裔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原住居民为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华侨众多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主要聚居在圣弗朗西斯科（旧金山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纽约等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人口分布不均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沿海平原和东北部的五大湖附近人口稠密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而西部高原山地人口稀疏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是美国的首都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是美国人口最多的城市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港口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是世界四大金融中心之一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洛杉矶是美国太平洋沿岸的最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大港口城市和经济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圣弗朗西斯科（旧金山）的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是全球闻名的高新技术产业区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8_AN.34_1#a272d70c8.blank?vaa=1&amp;vcp=1&amp;vis=1&amp;pid=f0611b60f&amp;color=0,0,0&amp;vpa=28&amp;vtp=1&amp;vaab=1"/>
          <p:cNvSpPr/>
          <p:nvPr/>
        </p:nvSpPr>
        <p:spPr>
          <a:xfrm>
            <a:off x="6768615" y="1233596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5" name="QB_8_AN.35_1#a272d70c8.blank?vaa=1&amp;vcp=1&amp;vis=1&amp;pid=f0611b60f&amp;color=0,0,0&amp;vpa=29&amp;vtp=1&amp;vaab=1&amp;bbb=1"/>
          <p:cNvSpPr/>
          <p:nvPr/>
        </p:nvSpPr>
        <p:spPr>
          <a:xfrm>
            <a:off x="10134115" y="123359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</a:t>
            </a:r>
            <a:endParaRPr lang="en-US" altLang="zh-CN" sz="2800" dirty="0"/>
          </a:p>
        </p:txBody>
      </p:sp>
      <p:sp>
        <p:nvSpPr>
          <p:cNvPr id="6" name="QB_8_AN.36_1#a272d70c8.blank?vaa=1&amp;vcp=1&amp;vis=1&amp;pid=f0611b60f&amp;color=0,0,0&amp;vpa=30&amp;vtp=1&amp;vaab=1&amp;bbb=1"/>
          <p:cNvSpPr/>
          <p:nvPr/>
        </p:nvSpPr>
        <p:spPr>
          <a:xfrm>
            <a:off x="1536215" y="2351196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印第安人</a:t>
            </a:r>
            <a:endParaRPr lang="en-US" altLang="zh-CN" sz="2800" dirty="0"/>
          </a:p>
        </p:txBody>
      </p:sp>
      <p:sp>
        <p:nvSpPr>
          <p:cNvPr id="7" name="QB_8_AN.37_1#a272d70c8.blank?vaa=1&amp;vcp=1&amp;vis=1&amp;pid=f0611b60f&amp;color=0,0,0&amp;vpa=31&amp;vtp=1&amp;vaab=1&amp;bbb=1"/>
          <p:cNvSpPr/>
          <p:nvPr/>
        </p:nvSpPr>
        <p:spPr>
          <a:xfrm>
            <a:off x="1536215" y="402105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华盛顿</a:t>
            </a:r>
            <a:endParaRPr lang="en-US" altLang="zh-CN" sz="2800" dirty="0"/>
          </a:p>
        </p:txBody>
      </p:sp>
      <p:sp>
        <p:nvSpPr>
          <p:cNvPr id="8" name="QB_8_AN.38_1#a272d70c8.blank?vaa=1&amp;vcp=1&amp;vis=1&amp;pid=f0611b60f&amp;color=0,0,0&amp;vpa=32&amp;vtp=1&amp;vaab=1&amp;bbb=1"/>
          <p:cNvSpPr/>
          <p:nvPr/>
        </p:nvSpPr>
        <p:spPr>
          <a:xfrm>
            <a:off x="5435114" y="40210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纽约</a:t>
            </a:r>
            <a:endParaRPr lang="en-US" altLang="zh-CN" sz="2800" dirty="0"/>
          </a:p>
        </p:txBody>
      </p:sp>
      <p:sp>
        <p:nvSpPr>
          <p:cNvPr id="9" name="QB_8_AN.39_1#a272d70c8.blank?vaa=1&amp;vcp=1&amp;vis=1&amp;pid=f0611b60f&amp;color=0,0,0&amp;vpa=33&amp;vtp=1&amp;vaab=1&amp;bbb=1"/>
          <p:cNvSpPr/>
          <p:nvPr/>
        </p:nvSpPr>
        <p:spPr>
          <a:xfrm>
            <a:off x="1766413" y="569657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硅谷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01f3f3a0?vcp=1&amp;pid=e2f83327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巴西</a:t>
            </a:r>
            <a:endParaRPr lang="en-US" altLang="zh-CN" sz="3000" dirty="0"/>
          </a:p>
        </p:txBody>
      </p:sp>
      <p:sp>
        <p:nvSpPr>
          <p:cNvPr id="3" name="QB_8_BD.40_1#a6deeb6e2?sp=1&amp;vaa=1&amp;vcp=1&amp;vis=1&amp;pid=301f3f3a0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1.地理位置和自然环境</a:t>
            </a:r>
            <a:endParaRPr lang="en-US" altLang="zh-CN" sz="2800" dirty="0"/>
          </a:p>
        </p:txBody>
      </p:sp>
      <p:graphicFrame>
        <p:nvGraphicFramePr>
          <p:cNvPr id="15" name="QB_8_BD.40_2#a6deeb6e2?colgroup=2,27&amp;vaa=1&amp;vcp=1&amp;vis=1&amp;pid=301f3f3a0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82528" cy="3919348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绝大部分位于赤道和南回归线之间的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位于南美洲东部和中部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是南美洲面积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是世界上面积最大的平原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分布有世界上面积最大的热带雨林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动植物种类繁多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王国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是世界上面积最大的高原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8_AN.41_1#a6deeb6e2.blank?vaa=1&amp;vcp=1&amp;vis=1&amp;pid=301f3f3a0&amp;color=0,0,0&amp;vpa=34&amp;vtp=1&amp;vaab=1"/>
          <p:cNvSpPr/>
          <p:nvPr/>
        </p:nvSpPr>
        <p:spPr>
          <a:xfrm>
            <a:off x="7289822" y="191533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6" name="QB_8_AN.42_1#a6deeb6e2.blank?vaa=1&amp;vcp=1&amp;vis=1&amp;pid=301f3f3a0&amp;color=0,0,0&amp;vpa=35&amp;vtp=1&amp;vaab=1&amp;bbb=1"/>
          <p:cNvSpPr/>
          <p:nvPr/>
        </p:nvSpPr>
        <p:spPr>
          <a:xfrm>
            <a:off x="7620022" y="247413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7" name="QB_8_AN.43_1#a6deeb6e2.blank?vaa=1&amp;vcp=1&amp;vis=1&amp;pid=301f3f3a0&amp;color=0,0,0&amp;vpa=36&amp;vtp=1&amp;vaab=1&amp;bbb=1"/>
          <p:cNvSpPr/>
          <p:nvPr/>
        </p:nvSpPr>
        <p:spPr>
          <a:xfrm>
            <a:off x="2667022" y="359560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8" name="QB_8_AN.44_1#a6deeb6e2.blank?vaa=1&amp;vcp=1&amp;vis=1&amp;pid=301f3f3a0&amp;color=0,0,0&amp;vpa=37&amp;vtp=1&amp;vaab=1&amp;bbb=1"/>
          <p:cNvSpPr/>
          <p:nvPr/>
        </p:nvSpPr>
        <p:spPr>
          <a:xfrm>
            <a:off x="4089423" y="359560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9" name="QB_8_AN.45_1#a6deeb6e2.blank?vaa=1&amp;vcp=1&amp;vis=1&amp;pid=301f3f3a0&amp;color=0,0,0&amp;vpa=38&amp;vtp=1&amp;vaab=1"/>
          <p:cNvSpPr/>
          <p:nvPr/>
        </p:nvSpPr>
        <p:spPr>
          <a:xfrm>
            <a:off x="6921522" y="359560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10" name="QB_8_AN.46_1#a6deeb6e2.blank?vaa=1&amp;vcp=1&amp;vis=1&amp;pid=301f3f3a0&amp;color=0,0,0&amp;vpa=39&amp;vtp=1&amp;vaab=1"/>
          <p:cNvSpPr/>
          <p:nvPr/>
        </p:nvSpPr>
        <p:spPr>
          <a:xfrm>
            <a:off x="7988322" y="359560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11" name="QB_8_AN.47_1#a6deeb6e2.blank?vaa=1&amp;vcp=1&amp;vis=1&amp;pid=301f3f3a0&amp;color=0,0,0&amp;vpa=40&amp;vtp=1&amp;vaab=1&amp;bbb=1"/>
          <p:cNvSpPr/>
          <p:nvPr/>
        </p:nvSpPr>
        <p:spPr>
          <a:xfrm>
            <a:off x="9398022" y="359560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亚马孙</a:t>
            </a:r>
            <a:endParaRPr lang="en-US" altLang="zh-CN" sz="2800" dirty="0"/>
          </a:p>
        </p:txBody>
      </p:sp>
      <p:sp>
        <p:nvSpPr>
          <p:cNvPr id="12" name="QB_8_AN.48_1#a6deeb6e2.blank?vaa=1&amp;vcp=1&amp;vis=1&amp;pid=301f3f3a0&amp;color=0,0,0&amp;vpa=41&amp;vtp=1&amp;vaab=1&amp;bbb=1"/>
          <p:cNvSpPr/>
          <p:nvPr/>
        </p:nvSpPr>
        <p:spPr>
          <a:xfrm>
            <a:off x="5643585" y="4713206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世界动植物</a:t>
            </a:r>
            <a:endParaRPr lang="en-US" altLang="zh-CN" sz="2800" dirty="0"/>
          </a:p>
        </p:txBody>
      </p:sp>
      <p:sp>
        <p:nvSpPr>
          <p:cNvPr id="13" name="QB_8_AN.49_1#a6deeb6e2.blank?vaa=1&amp;vcp=1&amp;vis=1&amp;pid=301f3f3a0&amp;color=0,0,0&amp;vpa=42&amp;vtp=1&amp;vaab=1&amp;bbb=1"/>
          <p:cNvSpPr/>
          <p:nvPr/>
        </p:nvSpPr>
        <p:spPr>
          <a:xfrm>
            <a:off x="9699647" y="4713206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巴西高原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8_BD.50_1#a6deeb6e2?colgroup=2,27&amp;vaa=1&amp;vcp=1&amp;vis=1&amp;pid=301f3f3a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82710"/>
          <a:ext cx="11082528" cy="279717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亚马孙平原主要为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终年高温多雨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巴西高原主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终年高温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湿两季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亚马孙河发源于安第斯山脉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自西向东注入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径流量最大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流域面积最广的河流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其长度仅次于非洲的尼罗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居世界第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8_AN.51_1#a6deeb6e2.blank?vaa=1&amp;vcp=1&amp;vis=1&amp;pid=301f3f3a0&amp;color=0,0,0&amp;mp=1&amp;vpa=43&amp;vtp=1&amp;vaab=1&amp;bbb=1"/>
          <p:cNvSpPr/>
          <p:nvPr/>
        </p:nvSpPr>
        <p:spPr>
          <a:xfrm>
            <a:off x="4445023" y="238639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</a:t>
            </a:r>
            <a:endParaRPr lang="en-US" altLang="zh-CN" sz="2800" dirty="0"/>
          </a:p>
        </p:txBody>
      </p:sp>
      <p:sp>
        <p:nvSpPr>
          <p:cNvPr id="4" name="QB_8_AN.52_1#a6deeb6e2.blank?vaa=1&amp;vcp=1&amp;vis=1&amp;pid=301f3f3a0&amp;color=0,0,0&amp;mp=1&amp;vpa=44&amp;vtp=1&amp;vaab=1&amp;bbb=1"/>
          <p:cNvSpPr/>
          <p:nvPr/>
        </p:nvSpPr>
        <p:spPr>
          <a:xfrm>
            <a:off x="2311422" y="292512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热带草原</a:t>
            </a:r>
            <a:endParaRPr lang="en-US" altLang="zh-CN" sz="2800" dirty="0"/>
          </a:p>
        </p:txBody>
      </p:sp>
      <p:sp>
        <p:nvSpPr>
          <p:cNvPr id="5" name="QB_8_AN.53_1#a6deeb6e2.blank?vaa=1&amp;vcp=1&amp;vis=1&amp;pid=301f3f3a0&amp;color=0,0,0&amp;mp=1&amp;vpa=45&amp;vtp=1&amp;vaab=1&amp;bbb=1"/>
          <p:cNvSpPr/>
          <p:nvPr/>
        </p:nvSpPr>
        <p:spPr>
          <a:xfrm>
            <a:off x="8343922" y="35055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6" name="QB_8_AN.54_1#a6deeb6e2.blank?vaa=1&amp;vcp=1&amp;vis=1&amp;pid=301f3f3a0&amp;color=0,0,0&amp;mp=1&amp;vpa=46&amp;vtp=1&amp;vaab=1"/>
          <p:cNvSpPr/>
          <p:nvPr/>
        </p:nvSpPr>
        <p:spPr>
          <a:xfrm>
            <a:off x="3721123" y="4603115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2" name="QB_8_BD.50_1#a6deeb6e2?colgroup=2,27&amp;vaa=1&amp;vcp=1&amp;vis=1&amp;pid=301f3f3a0&amp;color=0,0,0&amp;mp=1&amp;vtp=1&amp;vaab=1&amp;bt=1&amp;bbb=1"/>
          <p:cNvSpPr txBox="1"/>
          <p:nvPr/>
        </p:nvSpPr>
        <p:spPr>
          <a:xfrm>
            <a:off x="10903879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5_1#ef1917f8f?sp=1&amp;vaa=1&amp;vcp=1&amp;vis=1&amp;pid=301f3f3a0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2.发展迅速的经济和资源</a:t>
            </a:r>
            <a:endParaRPr lang="en-US" altLang="zh-CN" sz="2800" dirty="0"/>
          </a:p>
        </p:txBody>
      </p:sp>
      <p:graphicFrame>
        <p:nvGraphicFramePr>
          <p:cNvPr id="17" name="QB_8_BD.55_2#ef1917f8f?colgroup=2,27&amp;vaa=1&amp;vcp=1&amp;vis=1&amp;pid=301f3f3a0&amp;color=0,0,0&amp;vtp=1&amp;vaab=1&amp;bbb=1&amp;hb=1"/>
          <p:cNvGraphicFramePr>
            <a:graphicFrameLocks noGrp="1"/>
          </p:cNvGraphicFramePr>
          <p:nvPr/>
        </p:nvGraphicFramePr>
        <p:xfrm>
          <a:off x="539496" y="1160445"/>
          <a:ext cx="11073384" cy="5209733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2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72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巴西是南美洲经济实力最强的国家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已形成较完整的工业体系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钢铁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汽车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食品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纺织等工业部门地位突出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2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巴西是世界重要的农产品出口国之一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蔗糖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柑橘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牛肉等产量和出口量均居世界前列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9023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铁矿储量巨大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产量和出口量均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90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水力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水力资源丰富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与巴拉圭合建的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水电站位于巴拉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那河上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是世界第二大水电站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90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亚马孙平原分布有世界上面积最大的热带雨林区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具有极高的环境效益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8_AN.56_1#ef1917f8f.blank?vaa=1&amp;vcp=1&amp;vis=1&amp;pid=301f3f3a0&amp;color=0,0,0&amp;vpa=47&amp;vtp=1&amp;vaab=1&amp;bbb=1"/>
          <p:cNvSpPr/>
          <p:nvPr/>
        </p:nvSpPr>
        <p:spPr>
          <a:xfrm>
            <a:off x="7587003" y="2138472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咖啡</a:t>
            </a:r>
            <a:endParaRPr lang="en-US" altLang="zh-CN" sz="2800" dirty="0"/>
          </a:p>
        </p:txBody>
      </p:sp>
      <p:sp>
        <p:nvSpPr>
          <p:cNvPr id="5" name="QB_8_AN.57_1#ef1917f8f.blank?vaa=1&amp;vcp=1&amp;vis=1&amp;pid=301f3f3a0&amp;color=0,0,0&amp;vpa=48&amp;vtp=1&amp;vaab=1&amp;bbb=1"/>
          <p:cNvSpPr/>
          <p:nvPr/>
        </p:nvSpPr>
        <p:spPr>
          <a:xfrm>
            <a:off x="8996703" y="2138472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可可</a:t>
            </a:r>
            <a:endParaRPr lang="en-US" altLang="zh-CN" sz="2800" dirty="0"/>
          </a:p>
        </p:txBody>
      </p:sp>
      <p:sp>
        <p:nvSpPr>
          <p:cNvPr id="6" name="QB_8_AN.58_1#ef1917f8f.blank?vaa=1&amp;vcp=1&amp;vis=1&amp;pid=301f3f3a0&amp;color=0,0,0&amp;vpa=49&amp;vtp=1&amp;vaab=1&amp;bbb=1"/>
          <p:cNvSpPr/>
          <p:nvPr/>
        </p:nvSpPr>
        <p:spPr>
          <a:xfrm>
            <a:off x="7485910" y="3175745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铁矿石</a:t>
            </a:r>
            <a:endParaRPr lang="en-US" altLang="zh-CN" sz="2800" dirty="0"/>
          </a:p>
        </p:txBody>
      </p:sp>
      <p:sp>
        <p:nvSpPr>
          <p:cNvPr id="7" name="QB_8_AN.59_1#ef1917f8f.blank?vaa=1&amp;vcp=1&amp;vis=1&amp;pid=301f3f3a0&amp;color=0,0,0&amp;vpa=50&amp;vtp=1&amp;vaab=1&amp;bbb=1"/>
          <p:cNvSpPr/>
          <p:nvPr/>
        </p:nvSpPr>
        <p:spPr>
          <a:xfrm>
            <a:off x="7498610" y="4244769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伊泰普</a:t>
            </a:r>
            <a:endParaRPr lang="en-US" altLang="zh-CN" sz="2800" dirty="0"/>
          </a:p>
        </p:txBody>
      </p:sp>
      <p:sp>
        <p:nvSpPr>
          <p:cNvPr id="8" name="QB_8_AN.60_1#ef1917f8f.blank?vaa=1&amp;vcp=1&amp;vis=1&amp;pid=301f3f3a0&amp;color=0,0,0&amp;vpa=51&amp;vtp=1&amp;vaab=1&amp;bbb=1"/>
          <p:cNvSpPr/>
          <p:nvPr/>
        </p:nvSpPr>
        <p:spPr>
          <a:xfrm>
            <a:off x="2690074" y="5825982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地球之肺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1_1#b09ad1481?sp=1&amp;vaa=1&amp;vcp=1&amp;vis=1&amp;pid=301f3f3a0&amp;color=0,0,0&amp;vtp=1&amp;vaab=1&amp;bt=1&amp;bbb=1"/>
          <p:cNvSpPr/>
          <p:nvPr/>
        </p:nvSpPr>
        <p:spPr>
          <a:xfrm>
            <a:off x="539496" y="437797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3.人口和城市</a:t>
            </a:r>
            <a:endParaRPr lang="en-US" altLang="zh-CN" sz="2800" dirty="0"/>
          </a:p>
        </p:txBody>
      </p:sp>
      <p:graphicFrame>
        <p:nvGraphicFramePr>
          <p:cNvPr id="18" name="QB_8_BD.61_2#b09ad1481?colgroup=2,6,20&amp;vaa=1&amp;vcp=1&amp;vis=1&amp;pid=301f3f3a0&amp;color=0,0,0&amp;vtp=1&amp;vaab=1&amp;bbb=1&amp;hb=1"/>
          <p:cNvGraphicFramePr>
            <a:graphicFrameLocks noGrp="1"/>
          </p:cNvGraphicFramePr>
          <p:nvPr/>
        </p:nvGraphicFramePr>
        <p:xfrm>
          <a:off x="539496" y="1040793"/>
          <a:ext cx="11073384" cy="5228212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7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2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7067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人口与人种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总人口达2.11亿（2020年）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是南美洲人口最多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人种复杂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人种约占一半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人种占1/3强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其余为黑色人种和黄色人种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人口分布不均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90%以上的人口居住在东部沿海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部人口最为稠密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官方语言为葡萄牙语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48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巴西的首都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是巴西高原中部的新城市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巴西第一大的城市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里约热内卢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巴西第二大城市和最大海港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8_AN.62_1#b09ad1481.blank?vaa=1&amp;vcp=1&amp;vis=1&amp;pid=301f3f3a0&amp;color=0,0,0&amp;vpa=52&amp;vtp=1&amp;vaab=1&amp;bbb=1"/>
          <p:cNvSpPr/>
          <p:nvPr/>
        </p:nvSpPr>
        <p:spPr>
          <a:xfrm>
            <a:off x="7308110" y="1779418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</a:t>
            </a:r>
            <a:endParaRPr lang="en-US" altLang="zh-CN" sz="2800" dirty="0"/>
          </a:p>
        </p:txBody>
      </p:sp>
      <p:sp>
        <p:nvSpPr>
          <p:cNvPr id="5" name="QB_8_AN.63_1#b09ad1481.blank?vaa=1&amp;vcp=1&amp;vis=1&amp;pid=301f3f3a0&amp;color=0,0,0&amp;vpa=53&amp;vtp=1&amp;vaab=1&amp;bbb=1"/>
          <p:cNvSpPr/>
          <p:nvPr/>
        </p:nvSpPr>
        <p:spPr>
          <a:xfrm>
            <a:off x="10570732" y="1790464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混血</a:t>
            </a:r>
            <a:endParaRPr lang="en-US" altLang="zh-CN" sz="2800" dirty="0"/>
          </a:p>
        </p:txBody>
      </p:sp>
      <p:sp>
        <p:nvSpPr>
          <p:cNvPr id="6" name="QB_8_AN.64_1#b09ad1481.blank?vaa=1&amp;vcp=1&amp;vis=1&amp;pid=301f3f3a0&amp;color=0,0,0&amp;vpa=54&amp;vtp=1&amp;vaab=1&amp;bbb=1"/>
          <p:cNvSpPr/>
          <p:nvPr/>
        </p:nvSpPr>
        <p:spPr>
          <a:xfrm>
            <a:off x="5187211" y="3619973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7" name="QB_8_AN.65_1#b09ad1481.blank?vaa=1&amp;vcp=1&amp;vis=1&amp;pid=301f3f3a0&amp;color=0,0,0&amp;vpa=55&amp;vtp=1&amp;vaab=1&amp;bbb=1"/>
          <p:cNvSpPr/>
          <p:nvPr/>
        </p:nvSpPr>
        <p:spPr>
          <a:xfrm>
            <a:off x="2010823" y="4657691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巴西利亚</a:t>
            </a:r>
            <a:endParaRPr lang="en-US" altLang="zh-CN" sz="2800" dirty="0"/>
          </a:p>
        </p:txBody>
      </p:sp>
      <p:sp>
        <p:nvSpPr>
          <p:cNvPr id="8" name="QB_8_AN.66_1#b09ad1481.blank?vaa=1&amp;vcp=1&amp;vis=1&amp;pid=301f3f3a0&amp;color=0,0,0&amp;vpa=56&amp;vtp=1&amp;vaab=1&amp;bbb=1"/>
          <p:cNvSpPr/>
          <p:nvPr/>
        </p:nvSpPr>
        <p:spPr>
          <a:xfrm>
            <a:off x="2188623" y="5192171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圣保罗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3924ccad?vcp=1&amp;pid=e2f83327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澳大利亚</a:t>
            </a:r>
            <a:endParaRPr lang="en-US" altLang="zh-CN" sz="3000" dirty="0"/>
          </a:p>
        </p:txBody>
      </p:sp>
      <p:sp>
        <p:nvSpPr>
          <p:cNvPr id="3" name="QB_8_BD.67_1#2e766c3d8?sp=1&amp;vaa=1&amp;vcp=1&amp;vis=1&amp;pid=f3924ccad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1.地理位置和自然环境</a:t>
            </a:r>
            <a:endParaRPr lang="en-US" altLang="zh-CN" sz="2800" dirty="0"/>
          </a:p>
        </p:txBody>
      </p:sp>
      <p:graphicFrame>
        <p:nvGraphicFramePr>
          <p:cNvPr id="19" name="QB_8_BD.67_2#2e766c3d8?colgroup=2,11,14&amp;vaa=1&amp;vcp=1&amp;vis=1&amp;pid=f3924ccad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73384" cy="337540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南回归线穿过其中部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领土位于热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带和南温带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世界上唯一独占一块大陆的国家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由澳大利亚大陆和塔斯马尼亚岛等岛屿组成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8_AN.68_1#2e766c3d8.blank?vaa=1&amp;vcp=1&amp;vis=1&amp;pid=f3924ccad&amp;color=0,0,0&amp;vpa=57&amp;vtp=1&amp;vaab=1"/>
          <p:cNvSpPr/>
          <p:nvPr/>
        </p:nvSpPr>
        <p:spPr>
          <a:xfrm>
            <a:off x="6855991" y="189298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6" name="QB_8_AN.69_1#2e766c3d8.blank?vaa=1&amp;vcp=1&amp;vis=1&amp;pid=f3924ccad&amp;color=0,0,0&amp;vpa=58&amp;vtp=1&amp;vaab=1"/>
          <p:cNvSpPr/>
          <p:nvPr/>
        </p:nvSpPr>
        <p:spPr>
          <a:xfrm>
            <a:off x="8621291" y="189298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7" name="QB_8_AN.70_1#2e766c3d8.blank?vaa=1&amp;vcp=1&amp;vis=1&amp;pid=f3924ccad&amp;color=0,0,0&amp;vpa=59&amp;vtp=1&amp;vaab=1&amp;bbb=1"/>
          <p:cNvSpPr/>
          <p:nvPr/>
        </p:nvSpPr>
        <p:spPr>
          <a:xfrm>
            <a:off x="6855991" y="359871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8" name="QB_8_AN.71_1#2e766c3d8.blank?vaa=1&amp;vcp=1&amp;vis=1&amp;pid=f3924ccad&amp;color=0,0,0&amp;vpa=60&amp;vtp=1&amp;vaab=1&amp;bbb=1"/>
          <p:cNvSpPr/>
          <p:nvPr/>
        </p:nvSpPr>
        <p:spPr>
          <a:xfrm>
            <a:off x="9332491" y="359871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8_BD.72_1#2e766c3d8?colgroup=2,26&amp;vaa=1&amp;vcp=1&amp;vis=1&amp;pid=f3924cca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93594"/>
          <a:ext cx="11112603" cy="3375408"/>
        </p:xfrm>
        <a:graphic>
          <a:graphicData uri="http://schemas.openxmlformats.org/drawingml/2006/table">
            <a:tbl>
              <a:tblPr/>
              <a:tblGrid>
                <a:gridCol w="1190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22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大陆地势低平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起伏和缓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分为三大地形区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：西部是宽广低缓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沙漠广布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分布有“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大自流盆地”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在大陆东北部海岸外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有举世闻名的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状分布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以热带沙漠气候和热带草原气候为主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墨累河是澳大利亚最大的河流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北艾尔湖是澳大利亚陆地海拔最低处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8_AN.73_1#2e766c3d8.blank?vaa=1&amp;vcp=1&amp;vis=1&amp;pid=f3924ccad&amp;color=0,0,0&amp;mp=1&amp;vpa=61&amp;vtp=1&amp;vaab=1&amp;bbb=1"/>
          <p:cNvSpPr/>
          <p:nvPr/>
        </p:nvSpPr>
        <p:spPr>
          <a:xfrm>
            <a:off x="2168002" y="265404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4" name="QB_8_AN.74_1#2e766c3d8.blank?vaa=1&amp;vcp=1&amp;vis=1&amp;pid=f3924ccad&amp;color=0,0,0&amp;mp=1&amp;vpa=62&amp;vtp=1&amp;vaab=1&amp;bbb=1"/>
          <p:cNvSpPr/>
          <p:nvPr/>
        </p:nvSpPr>
        <p:spPr>
          <a:xfrm>
            <a:off x="6409802" y="265404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5" name="QB_8_AN.75_1#2e766c3d8.blank?vaa=1&amp;vcp=1&amp;vis=1&amp;pid=f3924ccad&amp;color=0,0,0&amp;mp=1&amp;vpa=63&amp;vtp=1&amp;vaab=1&amp;bbb=1"/>
          <p:cNvSpPr/>
          <p:nvPr/>
        </p:nvSpPr>
        <p:spPr>
          <a:xfrm>
            <a:off x="2879202" y="31927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6" name="QB_8_AN.76_1#2e766c3d8.blank?vaa=1&amp;vcp=1&amp;vis=1&amp;pid=f3924ccad&amp;color=0,0,0&amp;mp=1&amp;vpa=64&amp;vtp=1&amp;vaab=1&amp;bbb=1"/>
          <p:cNvSpPr/>
          <p:nvPr/>
        </p:nvSpPr>
        <p:spPr>
          <a:xfrm>
            <a:off x="9965802" y="3192779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大堡礁</a:t>
            </a:r>
            <a:endParaRPr lang="en-US" altLang="zh-CN" sz="2800" dirty="0"/>
          </a:p>
        </p:txBody>
      </p:sp>
      <p:sp>
        <p:nvSpPr>
          <p:cNvPr id="7" name="QB_8_AN.77_1#2e766c3d8.blank?vaa=1&amp;vcp=1&amp;vis=1&amp;pid=f3924ccad&amp;color=0,0,0&amp;mp=1&amp;vpa=65&amp;vtp=1&amp;vaab=1&amp;bbb=1"/>
          <p:cNvSpPr/>
          <p:nvPr/>
        </p:nvSpPr>
        <p:spPr>
          <a:xfrm>
            <a:off x="2168002" y="375519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半环</a:t>
            </a:r>
            <a:endParaRPr lang="en-US" altLang="zh-CN" sz="2800" dirty="0"/>
          </a:p>
        </p:txBody>
      </p:sp>
      <p:sp>
        <p:nvSpPr>
          <p:cNvPr id="2" name="QB_8_BD.72_1#2e766c3d8?colgroup=2,26&amp;vaa=1&amp;vcp=1&amp;vis=1&amp;pid=f3924ccad&amp;color=0,0,0&amp;mp=1&amp;vtp=1&amp;vaab=1&amp;bt=1&amp;bbb=1"/>
          <p:cNvSpPr txBox="1"/>
          <p:nvPr/>
        </p:nvSpPr>
        <p:spPr>
          <a:xfrm>
            <a:off x="10933954" y="13851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33fc8507.fixed?vcp=1&amp;pid=7fa53027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4#633fc8507.fixed?vcp=1&amp;pid=7fa53027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七年级下册</a:t>
            </a:r>
            <a:endParaRPr lang="en-US" altLang="zh-CN" sz="4800" dirty="0"/>
          </a:p>
        </p:txBody>
      </p:sp>
      <p:sp>
        <p:nvSpPr>
          <p:cNvPr id="4" name="C_4_BD#633fc8507.fixed?vcp=1&amp;pid=7fa53027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走近国家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8_1#70003aef5?sp=1&amp;vaa=1&amp;vcp=1&amp;vis=1&amp;pid=f3924ccad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2.经济、资源、人口和城市</a:t>
            </a:r>
            <a:endParaRPr lang="en-US" altLang="zh-CN" sz="2800" dirty="0"/>
          </a:p>
        </p:txBody>
      </p:sp>
      <p:graphicFrame>
        <p:nvGraphicFramePr>
          <p:cNvPr id="21" name="QB_8_BD.78_2#70003aef5?colgroup=2,27&amp;vaa=1&amp;vcp=1&amp;vis=1&amp;pid=f3924ccad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91672" cy="5027868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南半球经济发达的资本主义国家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农牧业和工矿业发达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是澳大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利亚经济的支柱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澳大利亚是世界上重要的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出口国之一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素有“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的国家之称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动植物资源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保存有许多古老的动植物资源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如袋鼠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树袋熊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鸸鹋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鸭嘴兽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桉树等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博物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等开采量均居世界前列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优质铁矿石大量出口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素有“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国家之称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8_AN.79_1#70003aef5.blank?vaa=1&amp;vcp=1&amp;vis=1&amp;pid=f3924ccad&amp;color=0,0,0&amp;vpa=66&amp;vtp=1&amp;vaab=1&amp;bbb=1"/>
          <p:cNvSpPr/>
          <p:nvPr/>
        </p:nvSpPr>
        <p:spPr>
          <a:xfrm>
            <a:off x="8252483" y="179646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5" name="QB_8_AN.80_1#70003aef5.blank?vaa=1&amp;vcp=1&amp;vis=1&amp;pid=f3924ccad&amp;color=0,0,0&amp;vpa=67&amp;vtp=1&amp;vaab=1&amp;bbb=1"/>
          <p:cNvSpPr/>
          <p:nvPr/>
        </p:nvSpPr>
        <p:spPr>
          <a:xfrm>
            <a:off x="9662183" y="179646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羊毛</a:t>
            </a:r>
            <a:endParaRPr lang="en-US" altLang="zh-CN" sz="2800" dirty="0"/>
          </a:p>
        </p:txBody>
      </p:sp>
      <p:sp>
        <p:nvSpPr>
          <p:cNvPr id="6" name="QB_8_AN.81_1#70003aef5.blank?vaa=1&amp;vcp=1&amp;vis=1&amp;pid=f3924ccad&amp;color=0,0,0&amp;vpa=68&amp;vtp=1&amp;vaab=1&amp;bbb=1"/>
          <p:cNvSpPr/>
          <p:nvPr/>
        </p:nvSpPr>
        <p:spPr>
          <a:xfrm>
            <a:off x="1508783" y="23351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牛肉</a:t>
            </a:r>
            <a:endParaRPr lang="en-US" altLang="zh-CN" sz="2800" dirty="0"/>
          </a:p>
        </p:txBody>
      </p:sp>
      <p:sp>
        <p:nvSpPr>
          <p:cNvPr id="7" name="QB_8_AN.82_1#70003aef5.blank?vaa=1&amp;vcp=1&amp;vis=1&amp;pid=f3924ccad&amp;color=0,0,0&amp;vpa=69&amp;vtp=1&amp;vaab=1&amp;bbb=1"/>
          <p:cNvSpPr/>
          <p:nvPr/>
        </p:nvSpPr>
        <p:spPr>
          <a:xfrm>
            <a:off x="5564845" y="2335194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骑在羊背上</a:t>
            </a:r>
            <a:endParaRPr lang="en-US" altLang="zh-CN" sz="2800" dirty="0"/>
          </a:p>
        </p:txBody>
      </p:sp>
      <p:sp>
        <p:nvSpPr>
          <p:cNvPr id="8" name="QB_8_AN.83_1#70003aef5.blank?vaa=1&amp;vcp=1&amp;vis=1&amp;pid=f3924ccad&amp;color=0,0,0&amp;vpa=70&amp;vtp=1&amp;vaab=1&amp;bbb=1"/>
          <p:cNvSpPr/>
          <p:nvPr/>
        </p:nvSpPr>
        <p:spPr>
          <a:xfrm>
            <a:off x="8608781" y="3472416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世界活化石</a:t>
            </a:r>
            <a:endParaRPr lang="en-US" altLang="zh-CN" sz="2800" dirty="0"/>
          </a:p>
        </p:txBody>
      </p:sp>
      <p:sp>
        <p:nvSpPr>
          <p:cNvPr id="9" name="QB_8_AN.84_1#70003aef5.blank?vaa=1&amp;vcp=1&amp;vis=1&amp;pid=f3924ccad&amp;color=0,0,0&amp;vpa=71&amp;vtp=1&amp;vaab=1&amp;bbb=1"/>
          <p:cNvSpPr/>
          <p:nvPr/>
        </p:nvSpPr>
        <p:spPr>
          <a:xfrm>
            <a:off x="3511318" y="458957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铁矿石</a:t>
            </a:r>
            <a:endParaRPr lang="en-US" altLang="zh-CN" sz="2800" dirty="0"/>
          </a:p>
        </p:txBody>
      </p:sp>
      <p:sp>
        <p:nvSpPr>
          <p:cNvPr id="10" name="QB_8_AN.85_1#70003aef5.blank?vaa=1&amp;vcp=1&amp;vis=1&amp;pid=f3924ccad&amp;color=0,0,0&amp;vpa=72&amp;vtp=1&amp;vaab=1&amp;bbb=1"/>
          <p:cNvSpPr/>
          <p:nvPr/>
        </p:nvSpPr>
        <p:spPr>
          <a:xfrm>
            <a:off x="5276618" y="458957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铝土矿</a:t>
            </a:r>
            <a:endParaRPr lang="en-US" altLang="zh-CN" sz="2800" dirty="0"/>
          </a:p>
        </p:txBody>
      </p:sp>
      <p:sp>
        <p:nvSpPr>
          <p:cNvPr id="11" name="QB_8_AN.86_1#70003aef5.blank?vaa=1&amp;vcp=1&amp;vis=1&amp;pid=f3924ccad&amp;color=0,0,0&amp;vpa=73&amp;vtp=1&amp;vaab=1&amp;bbb=1"/>
          <p:cNvSpPr/>
          <p:nvPr/>
        </p:nvSpPr>
        <p:spPr>
          <a:xfrm>
            <a:off x="8621481" y="5148372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坐在矿车里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8_BD.87_1#70003aef5?colgroup=2,27&amp;vaa=1&amp;vcp=1&amp;vis=1&amp;pid=f3924cca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937446"/>
          <a:ext cx="11112681" cy="1687704"/>
        </p:xfrm>
        <a:graphic>
          <a:graphicData uri="http://schemas.openxmlformats.org/drawingml/2006/table">
            <a:tbl>
              <a:tblPr/>
              <a:tblGrid>
                <a:gridCol w="880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318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地广人稀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英语为通用语言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首都是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是全国最大的工业中心和海港城市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尔本是全国第二大城市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8_AN.88_1#70003aef5.blank?vaa=1&amp;vcp=1&amp;vis=1&amp;pid=f3924ccad&amp;color=0,0,0&amp;mp=1&amp;vpa=74&amp;vtp=1&amp;vaab=1&amp;bbb=1"/>
          <p:cNvSpPr/>
          <p:nvPr/>
        </p:nvSpPr>
        <p:spPr>
          <a:xfrm>
            <a:off x="5757173" y="2923095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东南沿海</a:t>
            </a:r>
            <a:endParaRPr lang="en-US" altLang="zh-CN" sz="2800" dirty="0"/>
          </a:p>
        </p:txBody>
      </p:sp>
      <p:sp>
        <p:nvSpPr>
          <p:cNvPr id="4" name="QB_8_AN.89_1#70003aef5.blank?vaa=1&amp;vcp=1&amp;vis=1&amp;pid=f3924ccad&amp;color=0,0,0&amp;mp=1&amp;vpa=75&amp;vtp=1&amp;vaab=1&amp;bbb=1"/>
          <p:cNvSpPr/>
          <p:nvPr/>
        </p:nvSpPr>
        <p:spPr>
          <a:xfrm>
            <a:off x="2569474" y="350761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堪培拉</a:t>
            </a:r>
            <a:endParaRPr lang="en-US" altLang="zh-CN" sz="2800" dirty="0"/>
          </a:p>
        </p:txBody>
      </p:sp>
      <p:sp>
        <p:nvSpPr>
          <p:cNvPr id="5" name="QB_8_AN.90_1#70003aef5.blank?vaa=1&amp;vcp=1&amp;vis=1&amp;pid=f3924ccad&amp;color=0,0,0&amp;mp=1&amp;vpa=76&amp;vtp=1&amp;vaab=1&amp;bbb=1"/>
          <p:cNvSpPr/>
          <p:nvPr/>
        </p:nvSpPr>
        <p:spPr>
          <a:xfrm>
            <a:off x="4334773" y="35076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悉尼</a:t>
            </a:r>
            <a:endParaRPr lang="en-US" altLang="zh-CN" sz="2800" dirty="0"/>
          </a:p>
        </p:txBody>
      </p:sp>
      <p:sp>
        <p:nvSpPr>
          <p:cNvPr id="2" name="QB_8_BD.87_1#70003aef5?colgroup=2,27&amp;vaa=1&amp;vcp=1&amp;vis=1&amp;pid=f3924ccad&amp;color=0,0,0&amp;mp=1&amp;vtp=1&amp;vaab=1&amp;bt=1&amp;bbb=1"/>
          <p:cNvSpPr txBox="1"/>
          <p:nvPr/>
        </p:nvSpPr>
        <p:spPr>
          <a:xfrm>
            <a:off x="10934032" y="2229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8681dc557.fixed?vcp=1&amp;pid=11c9a29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二、美国、巴西和澳大利亚</a:t>
            </a:r>
            <a:endParaRPr lang="en-US" altLang="zh-CN" sz="4000" dirty="0"/>
          </a:p>
        </p:txBody>
      </p:sp>
      <p:sp>
        <p:nvSpPr>
          <p:cNvPr id="3" name="C_6_BD#8681dc557.fixed?vcp=1&amp;pid=11c9a29c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9cc26c5f?vcp=1&amp;pid=8681dc55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美国</a:t>
            </a:r>
            <a:endParaRPr lang="en-US" altLang="zh-CN" sz="3000" dirty="0"/>
          </a:p>
        </p:txBody>
      </p:sp>
      <p:pic>
        <p:nvPicPr>
          <p:cNvPr id="3" name="QO_8_BD.91_1#c9aee02d6?htil=1&amp;vaa=1&amp;vcp=1&amp;vis=1&amp;pid=d9cc26c5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4681" y="1229532"/>
            <a:ext cx="5120640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91_2#c9aee02d6?htil=1&amp;sp=1&amp;vaa=1&amp;vcp=1&amp;vis=1&amp;pid=d9cc26c5f&amp;color=0,0,0&amp;vtp=1&amp;vaab=1&amp;bbb=1&amp;hb=1"/>
          <p:cNvSpPr/>
          <p:nvPr/>
        </p:nvSpPr>
        <p:spPr>
          <a:xfrm>
            <a:off x="539496" y="1211244"/>
            <a:ext cx="58521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（2024·江西九江·模拟）美国某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手机品牌公司总部位于圣弗朗西斯科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（旧金山），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但在中国设立了组装代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图为美国本土示意图，据此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92_1#ecdaab6fe?htil=2&amp;vaa=1&amp;vcp=1&amp;vis=1&amp;pid=c9aee02d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4681" y="1682242"/>
            <a:ext cx="5120640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92_2#ecdaab6fe?htil=2&amp;vaa=1&amp;vcp=1&amp;vis=1&amp;pid=c9aee02d6&amp;color=0,0,0&amp;vtp=1&amp;vaab=1&amp;bt=1&amp;bbb=1"/>
          <p:cNvSpPr/>
          <p:nvPr/>
        </p:nvSpPr>
        <p:spPr>
          <a:xfrm>
            <a:off x="539496" y="1545082"/>
            <a:ext cx="58521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该公司总部位于图中的(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92_3#ecdaab6fe.choices?htil=2&amp;vaa=1&amp;vcp=1&amp;vis=1&amp;pid=c9aee02d6&amp;color=0,0,0&amp;vtp=1&amp;vaab=1&amp;bbb=1"/>
          <p:cNvSpPr/>
          <p:nvPr/>
        </p:nvSpPr>
        <p:spPr>
          <a:xfrm>
            <a:off x="539496" y="2169541"/>
            <a:ext cx="58521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36065" algn="l"/>
                <a:tab pos="3034030" algn="l"/>
                <a:tab pos="4531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5" name="QC_9_AN.94_1#ecdaab6fe.bracket?vaa=1&amp;vcp=1&amp;vis=1&amp;pid=c9aee02d6&amp;color=0,0,0&amp;vpa=77&amp;vtp=1&amp;vaab=1"/>
          <p:cNvSpPr/>
          <p:nvPr/>
        </p:nvSpPr>
        <p:spPr>
          <a:xfrm>
            <a:off x="5261515" y="153174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9_AS.1_1#ecdaab6fe?htil=2&amp;vaa=1&amp;vcp=1&amp;vis=1&amp;pid=c9aee02d6&amp;color=0,0,0&amp;vtp=1&amp;vaab=1&amp;bbb=1&amp;hb=1"/>
          <p:cNvSpPr/>
          <p:nvPr/>
        </p:nvSpPr>
        <p:spPr>
          <a:xfrm>
            <a:off x="539496" y="2799016"/>
            <a:ext cx="58521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根据所学知识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圣弗朗西斯科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旧金山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美国西海岸的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为纽约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休斯敦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为西雅图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96_1#9fedc4eb7?htil=3&amp;vaa=1&amp;vcp=1&amp;vis=1&amp;pid=c9aee02d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0528" y="941800"/>
            <a:ext cx="5120640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96_2#9fedc4eb7?htil=3&amp;vaa=1&amp;vcp=1&amp;vis=1&amp;pid=c9aee02d6&amp;color=0,0,0&amp;vtp=1&amp;vaab=1&amp;bt=1&amp;bbb=1&amp;hb=1&amp;hs=1"/>
          <p:cNvSpPr/>
          <p:nvPr/>
        </p:nvSpPr>
        <p:spPr>
          <a:xfrm>
            <a:off x="539496" y="923512"/>
            <a:ext cx="5852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该公司在中国设立组装代工厂，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主要是因为中国(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98_1#9fedc4eb7.bracket?vaa=1&amp;vcp=1&amp;vis=1&amp;pid=c9aee02d6&amp;color=0,0,0&amp;vpa=78&amp;vtp=1&amp;vaab=1"/>
          <p:cNvSpPr/>
          <p:nvPr/>
        </p:nvSpPr>
        <p:spPr>
          <a:xfrm>
            <a:off x="3305715" y="15578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96_3#9fedc4eb7.choices?htil=3&amp;vaa=1&amp;vcp=1&amp;vis=1&amp;pid=c9aee02d6&amp;color=0,0,0&amp;vtp=1&amp;vaab=1&amp;bbb=1&amp;hs=1"/>
          <p:cNvSpPr/>
          <p:nvPr/>
        </p:nvSpPr>
        <p:spPr>
          <a:xfrm>
            <a:off x="539496" y="2206529"/>
            <a:ext cx="5852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340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.气候宜人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34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C.技术先进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.劳动力丰富</a:t>
            </a:r>
            <a:endParaRPr lang="en-US" altLang="zh-CN" sz="2800" dirty="0"/>
          </a:p>
        </p:txBody>
      </p:sp>
      <p:sp>
        <p:nvSpPr>
          <p:cNvPr id="6" name="QC_9_AS.1_1#9fedc4eb7?htil=3&amp;vaa=1&amp;vcp=1&amp;vis=1&amp;pid=c9aee02d6&amp;color=0,0,0&amp;vtp=1&amp;vaab=1&amp;bbb=1&amp;hb=1&amp;hs=1"/>
          <p:cNvSpPr/>
          <p:nvPr/>
        </p:nvSpPr>
        <p:spPr>
          <a:xfrm>
            <a:off x="539496" y="3483514"/>
            <a:ext cx="5852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组装代工厂的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生产需要用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到大量劳动力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所以美国</a:t>
            </a:r>
            <a:endParaRPr lang="en-US" altLang="zh-CN" sz="2800" dirty="0"/>
          </a:p>
        </p:txBody>
      </p:sp>
      <p:sp>
        <p:nvSpPr>
          <p:cNvPr id="8" name="QC_9_AS.1_1#9fedc4eb7?htil=3&amp;vaa=1&amp;vcp=1&amp;vis=1&amp;pid=c9aee02d6&amp;color=0,0,0&amp;vtp=1&amp;vaab=1&amp;bbb=1&amp;hb=1&amp;hs=1"/>
          <p:cNvSpPr/>
          <p:nvPr/>
        </p:nvSpPr>
        <p:spPr>
          <a:xfrm>
            <a:off x="539496" y="4684871"/>
            <a:ext cx="11112011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在中国设立组装代工厂</a:t>
            </a:r>
            <a:r>
              <a:rPr lang="en-US" altLang="zh-CN" sz="2800" b="0" i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主要是因为中国劳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丰富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组装代工厂的选址与气候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矿产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技术的关系较小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00_1#bf7609486?htil=4&amp;vaa=1&amp;vcp=1&amp;vis=1&amp;pid=c9aee02d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8675" y="1044708"/>
            <a:ext cx="4172519" cy="295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00_2#bf7609486?htil=4&amp;sp=1&amp;vaa=1&amp;vcp=1&amp;vis=1&amp;pid=c9aee02d6&amp;color=0,0,0&amp;vtp=1&amp;vaab=1&amp;bt=1&amp;bbb=1&amp;hb=1&amp;hs=1"/>
          <p:cNvSpPr/>
          <p:nvPr/>
        </p:nvSpPr>
        <p:spPr>
          <a:xfrm>
            <a:off x="539496" y="907540"/>
            <a:ext cx="5852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）图中乳畜带形成的原因主要有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02_1#bf7609486.bracket?vaa=1&amp;vcp=1&amp;vis=1&amp;pid=c9aee02d6&amp;color=0,0,0&amp;vpa=79&amp;vtp=1&amp;vaab=1"/>
          <p:cNvSpPr/>
          <p:nvPr/>
        </p:nvSpPr>
        <p:spPr>
          <a:xfrm>
            <a:off x="816515" y="15419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00_3#bf7609486?htil=4&amp;vaa=1&amp;vcp=1&amp;vis=1&amp;pid=c9aee02d6&amp;color=0,0,0&amp;vtp=1&amp;vaab=1&amp;bbb=1&amp;hb=1&amp;hs=1"/>
          <p:cNvSpPr/>
          <p:nvPr/>
        </p:nvSpPr>
        <p:spPr>
          <a:xfrm>
            <a:off x="539496" y="2182433"/>
            <a:ext cx="5852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①劳动力丰富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②消费市场大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③气候适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宜牧草生长</a:t>
            </a:r>
            <a:r>
              <a:rPr lang="en-US" altLang="zh-CN" sz="2800" b="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④地形不利于机械化耕作</a:t>
            </a:r>
            <a:endParaRPr lang="en-US" altLang="zh-CN" sz="2800" spc="-100" dirty="0"/>
          </a:p>
        </p:txBody>
      </p:sp>
      <p:sp>
        <p:nvSpPr>
          <p:cNvPr id="6" name="QC_9_BD.100_4#bf7609486.choices?htil=4&amp;vaa=1&amp;vcp=1&amp;vis=1&amp;pid=c9aee02d6&amp;color=0,0,0&amp;vtp=1&amp;vaab=1&amp;bbb=1&amp;hs=1"/>
          <p:cNvSpPr/>
          <p:nvPr/>
        </p:nvSpPr>
        <p:spPr>
          <a:xfrm>
            <a:off x="539995" y="3449068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36065" algn="l"/>
                <a:tab pos="3034030" algn="l"/>
                <a:tab pos="4531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7" name="QC_9_AS.1_1#bf7609486?vaa=1&amp;vcp=1&amp;vis=1&amp;pid=c9aee02d6&amp;color=0,0,0&amp;vtp=1&amp;vaab=1&amp;bbb=1&amp;hb=1&amp;hs=1"/>
          <p:cNvSpPr/>
          <p:nvPr/>
        </p:nvSpPr>
        <p:spPr>
          <a:xfrm>
            <a:off x="539496" y="40785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影响乳畜带形成的主要因素是气候和市场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区域气候冷湿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适宜牧草生长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该区域为美国开发较早的区域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城市密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对乳畜产品的需求量大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5b7cb1891?vcp=1&amp;pid=d9cc26c5f&amp;color=0,0,0&amp;vtp=1&amp;vaab=1&amp;bt=1&amp;bbb=1"/>
          <p:cNvSpPr/>
          <p:nvPr/>
        </p:nvSpPr>
        <p:spPr>
          <a:xfrm>
            <a:off x="539496" y="554400"/>
            <a:ext cx="11109960" cy="5270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104_1#e272a1cf4?vaa=1&amp;vcp=1&amp;vis=1&amp;pid=5b7cb1891&amp;color=0,0,0&amp;vtp=1&amp;vaab=1&amp;bbb=1&amp;hb=1"/>
          <p:cNvSpPr/>
          <p:nvPr/>
        </p:nvSpPr>
        <p:spPr>
          <a:xfrm>
            <a:off x="539496" y="1144569"/>
            <a:ext cx="11109960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（2023·湖南株洲·中考）地形与经济活动有着密切联系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，地形剖面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图可以直观地呈现地形的起伏状况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。下图为某国沿40°N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的地形剖面图。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，完成1~3题。</a:t>
            </a:r>
            <a:endParaRPr lang="en-US" altLang="zh-CN" sz="2800" dirty="0"/>
          </a:p>
        </p:txBody>
      </p:sp>
      <p:pic>
        <p:nvPicPr>
          <p:cNvPr id="4" name="QM_9_BD.104_2#e272a1cf4?htil=5&amp;vaa=1&amp;vcp=1&amp;vis=1&amp;pid=5b7cb189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3697" y="2996691"/>
            <a:ext cx="5486884" cy="199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10_BD.105_1#8feed4dbf?htil=5&amp;vaa=1&amp;vcp=1&amp;vis=1&amp;pid=e272a1cf4&amp;color=0,0,0&amp;vtp=1&amp;vaab=1&amp;bbb=1&amp;hs=1"/>
          <p:cNvSpPr/>
          <p:nvPr/>
        </p:nvSpPr>
        <p:spPr>
          <a:xfrm>
            <a:off x="539496" y="2760644"/>
            <a:ext cx="5559552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该地形剖面图展现的国家是(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10_BD.105_2#8feed4dbf.choices?htil=5&amp;vaa=1&amp;vcp=1&amp;vis=1&amp;pid=e272a1cf4&amp;color=0,0,0&amp;vtp=1&amp;vaab=1&amp;bbb=1&amp;hs=1"/>
          <p:cNvSpPr/>
          <p:nvPr/>
        </p:nvSpPr>
        <p:spPr>
          <a:xfrm>
            <a:off x="539496" y="3291059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.日本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C.美国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.法国</a:t>
            </a:r>
            <a:endParaRPr lang="en-US" altLang="zh-CN" sz="2800" dirty="0"/>
          </a:p>
        </p:txBody>
      </p:sp>
      <p:sp>
        <p:nvSpPr>
          <p:cNvPr id="7" name="QC_10_AN.1_1#8feed4dbf.bracket?vaa=1&amp;vcp=1&amp;vis=1&amp;pid=e272a1cf4&amp;color=0,0,0&amp;vpa=80&amp;vtp=1&amp;vaab=1"/>
          <p:cNvSpPr/>
          <p:nvPr/>
        </p:nvSpPr>
        <p:spPr>
          <a:xfrm>
            <a:off x="5350415" y="2751119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10_BD.107_1#8396aa39e?htil=5&amp;vaa=1&amp;vcp=1&amp;vis=1&amp;pid=e272a1cf4&amp;color=0,0,0&amp;vtp=1&amp;vaab=1&amp;bbb=1"/>
          <p:cNvSpPr/>
          <p:nvPr/>
        </p:nvSpPr>
        <p:spPr>
          <a:xfrm>
            <a:off x="539496" y="4463093"/>
            <a:ext cx="5559552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相比东部地区，西部山区(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10_AN.108_1#8396aa39e.bracket?vaa=1&amp;vcp=1&amp;vis=1&amp;pid=e272a1cf4&amp;color=0,0,0&amp;vpa=81&amp;vtp=1&amp;vaab=1"/>
          <p:cNvSpPr/>
          <p:nvPr/>
        </p:nvSpPr>
        <p:spPr>
          <a:xfrm>
            <a:off x="4994815" y="4453568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10_BD.107_2#8396aa39e.choices?htil=5&amp;vaa=1&amp;vcp=1&amp;vis=1&amp;pid=e272a1cf4&amp;color=0,0,0&amp;vtp=1&amp;vaab=1&amp;bbb=1&amp;hs=1"/>
          <p:cNvSpPr/>
          <p:nvPr/>
        </p:nvSpPr>
        <p:spPr>
          <a:xfrm>
            <a:off x="539496" y="4995286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A.宽度大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、海拔高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.宽度小、海拔高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.宽度大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、海拔低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.宽度小、海拔低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BD.109_1#1ed66afb6?htil=6&amp;vaa=1&amp;vcp=1&amp;vis=1&amp;pid=e272a1c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6032" y="2494344"/>
            <a:ext cx="5943117" cy="216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BD.109_2#1ed66afb6?htil=6&amp;vaa=1&amp;vcp=1&amp;vis=1&amp;pid=e272a1cf4&amp;color=0,0,0&amp;vtp=1&amp;vaab=1&amp;bt=1&amp;bbb=1&amp;hb=1"/>
          <p:cNvSpPr/>
          <p:nvPr/>
        </p:nvSpPr>
        <p:spPr>
          <a:xfrm>
            <a:off x="539496" y="21747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密西西比河流经的中部平原地区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是该国重要的(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10_AN.110_1#1ed66afb6.bracket?vaa=1&amp;vcp=1&amp;vis=1&amp;pid=e272a1cf4&amp;color=0,0,0&amp;vpa=82&amp;vtp=1&amp;vaab=1"/>
          <p:cNvSpPr/>
          <p:nvPr/>
        </p:nvSpPr>
        <p:spPr>
          <a:xfrm>
            <a:off x="2950114" y="28091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10_BD.109_3#1ed66afb6.choices?htil=6&amp;vaa=1&amp;vcp=1&amp;vis=1&amp;pid=e272a1cf4&amp;color=0,0,0&amp;vtp=1&amp;vaab=1&amp;bbb=1"/>
          <p:cNvSpPr/>
          <p:nvPr/>
        </p:nvSpPr>
        <p:spPr>
          <a:xfrm>
            <a:off x="539496" y="345776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C.草原区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.商业区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29c384b0?vcp=1&amp;pid=8681dc55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巴西</a:t>
            </a:r>
            <a:endParaRPr lang="en-US" altLang="zh-CN" sz="3000" dirty="0"/>
          </a:p>
        </p:txBody>
      </p:sp>
      <p:pic>
        <p:nvPicPr>
          <p:cNvPr id="3" name="QO_8_BD.111_1#124f77129?htil=7&amp;vaa=1&amp;vcp=1&amp;vis=1&amp;pid=d29c384b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2133" y="807675"/>
            <a:ext cx="3562831" cy="363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11_2#124f77129?htil=7&amp;sp=1&amp;vaa=1&amp;vcp=1&amp;vis=1&amp;pid=d29c384b0&amp;color=0,0,0&amp;vtp=1&amp;vaab=1&amp;bbb=1&amp;hb=1&amp;hs=1"/>
          <p:cNvSpPr/>
          <p:nvPr/>
        </p:nvSpPr>
        <p:spPr>
          <a:xfrm>
            <a:off x="539496" y="1211244"/>
            <a:ext cx="7927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右图为巴西主要物产及城市分布图，据此完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9_BD.112_1#88232e849?htil=7&amp;vaa=1&amp;vcp=1&amp;vis=1&amp;pid=124f77129&amp;color=0,0,0&amp;vtp=1&amp;vaab=1&amp;bbb=1&amp;hs=1"/>
          <p:cNvSpPr/>
          <p:nvPr/>
        </p:nvSpPr>
        <p:spPr>
          <a:xfrm>
            <a:off x="539496" y="2488229"/>
            <a:ext cx="79278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巴西的城市主要分布在(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12_2#88232e849.choices?htil=7&amp;vaa=1&amp;vcp=1&amp;vis=1&amp;pid=124f77129&amp;color=0,0,0&amp;vtp=1&amp;vaab=1&amp;bbb=1&amp;hs=1"/>
          <p:cNvSpPr/>
          <p:nvPr/>
        </p:nvSpPr>
        <p:spPr>
          <a:xfrm>
            <a:off x="539496" y="3117704"/>
            <a:ext cx="7927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0716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.中部地区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0716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C.东南沿海地区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.北部平原地区</a:t>
            </a:r>
            <a:endParaRPr lang="en-US" altLang="zh-CN" sz="2800" dirty="0"/>
          </a:p>
        </p:txBody>
      </p:sp>
      <p:sp>
        <p:nvSpPr>
          <p:cNvPr id="7" name="QC_9_AN.114_1#88232e849.bracket?vaa=1&amp;vcp=1&amp;vis=1&amp;pid=124f77129&amp;color=0,0,0&amp;vpa=83&amp;vtp=1&amp;vaab=1"/>
          <p:cNvSpPr/>
          <p:nvPr/>
        </p:nvSpPr>
        <p:spPr>
          <a:xfrm>
            <a:off x="5261515" y="24748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9_AS.1_1#88232e849?htil=7&amp;vaa=1&amp;vcp=1&amp;vis=1&amp;pid=124f77129&amp;color=0,0,0&amp;vtp=1&amp;vaab=1&amp;bbb=1&amp;hb=1&amp;hs=1"/>
          <p:cNvSpPr/>
          <p:nvPr/>
        </p:nvSpPr>
        <p:spPr>
          <a:xfrm>
            <a:off x="539995" y="4394689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从图中可以看出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巴西的城市主要分布在东南沿海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这些地区交通便利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气候适宜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开发较早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适宜人类生存与发展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db432e8bd.fixed?vcp=1&amp;pid=11c9a29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二、美国、巴西和澳大利亚</a:t>
            </a:r>
            <a:endParaRPr lang="en-US" altLang="zh-CN" sz="4000" dirty="0"/>
          </a:p>
        </p:txBody>
      </p:sp>
      <p:sp>
        <p:nvSpPr>
          <p:cNvPr id="3" name="C_6_BD#db432e8bd.fixed?vcp=1&amp;pid=11c9a29c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16_1#d42b0e037?htil=8&amp;vaa=1&amp;vcp=1&amp;vis=1&amp;pid=124f7712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7551" y="1231646"/>
            <a:ext cx="4270248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16_2#d42b0e037?htil=8&amp;vaa=1&amp;vcp=1&amp;vis=1&amp;pid=124f77129&amp;color=0,0,0&amp;vtp=1&amp;vaab=1&amp;bt=1&amp;bbb=1&amp;hb=1"/>
          <p:cNvSpPr/>
          <p:nvPr/>
        </p:nvSpPr>
        <p:spPr>
          <a:xfrm>
            <a:off x="539496" y="1213358"/>
            <a:ext cx="6711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）下列地区的气候类型与亚马孙平原的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气候类型相同的是(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18_1#d42b0e037.bracket?vaa=1&amp;vcp=1&amp;vis=1&amp;pid=124f77129&amp;color=0,0,0&amp;vpa=84&amp;vtp=1&amp;vaab=1"/>
          <p:cNvSpPr/>
          <p:nvPr/>
        </p:nvSpPr>
        <p:spPr>
          <a:xfrm>
            <a:off x="3661315" y="18477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116_3#d42b0e037.choices?htil=8&amp;vaa=1&amp;vcp=1&amp;vis=1&amp;pid=124f77129&amp;color=0,0,0&amp;vtp=1&amp;vaab=1&amp;bbb=1"/>
          <p:cNvSpPr/>
          <p:nvPr/>
        </p:nvSpPr>
        <p:spPr>
          <a:xfrm>
            <a:off x="539496" y="2496375"/>
            <a:ext cx="6711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632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.刚果盆地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.印度半岛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632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C.欧洲西部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.撒哈拉沙漠</a:t>
            </a:r>
            <a:endParaRPr lang="en-US" altLang="zh-CN" sz="2800" dirty="0"/>
          </a:p>
        </p:txBody>
      </p:sp>
      <p:sp>
        <p:nvSpPr>
          <p:cNvPr id="6" name="QC_9_AS.1_1#d42b0e037?htil=8&amp;vaa=1&amp;vcp=1&amp;vis=1&amp;pid=124f77129&amp;color=0,0,0&amp;vtp=1&amp;vaab=1&amp;bbb=1&amp;hb=1"/>
          <p:cNvSpPr/>
          <p:nvPr/>
        </p:nvSpPr>
        <p:spPr>
          <a:xfrm>
            <a:off x="539496" y="3773360"/>
            <a:ext cx="67116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亚马孙平原位于赤道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附近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全年高温多雨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属热带雨林气候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选项中只有刚果盆地属热带雨林气候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20_1#abaccf1d1?htil=9&amp;vaa=1&amp;vcp=1&amp;vis=1&amp;pid=124f7712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0064" y="1231646"/>
            <a:ext cx="4270248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20_2#abaccf1d1?htil=9&amp;vaa=1&amp;vcp=1&amp;vis=1&amp;pid=124f77129&amp;color=0,0,0&amp;vtp=1&amp;vaab=1&amp;bt=1&amp;bbb=1&amp;hb=1"/>
          <p:cNvSpPr/>
          <p:nvPr/>
        </p:nvSpPr>
        <p:spPr>
          <a:xfrm>
            <a:off x="539496" y="1213358"/>
            <a:ext cx="6711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（3）下列农产品中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，最有可能来自巴西的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22_1#abaccf1d1.bracket?vaa=1&amp;vcp=1&amp;vis=1&amp;pid=124f77129&amp;color=0,0,0&amp;vpa=85&amp;vtp=1&amp;vaab=1"/>
          <p:cNvSpPr/>
          <p:nvPr/>
        </p:nvSpPr>
        <p:spPr>
          <a:xfrm>
            <a:off x="1172115" y="18477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120_3#abaccf1d1.choices?htil=9&amp;vaa=1&amp;vcp=1&amp;vis=1&amp;pid=124f77129&amp;color=0,0,0&amp;vtp=1&amp;vaab=1&amp;bbb=1"/>
          <p:cNvSpPr/>
          <p:nvPr/>
        </p:nvSpPr>
        <p:spPr>
          <a:xfrm>
            <a:off x="539496" y="2496375"/>
            <a:ext cx="67116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632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、苹果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.咖啡、小麦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632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.蔗糖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、甜菜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.咖啡、蔗糖</a:t>
            </a:r>
            <a:endParaRPr lang="en-US" altLang="zh-CN" sz="2800" dirty="0"/>
          </a:p>
        </p:txBody>
      </p:sp>
      <p:sp>
        <p:nvSpPr>
          <p:cNvPr id="6" name="QC_9_AS.1_1#abaccf1d1?htil=9&amp;vaa=1&amp;vcp=1&amp;vis=1&amp;pid=124f77129&amp;color=0,0,0&amp;vtp=1&amp;vaab=1&amp;bbb=1&amp;hb=1"/>
          <p:cNvSpPr/>
          <p:nvPr/>
        </p:nvSpPr>
        <p:spPr>
          <a:xfrm>
            <a:off x="539496" y="3773360"/>
            <a:ext cx="67116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巴西是世界上重要的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农产品出口国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咖啡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蔗糖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柑橘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牛肉等产量和出口量均居世界前列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52a278097?vcp=1&amp;pid=d29c384b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124_1#6ebe012a9?vaa=1&amp;vcp=1&amp;vis=1&amp;pid=52a278097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（2024·广东湛江·模拟改编）“森林碳汇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”是指森林植被通过光合作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，将大气中的二氧化碳吸收并固定在植被或土壤中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，从而减少大气中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二氧化碳的浓度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。亚马孙平原分布有全球面积最大的热带雨林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，该雨林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“地球之肺”之称。巴西的热带雨林面积占全球的30％以上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，此前不少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研究都认为这片雨林具有重要的碳汇能力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，但由于人类烧荒垦地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、非法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砍伐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、走私贵重木材等原因，亚马孙热带雨林正在遭受严重破坏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4～6题。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10_BD.125_1#e8eb17875?vaa=1&amp;vcp=1&amp;vis=1&amp;pid=6ebe012a9&amp;color=0,0,0&amp;vtp=1&amp;vaab=1&amp;bt=1&amp;bbb=1"/>
          <p:cNvSpPr/>
          <p:nvPr/>
        </p:nvSpPr>
        <p:spPr>
          <a:xfrm>
            <a:off x="539496" y="6235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巴西的热带雨林主要分布在(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10_AN.1_1#e8eb17875.bracket?vaa=1&amp;vcp=1&amp;vis=1&amp;pid=6ebe012a9&amp;color=0,0,0&amp;vpa=86&amp;vtp=1&amp;vaab=1"/>
          <p:cNvSpPr/>
          <p:nvPr/>
        </p:nvSpPr>
        <p:spPr>
          <a:xfrm>
            <a:off x="5350415" y="61023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10_BD.125_2#e8eb17875.choices?vaa=1&amp;vcp=1&amp;vis=1&amp;pid=6ebe012a9&amp;color=0,0,0&amp;vtp=1&amp;vaab=1&amp;bbb=1"/>
          <p:cNvSpPr/>
          <p:nvPr/>
        </p:nvSpPr>
        <p:spPr>
          <a:xfrm>
            <a:off x="539496" y="125583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.刚果河流域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.密西西比河流域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C.恒河流域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.亚马孙河流域</a:t>
            </a:r>
            <a:endParaRPr lang="en-US" altLang="zh-CN" sz="2800" dirty="0"/>
          </a:p>
        </p:txBody>
      </p:sp>
      <p:sp>
        <p:nvSpPr>
          <p:cNvPr id="5" name="QB_10_BD.127_1#b235e54d1?sp=1&amp;vaa=1&amp;vcp=1&amp;vis=1&amp;pid=6ebe012a9&amp;color=0,0,0&amp;vtp=1&amp;vaab=1&amp;bbb=1"/>
          <p:cNvSpPr/>
          <p:nvPr/>
        </p:nvSpPr>
        <p:spPr>
          <a:xfrm>
            <a:off x="539496" y="25250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下列与热带雨林气候特征相符的是(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B_10_AN.128_1#b235e54d1.bracket?vaa=1&amp;vcp=1&amp;vis=1&amp;pid=6ebe012a9&amp;color=0,0,0&amp;vpa=87&amp;vtp=1&amp;vaab=1"/>
          <p:cNvSpPr/>
          <p:nvPr/>
        </p:nvSpPr>
        <p:spPr>
          <a:xfrm>
            <a:off x="6239415" y="25116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B_10_BD.127_2#b235e54d1?vaa=1&amp;vcp=1&amp;vis=1&amp;pid=6ebe012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3208401"/>
            <a:ext cx="6912864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10_BD.129_1#7b3fce268?sp=1&amp;vaa=1&amp;vcp=1&amp;vis=1&amp;pid=6ebe012a9&amp;color=0,0,0&amp;vtp=1&amp;vaab=1&amp;bt=1&amp;bbb=1&amp;hb=1"/>
          <p:cNvSpPr/>
          <p:nvPr/>
        </p:nvSpPr>
        <p:spPr>
          <a:xfrm>
            <a:off x="539496" y="21875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近年来，由于人们乱砍滥伐、毁林开荒，热带雨林面积不断缩小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带来的影响主要有(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10_AN.130_1#7b3fce268.bracket?vaa=1&amp;vcp=1&amp;vis=1&amp;pid=6ebe012a9&amp;color=0,0,0&amp;vpa=88&amp;vtp=1&amp;vaab=1"/>
          <p:cNvSpPr/>
          <p:nvPr/>
        </p:nvSpPr>
        <p:spPr>
          <a:xfrm>
            <a:off x="3661315" y="28219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10_BD.129_2#7b3fce268?vaa=1&amp;vcp=1&amp;vis=1&amp;pid=6ebe012a9&amp;color=0,0,0&amp;vtp=1&amp;vaab=1&amp;bbb=1"/>
          <p:cNvSpPr/>
          <p:nvPr/>
        </p:nvSpPr>
        <p:spPr>
          <a:xfrm>
            <a:off x="539496" y="34627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①加剧水土流失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②增加土壤肥力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③破坏生态平衡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④减轻自然灾害</a:t>
            </a:r>
            <a:endParaRPr lang="en-US" altLang="zh-CN" sz="2800" dirty="0"/>
          </a:p>
        </p:txBody>
      </p:sp>
      <p:sp>
        <p:nvSpPr>
          <p:cNvPr id="5" name="QC_10_BD.129_3#7b3fce268.choices?vaa=1&amp;vcp=1&amp;vis=1&amp;pid=6ebe012a9&amp;color=0,0,0&amp;vtp=1&amp;vaab=1&amp;bbb=1"/>
          <p:cNvSpPr/>
          <p:nvPr/>
        </p:nvSpPr>
        <p:spPr>
          <a:xfrm>
            <a:off x="539496" y="40844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aed8043c?vcp=1&amp;pid=8681dc557&amp;color=0,0,0&amp;vtp=1&amp;vaab=1&amp;bt=1&amp;bbb=1"/>
          <p:cNvSpPr/>
          <p:nvPr/>
        </p:nvSpPr>
        <p:spPr>
          <a:xfrm>
            <a:off x="539496" y="272098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澳大利亚</a:t>
            </a:r>
            <a:endParaRPr lang="en-US" altLang="zh-CN" sz="3000" dirty="0"/>
          </a:p>
        </p:txBody>
      </p:sp>
      <p:sp>
        <p:nvSpPr>
          <p:cNvPr id="3" name="QO_8_BD.131_1#6c435fa27?sp=1&amp;vaa=1&amp;vcp=1&amp;vis=1&amp;pid=7aed8043c&amp;color=0,0,0&amp;vtp=1&amp;vaab=1&amp;bbb=1"/>
          <p:cNvSpPr/>
          <p:nvPr/>
        </p:nvSpPr>
        <p:spPr>
          <a:xfrm>
            <a:off x="539496" y="8170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下图为澳大利亚卡通地图，据此完成下列各题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8_BD.132_1#300720dfe?htil=10&amp;vaa=1&amp;vcp=1&amp;vis=1&amp;pid=6c435fa2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6957" y="1364566"/>
            <a:ext cx="5276088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9_BD.132_2#300720dfe?htil=10&amp;sp=1&amp;vaa=1&amp;vcp=1&amp;vis=1&amp;pid=6c435fa27&amp;color=0,0,0&amp;vtp=1&amp;vaab=1&amp;bt=1&amp;bbb=1&amp;hb=1&amp;hs=1"/>
          <p:cNvSpPr/>
          <p:nvPr/>
        </p:nvSpPr>
        <p:spPr>
          <a:xfrm>
            <a:off x="539496" y="1346278"/>
            <a:ext cx="5705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（1）下列关于澳大利亚的叙述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AN.134_1#300720dfe.bracket?vaa=1&amp;vcp=1&amp;vis=1&amp;pid=6c435fa27&amp;color=0,0,0&amp;vpa=89&amp;vtp=1&amp;vaab=1"/>
          <p:cNvSpPr/>
          <p:nvPr/>
        </p:nvSpPr>
        <p:spPr>
          <a:xfrm>
            <a:off x="1883314" y="19806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9_BD.132_3#300720dfe?htil=10&amp;vaa=1&amp;vcp=1&amp;vis=1&amp;pid=6c435fa27&amp;color=0,0,0&amp;vtp=1&amp;vaab=1&amp;bbb=1&amp;hb=1&amp;hs=1"/>
          <p:cNvSpPr/>
          <p:nvPr/>
        </p:nvSpPr>
        <p:spPr>
          <a:xfrm>
            <a:off x="539496" y="2629295"/>
            <a:ext cx="57058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①位于南半球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②矿产资源丰富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于大西洋与太平洋之间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④袋鼠和考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拉是其特有动物</a:t>
            </a:r>
            <a:endParaRPr lang="en-US" altLang="zh-CN" sz="2800" dirty="0"/>
          </a:p>
        </p:txBody>
      </p:sp>
      <p:sp>
        <p:nvSpPr>
          <p:cNvPr id="9" name="QC_9_BD.132_4#300720dfe.choices?htil=10&amp;vaa=1&amp;vcp=1&amp;vis=1&amp;pid=6c435fa27&amp;color=0,0,0&amp;vtp=1&amp;vaab=1&amp;bbb=1&amp;hs=1"/>
          <p:cNvSpPr/>
          <p:nvPr/>
        </p:nvSpPr>
        <p:spPr>
          <a:xfrm>
            <a:off x="539496" y="4559695"/>
            <a:ext cx="5705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9603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9603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10" name="QC_9_AS.1_1#300720dfe?vaa=1&amp;vcp=1&amp;vis=1&amp;pid=6c435fa27&amp;color=0,0,0&amp;vtp=1&amp;vaab=1&amp;bbb=1&amp;hs=1"/>
          <p:cNvSpPr/>
          <p:nvPr/>
        </p:nvSpPr>
        <p:spPr>
          <a:xfrm>
            <a:off x="539496" y="58288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澳大利亚位于印度洋与太平洋之间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0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36_1#87d3d0d26?htil=11&amp;vaa=1&amp;vcp=1&amp;vis=1&amp;pid=6c435fa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195" y="900176"/>
            <a:ext cx="4745736" cy="361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36_2#87d3d0d26?htil=11&amp;vaa=1&amp;vcp=1&amp;vis=1&amp;pid=6c435fa27&amp;color=0,0,0&amp;vtp=1&amp;vaab=1&amp;bt=1&amp;bbb=1&amp;hb=1"/>
          <p:cNvSpPr/>
          <p:nvPr/>
        </p:nvSpPr>
        <p:spPr>
          <a:xfrm>
            <a:off x="539496" y="881888"/>
            <a:ext cx="62362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（2）澳大利亚被称为“骑在羊背上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其发展养羊业的有利条件是(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36_3#87d3d0d26.choices?htil=11&amp;vaa=1&amp;vcp=1&amp;vis=1&amp;pid=6c435fa27&amp;color=0,0,0&amp;vtp=1&amp;vaab=1&amp;bbb=1&amp;hb=1"/>
          <p:cNvSpPr/>
          <p:nvPr/>
        </p:nvSpPr>
        <p:spPr>
          <a:xfrm>
            <a:off x="539496" y="2164905"/>
            <a:ext cx="62362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A.人口数量庞大，劳动力丰富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.独占一块大陆，大型野生食肉动物多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.热带、亚热带草原广阔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，一年四季都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适合放牧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.山区与沙漠面积广大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，年平均降水量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200毫米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S.1_1#87d3d0d26?htil=12&amp;vaa=1&amp;vcp=1&amp;vis=1&amp;pid=6c435fa2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080" y="1222819"/>
            <a:ext cx="4918290" cy="374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AS.1_1#87d3d0d26?htil=12&amp;vaa=1&amp;vcp=1&amp;vis=1&amp;pid=6c435fa27&amp;color=0,0,0&amp;vtp=1&amp;vaab=1&amp;bt=1&amp;bbb=1&amp;hb=1&amp;hs=1"/>
          <p:cNvSpPr/>
          <p:nvPr/>
        </p:nvSpPr>
        <p:spPr>
          <a:xfrm>
            <a:off x="539496" y="1235519"/>
            <a:ext cx="57058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澳大利亚大部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分地区地形平坦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气候适宜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草原辽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一年四季都适合放牧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中部大自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流盆地自流井众多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为牲畜提供了丰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富的饮用水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牧草优良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大型野生食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肉动物的威胁小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适合发展养羊业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9_AN.2_1#87d3d0d26?vaa=1&amp;vcp=1&amp;vis=1&amp;pid=6c435fa27&amp;color=0,0,0&amp;vtp=1&amp;vaab=1&amp;bbb=1&amp;hs=1"/>
          <p:cNvSpPr/>
          <p:nvPr/>
        </p:nvSpPr>
        <p:spPr>
          <a:xfrm>
            <a:off x="539496" y="50681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b41672ab0?vcp=1&amp;pid=7aed8043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9_BD.140_1#b587e59ad?htil=13&amp;vaa=1&amp;vcp=1&amp;vis=1&amp;pid=b41672ab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1681" y="1251757"/>
            <a:ext cx="3749040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9_BD.140_2#b587e59ad?htil=13&amp;vaa=1&amp;vcp=1&amp;vis=1&amp;pid=b41672ab0&amp;color=0,0,0&amp;vtp=1&amp;vaab=1&amp;bbb=1&amp;hb=1"/>
          <p:cNvSpPr/>
          <p:nvPr/>
        </p:nvSpPr>
        <p:spPr>
          <a:xfrm>
            <a:off x="539496" y="1233469"/>
            <a:ext cx="72237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（2023·山东济宁·中考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）澳大利亚自然环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境独特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，采矿业、农牧业发达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。读澳大利亚农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牧业和矿产资源分布图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，完成7~8题。</a:t>
            </a:r>
            <a:endParaRPr lang="en-US" altLang="zh-CN" sz="2800" dirty="0"/>
          </a:p>
        </p:txBody>
      </p:sp>
      <p:sp>
        <p:nvSpPr>
          <p:cNvPr id="5" name="QC_10_BD.141_1#e9d98a82b?htil=13&amp;vaa=1&amp;vcp=1&amp;vis=1&amp;pid=b587e59ad&amp;color=0,0,0&amp;vtp=1&amp;vaab=1&amp;bbb=1"/>
          <p:cNvSpPr/>
          <p:nvPr/>
        </p:nvSpPr>
        <p:spPr>
          <a:xfrm>
            <a:off x="539496" y="3151169"/>
            <a:ext cx="72237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下列关于澳大利亚的叙述，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10_BD.141_2#e9d98a82b.choices?htil=13&amp;vaa=1&amp;vcp=1&amp;vis=1&amp;pid=b587e59ad&amp;color=0,0,0&amp;vtp=1&amp;vaab=1&amp;bbb=1"/>
          <p:cNvSpPr/>
          <p:nvPr/>
        </p:nvSpPr>
        <p:spPr>
          <a:xfrm>
            <a:off x="539496" y="3780644"/>
            <a:ext cx="72237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A.四面环海，气候湿热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.自然环境复杂，生物演化快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.矿产以金、银、铜等有色金属为主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.许多矿产沿海分布，利于出口</a:t>
            </a:r>
            <a:endParaRPr lang="en-US" altLang="zh-CN" sz="2800" dirty="0"/>
          </a:p>
        </p:txBody>
      </p:sp>
      <p:sp>
        <p:nvSpPr>
          <p:cNvPr id="7" name="QC_10_AN.142_1#e9d98a82b.bracket?vaa=1&amp;vcp=1&amp;vis=1&amp;pid=b587e59ad&amp;color=0,0,0&amp;vpa=91&amp;vtp=1&amp;vaab=1"/>
          <p:cNvSpPr/>
          <p:nvPr/>
        </p:nvSpPr>
        <p:spPr>
          <a:xfrm>
            <a:off x="6772814" y="313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BD.143_1#023aa70ba?htil=14&amp;vaa=1&amp;vcp=1&amp;vis=1&amp;pid=b587e59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1591" y="1572768"/>
            <a:ext cx="4389120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BD.143_2#023aa70ba?htil=14&amp;vaa=1&amp;vcp=1&amp;vis=1&amp;pid=b587e59ad&amp;color=0,0,0&amp;vtp=1&amp;vaab=1&amp;bt=1&amp;bbb=1&amp;hb=1"/>
          <p:cNvSpPr/>
          <p:nvPr/>
        </p:nvSpPr>
        <p:spPr>
          <a:xfrm>
            <a:off x="539496" y="1435608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澳大利亚农牧业带的分布体现的原则是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10_AN.144_1#023aa70ba.bracket?vaa=1&amp;vcp=1&amp;vis=1&amp;pid=b587e59ad&amp;color=0,0,0&amp;vpa=92&amp;vtp=1&amp;vaab=1"/>
          <p:cNvSpPr/>
          <p:nvPr/>
        </p:nvSpPr>
        <p:spPr>
          <a:xfrm>
            <a:off x="816515" y="20699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10_BD.143_3#023aa70ba.choices?htil=14&amp;vaa=1&amp;vcp=1&amp;vis=1&amp;pid=b587e59ad&amp;color=0,0,0&amp;vtp=1&amp;vaab=1&amp;bbb=1"/>
          <p:cNvSpPr/>
          <p:nvPr/>
        </p:nvSpPr>
        <p:spPr>
          <a:xfrm>
            <a:off x="539496" y="2710497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042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.种植业优先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.畜牧业优先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042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C.因地制宜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.出口优先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7_BD#9230420a6?colgroup=20,9&amp;vcp=1&amp;pid=db432e8bd&amp;color=0,0,0&amp;vtp=1&amp;vaab=1&amp;bt=1&amp;bbb=1&amp;hb=1"/>
          <p:cNvGraphicFramePr>
            <a:graphicFrameLocks noGrp="1"/>
          </p:cNvGraphicFramePr>
          <p:nvPr/>
        </p:nvGraphicFramePr>
        <p:xfrm>
          <a:off x="539496" y="905129"/>
          <a:ext cx="11091672" cy="5047742"/>
        </p:xfrm>
        <a:graphic>
          <a:graphicData uri="http://schemas.openxmlformats.org/drawingml/2006/table">
            <a:tbl>
              <a:tblPr/>
              <a:tblGrid>
                <a:gridCol w="7635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6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1.在地图上指出美国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巴西和澳大利亚的地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理位置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领土组成和首都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.根据地图和其他资料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概括美国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澳大利亚的自然环境基本特点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.运用地图和其他资料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联系美国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澳大利亚的自然条件特点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简要分析这些国家因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地制宜发展经济的实例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5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230420a6.table_image?tii=1&amp;vcp=1&amp;pid=db432e8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748" y="2281809"/>
            <a:ext cx="326440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96399a882.fixed?vcp=1&amp;pid=11c9a29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二、美国、巴西和澳大利亚</a:t>
            </a:r>
            <a:endParaRPr lang="en-US" altLang="zh-CN" sz="4000" dirty="0"/>
          </a:p>
        </p:txBody>
      </p:sp>
      <p:sp>
        <p:nvSpPr>
          <p:cNvPr id="3" name="C_6_BD#96399a882.fixed?vcp=1&amp;pid=11c9a29c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0dfe1723?vcp=1&amp;pid=96399a88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M_8_BD.145_1#10201301b?vaa=1&amp;vcp=1&amp;vis=1&amp;pid=f0dfe1723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读美国位置示意图，完成1～2题。</a:t>
            </a:r>
            <a:endParaRPr lang="en-US" altLang="zh-CN" sz="2800" dirty="0"/>
          </a:p>
        </p:txBody>
      </p:sp>
      <p:pic>
        <p:nvPicPr>
          <p:cNvPr id="4" name="QM_8_BD.145_2#10201301b?htil=15&amp;vaa=1&amp;vcp=1&amp;vis=1&amp;pid=f0dfe172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2415" y="1674071"/>
            <a:ext cx="4217041" cy="395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46_1#ba10efe19?htil=15&amp;vaa=1&amp;vcp=1&amp;vis=1&amp;pid=10201301b&amp;color=0,0,0&amp;vtp=1&amp;vaab=1&amp;bbb=1&amp;hb=1"/>
          <p:cNvSpPr/>
          <p:nvPr/>
        </p:nvSpPr>
        <p:spPr>
          <a:xfrm>
            <a:off x="539496" y="1908029"/>
            <a:ext cx="75895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下列关于美国地理位置的叙述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46_2#ba10efe19.choices?htil=15&amp;vaa=1&amp;vcp=1&amp;vis=1&amp;pid=10201301b&amp;color=0,0,0&amp;vtp=1&amp;vaab=1&amp;bbb=1"/>
          <p:cNvSpPr/>
          <p:nvPr/>
        </p:nvSpPr>
        <p:spPr>
          <a:xfrm>
            <a:off x="539496" y="3185014"/>
            <a:ext cx="75895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A.东临太平洋，西临大西洋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.位于寒、温带，缺少热带的范围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.西北与亚洲隔白令海峡相望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.大部分位于东半球和北半球</a:t>
            </a:r>
            <a:endParaRPr lang="en-US" altLang="zh-CN" sz="2800" dirty="0"/>
          </a:p>
        </p:txBody>
      </p:sp>
      <p:sp>
        <p:nvSpPr>
          <p:cNvPr id="7" name="QC_9_AN.147_1#ba10efe19.bracket?vaa=1&amp;vcp=1&amp;vis=1&amp;pid=10201301b&amp;color=0,0,0&amp;vpa=93&amp;vtp=1&amp;vaab=1"/>
          <p:cNvSpPr/>
          <p:nvPr/>
        </p:nvSpPr>
        <p:spPr>
          <a:xfrm>
            <a:off x="816515" y="25423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48_1#0a9e612ae?htil=16&amp;vaa=1&amp;vcp=1&amp;vis=1&amp;pid=10201301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7576" y="2003965"/>
            <a:ext cx="3474720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48_2#0a9e612ae?htil=16&amp;sp=1&amp;vaa=1&amp;vcp=1&amp;vis=1&amp;pid=10201301b&amp;color=0,0,0&amp;vtp=1&amp;vaab=1&amp;bt=1&amp;bbb=1"/>
          <p:cNvSpPr/>
          <p:nvPr/>
        </p:nvSpPr>
        <p:spPr>
          <a:xfrm>
            <a:off x="539496" y="1524857"/>
            <a:ext cx="749808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美国农业生产效率非常高，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主要是因为(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49_1#0a9e612ae.bracket?vaa=1&amp;vcp=1&amp;vis=1&amp;pid=10201301b&amp;color=0,0,0&amp;vpa=94&amp;vtp=1&amp;vaab=1"/>
          <p:cNvSpPr/>
          <p:nvPr/>
        </p:nvSpPr>
        <p:spPr>
          <a:xfrm>
            <a:off x="7128414" y="15115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148_3#0a9e612ae?htil=16&amp;vaa=1&amp;vcp=1&amp;vis=1&amp;pid=10201301b&amp;color=0,0,0&amp;vtp=1&amp;vaab=1&amp;bbb=1"/>
          <p:cNvSpPr/>
          <p:nvPr/>
        </p:nvSpPr>
        <p:spPr>
          <a:xfrm>
            <a:off x="539496" y="2157126"/>
            <a:ext cx="74980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①气候条件优越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耕地广阔，土壤肥沃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高度机械化和生产区域专门化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农业科技发达</a:t>
            </a:r>
            <a:endParaRPr lang="en-US" altLang="zh-CN" sz="2800" dirty="0"/>
          </a:p>
        </p:txBody>
      </p:sp>
      <p:sp>
        <p:nvSpPr>
          <p:cNvPr id="6" name="QC_9_BD.148_4#0a9e612ae.choices?htil=16&amp;vaa=1&amp;vcp=1&amp;vis=1&amp;pid=10201301b&amp;color=0,0,0&amp;vtp=1&amp;vaab=1&amp;bbb=1"/>
          <p:cNvSpPr/>
          <p:nvPr/>
        </p:nvSpPr>
        <p:spPr>
          <a:xfrm>
            <a:off x="539496" y="4714716"/>
            <a:ext cx="749808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47545" algn="l"/>
                <a:tab pos="3856990" algn="l"/>
                <a:tab pos="57664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50_1#9d4756433?vaa=1&amp;vcp=1&amp;vis=1&amp;pid=f0dfe1723&amp;color=0,0,0&amp;vtp=1&amp;vaab=1&amp;bt=1&amp;bbb=1"/>
          <p:cNvSpPr/>
          <p:nvPr/>
        </p:nvSpPr>
        <p:spPr>
          <a:xfrm>
            <a:off x="539496" y="3265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读美国本土农业带（区）分布图，完成3～4题。</a:t>
            </a:r>
            <a:endParaRPr lang="en-US" altLang="zh-CN" sz="2800" dirty="0"/>
          </a:p>
        </p:txBody>
      </p:sp>
      <p:sp>
        <p:nvSpPr>
          <p:cNvPr id="7" name="QC_9_BD.151_1#ff6cfc674?sp=1&amp;vaa=1&amp;vcp=1&amp;vis=1&amp;pid=9d4756433&amp;color=0,0,0&amp;vtp=1&amp;vaab=1&amp;bt=1&amp;bbb=1&amp;hb=1"/>
          <p:cNvSpPr/>
          <p:nvPr/>
        </p:nvSpPr>
        <p:spPr>
          <a:xfrm>
            <a:off x="539496" y="83254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美国本土各种农作物连片分布，充分发挥了各农业带（区）的自然条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件优势。下列叙述中，能够体现上述特征的有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8" name="QM_8_BD.151_2#ff6cfc674?vaa=1&amp;vcp=1&amp;vis=1&amp;pid=9d47564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7520" y="2331631"/>
            <a:ext cx="4017583" cy="258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9_BD.151_3#ff6cfc674?vaa=1&amp;vcp=1&amp;vis=1&amp;pid=9d4756433&amp;color=0,0,0&amp;vtp=1&amp;vaab=1&amp;bbb=1"/>
          <p:cNvSpPr/>
          <p:nvPr/>
        </p:nvSpPr>
        <p:spPr>
          <a:xfrm>
            <a:off x="539496" y="1911922"/>
            <a:ext cx="7199152" cy="36656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①玉米带位于五大湖区南部平原——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地形平坦，土壤肥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小麦区位于中部大平原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气候湿热，水源充足</a:t>
            </a:r>
            <a:endParaRPr lang="en-US" altLang="zh-CN" sz="2800" dirty="0"/>
          </a:p>
          <a:p>
            <a:pPr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棉花带位于美国本土西部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纬度较低，水热充足</a:t>
            </a:r>
            <a:endParaRPr lang="en-US" altLang="zh-CN" sz="2800" dirty="0"/>
          </a:p>
          <a:p>
            <a:pPr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乳畜带位于美国东北部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气候冷湿，牧草多汁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0" name="QC_9_BD.151_4#ff6cfc674.choices?vaa=1&amp;vcp=1&amp;vis=1&amp;pid=9d4756433&amp;color=0,0,0&amp;vtp=1&amp;vaab=1&amp;bbb=1"/>
          <p:cNvSpPr/>
          <p:nvPr/>
        </p:nvSpPr>
        <p:spPr>
          <a:xfrm>
            <a:off x="539496" y="56300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D.②④</a:t>
            </a:r>
            <a:endParaRPr lang="en-US" altLang="zh-CN" sz="2800" dirty="0"/>
          </a:p>
        </p:txBody>
      </p:sp>
      <p:sp>
        <p:nvSpPr>
          <p:cNvPr id="11" name="QC_9_AN.149_1#0a9e612ae.bracket?vaa=1&amp;vcp=1&amp;vis=1&amp;pid=10201301b&amp;color=0,0,0&amp;vpa=94&amp;vtp=1&amp;vaab=1"/>
          <p:cNvSpPr/>
          <p:nvPr/>
        </p:nvSpPr>
        <p:spPr>
          <a:xfrm>
            <a:off x="7926213" y="13064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53_1#d5cfbed87?htil=17&amp;vaa=1&amp;vcp=1&amp;vis=1&amp;pid=9d47564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9367" y="1687068"/>
            <a:ext cx="5422392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53_2#d5cfbed87?htil=17&amp;vaa=1&amp;vcp=1&amp;vis=1&amp;pid=9d4756433&amp;color=0,0,0&amp;vtp=1&amp;vaab=1&amp;bt=1&amp;bbb=1&amp;hb=1"/>
          <p:cNvSpPr/>
          <p:nvPr/>
        </p:nvSpPr>
        <p:spPr>
          <a:xfrm>
            <a:off x="539496" y="166878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下列农产品中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，美国需要大量进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54_1#d5cfbed87.bracket?vaa=1&amp;vcp=1&amp;vis=1&amp;pid=9d4756433&amp;color=0,0,0&amp;vpa=96&amp;vtp=1&amp;vaab=1"/>
          <p:cNvSpPr/>
          <p:nvPr/>
        </p:nvSpPr>
        <p:spPr>
          <a:xfrm>
            <a:off x="1883314" y="23031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53_3#d5cfbed87.choices?htil=17&amp;vaa=1&amp;vcp=1&amp;vis=1&amp;pid=9d4756433&amp;color=0,0,0&amp;vtp=1&amp;vaab=1&amp;bbb=1"/>
          <p:cNvSpPr/>
          <p:nvPr/>
        </p:nvSpPr>
        <p:spPr>
          <a:xfrm>
            <a:off x="539496" y="294398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B.咖啡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C.苹果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.玉米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55_1#9c23873d5?vaa=1&amp;vcp=1&amp;vis=1&amp;pid=f0dfe1723&amp;color=0,0,0&amp;vtp=1&amp;vaab=1&amp;bt=1&amp;bbb=1"/>
          <p:cNvSpPr/>
          <p:nvPr/>
        </p:nvSpPr>
        <p:spPr>
          <a:xfrm>
            <a:off x="539496" y="11521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读巴西主要农作物和河流分布图，完成5～6题。</a:t>
            </a:r>
            <a:endParaRPr lang="en-US" altLang="zh-CN" sz="2800" dirty="0"/>
          </a:p>
        </p:txBody>
      </p:sp>
      <p:pic>
        <p:nvPicPr>
          <p:cNvPr id="3" name="QM_8_BD.155_2#9c23873d5?htil=18&amp;vaa=1&amp;vcp=1&amp;vis=1&amp;pid=f0dfe172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1655" y="1833753"/>
            <a:ext cx="3840480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156_1#961026f5f?htil=18&amp;vaa=1&amp;vcp=1&amp;vis=1&amp;pid=9c23873d5&amp;color=0,0,0&amp;vtp=1&amp;vaab=1&amp;bbb=1"/>
          <p:cNvSpPr/>
          <p:nvPr/>
        </p:nvSpPr>
        <p:spPr>
          <a:xfrm>
            <a:off x="539496" y="1772031"/>
            <a:ext cx="714146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巴西的天然橡胶产区主要分布在(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56_2#961026f5f.choices?htil=18&amp;vaa=1&amp;vcp=1&amp;vis=1&amp;pid=9c23873d5&amp;color=0,0,0&amp;vtp=1&amp;vaab=1&amp;bbb=1"/>
          <p:cNvSpPr/>
          <p:nvPr/>
        </p:nvSpPr>
        <p:spPr>
          <a:xfrm>
            <a:off x="539496" y="2401506"/>
            <a:ext cx="71414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785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.沿海地区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7855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C.亚马孙平原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.中纬度地区</a:t>
            </a:r>
            <a:endParaRPr lang="en-US" altLang="zh-CN" sz="2800" dirty="0"/>
          </a:p>
        </p:txBody>
      </p:sp>
      <p:sp>
        <p:nvSpPr>
          <p:cNvPr id="6" name="QC_9_AN.1_1#961026f5f.bracket?vaa=1&amp;vcp=1&amp;vis=1&amp;pid=9c23873d5&amp;color=0,0,0&amp;vpa=97&amp;vtp=1&amp;vaab=1"/>
          <p:cNvSpPr/>
          <p:nvPr/>
        </p:nvSpPr>
        <p:spPr>
          <a:xfrm>
            <a:off x="6061615" y="175869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58_1#e32c9356a?htil=19&amp;vaa=1&amp;vcp=1&amp;vis=1&amp;pid=9c23873d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5960" y="1240631"/>
            <a:ext cx="3840480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58_2#e32c9356a?htil=19&amp;sp=1&amp;vaa=1&amp;vcp=1&amp;vis=1&amp;pid=9c23873d5&amp;color=0,0,0&amp;vtp=1&amp;vaab=1&amp;bt=1&amp;bbb=1&amp;hb=1"/>
          <p:cNvSpPr/>
          <p:nvPr/>
        </p:nvSpPr>
        <p:spPr>
          <a:xfrm>
            <a:off x="539496" y="1222343"/>
            <a:ext cx="71414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亚马孙河中上游水能资源丰富的原因主要有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59_1#e32c9356a.bracket?vaa=1&amp;vcp=1&amp;vis=1&amp;pid=9c23873d5&amp;color=0,0,0&amp;vpa=98&amp;vtp=1&amp;vaab=1"/>
          <p:cNvSpPr/>
          <p:nvPr/>
        </p:nvSpPr>
        <p:spPr>
          <a:xfrm>
            <a:off x="816515" y="18567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158_3#e32c9356a?htil=19&amp;vaa=1&amp;vcp=1&amp;vis=1&amp;pid=9c23873d5&amp;color=0,0,0&amp;vtp=1&amp;vaab=1&amp;bbb=1&amp;hb=1"/>
          <p:cNvSpPr/>
          <p:nvPr/>
        </p:nvSpPr>
        <p:spPr>
          <a:xfrm>
            <a:off x="539496" y="2505360"/>
            <a:ext cx="714146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①支流较多，径流量大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②受热带季风气候影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，降水丰富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③植被覆盖率高，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含沙量小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、西、南三面地势较高，河流落差较大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流湍急</a:t>
            </a:r>
            <a:endParaRPr lang="en-US" altLang="zh-CN" sz="2800" dirty="0"/>
          </a:p>
        </p:txBody>
      </p:sp>
      <p:sp>
        <p:nvSpPr>
          <p:cNvPr id="6" name="QC_9_BD.158_4#e32c9356a.choices?htil=19&amp;vaa=1&amp;vcp=1&amp;vis=1&amp;pid=9c23873d5&amp;color=0,0,0&amp;vtp=1&amp;vaab=1&amp;bbb=1"/>
          <p:cNvSpPr/>
          <p:nvPr/>
        </p:nvSpPr>
        <p:spPr>
          <a:xfrm>
            <a:off x="539496" y="5062950"/>
            <a:ext cx="714146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58010" algn="l"/>
                <a:tab pos="3678555" algn="l"/>
                <a:tab pos="549846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60_1#bfa6e24a8?vaa=1&amp;vcp=1&amp;vis=1&amp;pid=f0dfe1723&amp;color=0,0,0&amp;vtp=1&amp;vaab=1&amp;bt=1&amp;bbb=1"/>
          <p:cNvSpPr/>
          <p:nvPr/>
        </p:nvSpPr>
        <p:spPr>
          <a:xfrm>
            <a:off x="539496" y="8882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读巴西矿产资源和主要铁路分布图，完成7～8题。</a:t>
            </a:r>
            <a:endParaRPr lang="en-US" altLang="zh-CN" sz="2800" dirty="0"/>
          </a:p>
        </p:txBody>
      </p:sp>
      <p:pic>
        <p:nvPicPr>
          <p:cNvPr id="3" name="QM_8_BD.160_2#bfa6e24a8?htil=20&amp;vaa=1&amp;vcp=1&amp;vis=1&amp;pid=f0dfe172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7210" y="1569847"/>
            <a:ext cx="3648456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161_1#b0cf6ce39?htil=20&amp;vaa=1&amp;vcp=1&amp;vis=1&amp;pid=bfa6e24a8&amp;color=0,0,0&amp;vtp=1&amp;vaab=1&amp;bbb=1"/>
          <p:cNvSpPr/>
          <p:nvPr/>
        </p:nvSpPr>
        <p:spPr>
          <a:xfrm>
            <a:off x="539496" y="1508125"/>
            <a:ext cx="7333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有关巴西的叙述，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61_2#b0cf6ce39.choices?htil=20&amp;vaa=1&amp;vcp=1&amp;vis=1&amp;pid=bfa6e24a8&amp;color=0,0,0&amp;vtp=1&amp;vaab=1&amp;bbb=1&amp;hb=1"/>
          <p:cNvSpPr/>
          <p:nvPr/>
        </p:nvSpPr>
        <p:spPr>
          <a:xfrm>
            <a:off x="539496" y="2137600"/>
            <a:ext cx="733348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A.矿产资源分布状况有利于化学工业的发展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.地势北高南低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，分布着世界上面积最大的高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原和平原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.工业主要分布在东南沿海地区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.领土绝大部分位于赤道和南回归线之间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一个四面临海的热带国家</a:t>
            </a:r>
            <a:endParaRPr lang="en-US" altLang="zh-CN" sz="2800" dirty="0"/>
          </a:p>
        </p:txBody>
      </p:sp>
      <p:sp>
        <p:nvSpPr>
          <p:cNvPr id="6" name="QC_9_AN.1_1#b0cf6ce39.bracket?vaa=1&amp;vcp=1&amp;vis=1&amp;pid=bfa6e24a8&amp;color=0,0,0&amp;vpa=99&amp;vtp=1&amp;vaab=1"/>
          <p:cNvSpPr/>
          <p:nvPr/>
        </p:nvSpPr>
        <p:spPr>
          <a:xfrm>
            <a:off x="5350415" y="14947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63_1#466bc8875?htil=21&amp;vaa=1&amp;vcp=1&amp;vis=1&amp;pid=bfa6e24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2930" y="1020572"/>
            <a:ext cx="3557016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63_2#466bc8875?htil=21&amp;vaa=1&amp;vcp=1&amp;vis=1&amp;pid=bfa6e24a8&amp;color=0,0,0&amp;vtp=1&amp;vaab=1&amp;bt=1&amp;bbb=1"/>
          <p:cNvSpPr/>
          <p:nvPr/>
        </p:nvSpPr>
        <p:spPr>
          <a:xfrm>
            <a:off x="539496" y="883412"/>
            <a:ext cx="742492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有关巴西交通的叙述，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63_3#466bc8875.choices?htil=21&amp;vaa=1&amp;vcp=1&amp;vis=1&amp;pid=bfa6e24a8&amp;color=0,0,0&amp;vtp=1&amp;vaab=1&amp;bbb=1&amp;hb=1"/>
          <p:cNvSpPr/>
          <p:nvPr/>
        </p:nvSpPr>
        <p:spPr>
          <a:xfrm>
            <a:off x="539496" y="1515681"/>
            <a:ext cx="742492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A.亚马孙河水量丰富，水流平稳，水运发达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B.铁路集中在巴西东南部地区的主要原因是这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里城市和人口密集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因巴西的首都迁往中部高原上的巴西利亚，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铁路线也延伸至此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D.在热带雨林中大量修建公路会破坏野生动物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的栖息地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AS.1_1#466bc8875?htil=22&amp;vaa=1&amp;vcp=1&amp;vis=1&amp;pid=bfa6e24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9405" y="1527302"/>
            <a:ext cx="3593592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AS.1_1#466bc8875?htil=22&amp;vaa=1&amp;vcp=1&amp;vis=1&amp;pid=bfa6e24a8&amp;color=0,0,0&amp;vtp=1&amp;vaab=1&amp;bt=1&amp;bbb=1&amp;hb=1&amp;hs=1"/>
          <p:cNvSpPr/>
          <p:nvPr/>
        </p:nvSpPr>
        <p:spPr>
          <a:xfrm>
            <a:off x="539496" y="1390142"/>
            <a:ext cx="73883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提示：亚马孙河水量丰富，水流平稳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，但因其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流经人口稀疏的原始热带雨林地区，航运价值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，水运不发达</a:t>
            </a:r>
            <a:endParaRPr lang="en-US" altLang="zh-CN" sz="2800" dirty="0"/>
          </a:p>
        </p:txBody>
      </p:sp>
      <p:sp>
        <p:nvSpPr>
          <p:cNvPr id="4" name="QC_9_AN.2_1#466bc8875?vaa=1&amp;vcp=1&amp;vis=1&amp;pid=bfa6e24a8&amp;color=0,0,0&amp;vtp=1&amp;vaab=1&amp;bbb=1&amp;hs=1"/>
          <p:cNvSpPr/>
          <p:nvPr/>
        </p:nvSpPr>
        <p:spPr>
          <a:xfrm>
            <a:off x="539496" y="33298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7_BD#9230420a6?colgroup=20,9&amp;vcp=1&amp;pid=db432e8b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4507"/>
          <a:ext cx="11091672" cy="5033582"/>
        </p:xfrm>
        <a:graphic>
          <a:graphicData uri="http://schemas.openxmlformats.org/drawingml/2006/table">
            <a:tbl>
              <a:tblPr/>
              <a:tblGrid>
                <a:gridCol w="7635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6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.运用实例说明高新技术产业对美国经济发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展的作用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5.举例说出巴西在自然资源开发和环境保护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方面的经验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.根据地图和其他资料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说出美国和巴西的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语言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城市等人文地理要素的特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5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230420a6.table_image?tii=2&amp;vcp=1&amp;pid=db432e8b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748" y="2634107"/>
            <a:ext cx="326440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230420a6?colgroup=20,9&amp;vcp=1&amp;pid=db432e8bd&amp;color=0,0,0&amp;mp=1&amp;vtp=1&amp;vaab=1&amp;bt=1&amp;bbb=1"/>
          <p:cNvSpPr txBox="1"/>
          <p:nvPr/>
        </p:nvSpPr>
        <p:spPr>
          <a:xfrm>
            <a:off x="10913023" y="55610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67_1#77a8aebf2?vaa=1&amp;vcp=1&amp;vis=1&amp;pid=f0dfe1723&amp;color=0,0,0&amp;vtp=1&amp;vaab=1&amp;bt=1&amp;bbb=1"/>
          <p:cNvSpPr/>
          <p:nvPr/>
        </p:nvSpPr>
        <p:spPr>
          <a:xfrm>
            <a:off x="539496" y="4288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读澳大利亚人口和城市分布图，完成9～10题。</a:t>
            </a:r>
            <a:endParaRPr lang="en-US" altLang="zh-CN" sz="2800" dirty="0"/>
          </a:p>
        </p:txBody>
      </p:sp>
      <p:pic>
        <p:nvPicPr>
          <p:cNvPr id="3" name="QM_8_BD.167_2#77a8aebf2?htil=23&amp;vaa=1&amp;vcp=1&amp;vis=1&amp;pid=f0dfe172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2779" y="1319154"/>
            <a:ext cx="3714982" cy="4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168_1#5cf4d6d5a?htil=23&amp;vaa=1&amp;vcp=1&amp;vis=1&amp;pid=77a8aebf2&amp;color=0,0,0&amp;vtp=1&amp;vaab=1&amp;bbb=1"/>
          <p:cNvSpPr/>
          <p:nvPr/>
        </p:nvSpPr>
        <p:spPr>
          <a:xfrm>
            <a:off x="539496" y="932176"/>
            <a:ext cx="6732746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有关澳大利亚人口和城市的分布，描述正确的是(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68_2#5cf4d6d5a.choices?htil=23&amp;vaa=1&amp;vcp=1&amp;vis=1&amp;pid=77a8aebf2&amp;color=0,0,0&amp;vtp=1&amp;vaab=1&amp;bbb=1&amp;hb=1"/>
          <p:cNvSpPr/>
          <p:nvPr/>
        </p:nvSpPr>
        <p:spPr>
          <a:xfrm>
            <a:off x="478126" y="2242847"/>
            <a:ext cx="7334164" cy="372339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A.西部为温带大陆性气候，较干旱，导致该地区人口稀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spc="-50" dirty="0" err="1">
                <a:solidFill>
                  <a:srgbClr val="000000"/>
                </a:solidFill>
              </a:rPr>
              <a:t>B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.中部为热带雨林气候，较湿热，导致该地区人口稀少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dirty="0" err="1">
                <a:solidFill>
                  <a:srgbClr val="000000"/>
                </a:solidFill>
              </a:rPr>
              <a:t>C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.首都堪培拉是澳大利亚最大的工业中心和政治、文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化中心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dirty="0" err="1">
                <a:solidFill>
                  <a:srgbClr val="000000"/>
                </a:solidFill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.人口和城市集中分布在东南沿海地区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9_AN.1_1#5cf4d6d5a.bracket?vaa=1&amp;vcp=1&amp;vis=1&amp;pid=77a8aebf2&amp;color=0,0,0&amp;vpa=101&amp;vtp=1&amp;vaab=1"/>
          <p:cNvSpPr/>
          <p:nvPr/>
        </p:nvSpPr>
        <p:spPr>
          <a:xfrm>
            <a:off x="1886127" y="155180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70_1#a07b392d1?htil=24&amp;vaa=1&amp;vcp=1&amp;vis=1&amp;pid=77a8aeb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3292" y="1508760"/>
            <a:ext cx="3602736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70_2#a07b392d1?htil=24&amp;sp=1&amp;vaa=1&amp;vcp=1&amp;vis=1&amp;pid=77a8aebf2&amp;color=0,0,0&amp;vtp=1&amp;vaab=1&amp;bt=1&amp;bbb=1&amp;hb=1"/>
          <p:cNvSpPr/>
          <p:nvPr/>
        </p:nvSpPr>
        <p:spPr>
          <a:xfrm>
            <a:off x="539496" y="1499616"/>
            <a:ext cx="73792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影响澳大利亚人口和城市分布的主要自然因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71_1#a07b392d1.bracket?vaa=1&amp;vcp=1&amp;vis=1&amp;pid=77a8aebf2&amp;color=0,0,0&amp;vpa=102&amp;vtp=1&amp;vaab=1"/>
          <p:cNvSpPr/>
          <p:nvPr/>
        </p:nvSpPr>
        <p:spPr>
          <a:xfrm>
            <a:off x="1527714" y="21339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70_3#a07b392d1?htil=24&amp;vaa=1&amp;vcp=1&amp;vis=1&amp;pid=77a8aebf2&amp;color=0,0,0&amp;vtp=1&amp;vaab=1&amp;bbb=1&amp;hb=1"/>
          <p:cNvSpPr/>
          <p:nvPr/>
        </p:nvSpPr>
        <p:spPr>
          <a:xfrm>
            <a:off x="539496" y="2782633"/>
            <a:ext cx="73792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①水源充足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②交通便利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③气候条件优越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形平坦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⑤开发较早</a:t>
            </a:r>
            <a:endParaRPr lang="en-US" altLang="zh-CN" sz="2800" dirty="0"/>
          </a:p>
        </p:txBody>
      </p:sp>
      <p:sp>
        <p:nvSpPr>
          <p:cNvPr id="6" name="QC_9_BD.170_4#a07b392d1.choices?htil=24&amp;vaa=1&amp;vcp=1&amp;vis=1&amp;pid=77a8aebf2&amp;color=0,0,0&amp;vtp=1&amp;vaab=1&amp;bbb=1"/>
          <p:cNvSpPr/>
          <p:nvPr/>
        </p:nvSpPr>
        <p:spPr>
          <a:xfrm>
            <a:off x="539496" y="4051808"/>
            <a:ext cx="73792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17700" algn="l"/>
                <a:tab pos="3797300" algn="l"/>
                <a:tab pos="56769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13785a18?vcp=1&amp;pid=96399a88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M_8_BD.172_1#34221b710?htil=25&amp;vaa=1&amp;vcp=1&amp;vis=1&amp;pid=313785a1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85528"/>
            <a:ext cx="4873752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72_2#34221b710?htil=25&amp;vaa=1&amp;vcp=1&amp;vis=1&amp;pid=313785a18&amp;color=0,0,0&amp;vtp=1&amp;vaab=1&amp;bbb=1&amp;hb=1&amp;hs=1"/>
          <p:cNvSpPr/>
          <p:nvPr/>
        </p:nvSpPr>
        <p:spPr>
          <a:xfrm>
            <a:off x="539496" y="1267240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（2023·山东滨州·中考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）比较法是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学习区域地理的重要方法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、乙两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国轮廓图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，完成11～12题。</a:t>
            </a:r>
            <a:endParaRPr lang="en-US" altLang="zh-CN" sz="2800" dirty="0"/>
          </a:p>
        </p:txBody>
      </p:sp>
      <p:sp>
        <p:nvSpPr>
          <p:cNvPr id="5" name="QC_9_BD.173_1#56d44a4cd?vaa=1&amp;vcp=1&amp;vis=1&amp;pid=34221b710&amp;color=0,0,0&amp;vtp=1&amp;vaab=1&amp;bbb=1&amp;hs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下列关于两国地理特征的描述，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BD.173_2#56d44a4cd.choices?vaa=1&amp;vcp=1&amp;vis=1&amp;pid=34221b710&amp;color=0,0,0&amp;vtp=1&amp;vaab=1&amp;bbb=1&amp;hs=1"/>
          <p:cNvSpPr/>
          <p:nvPr/>
        </p:nvSpPr>
        <p:spPr>
          <a:xfrm>
            <a:off x="539496" y="3813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A.都濒临太平洋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.地形均相间分布，西部为高大的山脉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.均以温带大陆性气候为主，温暖湿润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.人口和城市都集中在本国东北部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AS.1_1#56d44a4cd?vaa=1&amp;vcp=1&amp;vis=1&amp;pid=34221b710&amp;color=0,0,0&amp;vtp=1&amp;vaab=1&amp;bt=1&amp;bbb=1&amp;hb=1"/>
          <p:cNvSpPr/>
          <p:nvPr/>
        </p:nvSpPr>
        <p:spPr>
          <a:xfrm>
            <a:off x="539496" y="90344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提示：美国西临太平洋，澳大利亚东临太平洋，故两国都濒临太平洋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大利亚西部以高原为主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，高大的山脉分布在东部地区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；美国以温带大陆性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气候为主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，澳大利亚以热带、亚热带气候为主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；美国的人口集中分布在沿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海平原和东北部五大湖附近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，澳大利亚的人口和城市集中分布在东南部</a:t>
            </a:r>
            <a:endParaRPr lang="en-US" altLang="zh-CN" sz="2800" spc="-100" dirty="0"/>
          </a:p>
        </p:txBody>
      </p:sp>
      <p:pic>
        <p:nvPicPr>
          <p:cNvPr id="3" name="QM_8_AS.1_1#56d44a4cd?vaa=1&amp;vcp=1&amp;vis=1&amp;pid=34221b7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4716" y="3538425"/>
            <a:ext cx="6509332" cy="229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AN.2_1#56d44a4cd?vaa=1&amp;vcp=1&amp;vis=1&amp;pid=34221b710&amp;color=0,0,0&amp;vtp=1&amp;vaab=1&amp;bbb=1"/>
          <p:cNvSpPr/>
          <p:nvPr/>
        </p:nvSpPr>
        <p:spPr>
          <a:xfrm>
            <a:off x="539496" y="53875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77_1#ef671fd77?htil=26&amp;vaa=1&amp;vcp=1&amp;vis=1&amp;pid=34221b7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1680484"/>
            <a:ext cx="5367995" cy="190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77_2#ef671fd77?htil=26&amp;vaa=1&amp;vcp=1&amp;vis=1&amp;pid=34221b710&amp;color=0,0,0&amp;vtp=1&amp;vaab=1&amp;bt=1&amp;bbb=1&amp;hb=1"/>
          <p:cNvSpPr/>
          <p:nvPr/>
        </p:nvSpPr>
        <p:spPr>
          <a:xfrm>
            <a:off x="539496" y="120192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下列关于两国经济特征的叙述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77_3#ef671fd77.choices?htil=26&amp;vaa=1&amp;vcp=1&amp;vis=1&amp;pid=34221b710&amp;color=0,0,0&amp;vtp=1&amp;vaab=1&amp;bbb=1&amp;hb=1"/>
          <p:cNvSpPr/>
          <p:nvPr/>
        </p:nvSpPr>
        <p:spPr>
          <a:xfrm>
            <a:off x="539496" y="2484945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A.发展较快，都属于发展中国家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.农产品以热带作物为主，经济价值高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.工业发达，集中分布在本国中部地区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.农业机械化程度高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，均为农产品出口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AS.1_1#ef671fd77?vaa=1&amp;vcp=1&amp;vis=1&amp;pid=34221b710&amp;color=0,0,0&amp;vtp=1&amp;vaab=1&amp;bt=1&amp;bbb=1&amp;hb=1"/>
          <p:cNvSpPr/>
          <p:nvPr/>
        </p:nvSpPr>
        <p:spPr>
          <a:xfrm>
            <a:off x="539496" y="90344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提示：美国和澳大利亚发展较快，都属于发达国家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；美国以温带气候为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，热带作物产量少，大部分依赖进口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；美国的工业集中分布在东北部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、太平洋沿岸的狭窄平原和谷地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，澳大利亚的工业集中分布在东南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沿海地区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；两国的农业机械化程度高，均为农产品出口大国</a:t>
            </a:r>
            <a:endParaRPr lang="en-US" altLang="zh-CN" sz="2800" dirty="0"/>
          </a:p>
        </p:txBody>
      </p:sp>
      <p:pic>
        <p:nvPicPr>
          <p:cNvPr id="3" name="QM_8_AS.1_1#ef671fd77?vaa=1&amp;vcp=1&amp;vis=1&amp;pid=34221b7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0853" y="3577643"/>
            <a:ext cx="6753446" cy="237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AN.2_1#ef671fd77?vaa=1&amp;vcp=1&amp;vis=1&amp;pid=34221b710&amp;color=0,0,0&amp;vtp=1&amp;vaab=1&amp;bbb=1"/>
          <p:cNvSpPr/>
          <p:nvPr/>
        </p:nvSpPr>
        <p:spPr>
          <a:xfrm>
            <a:off x="539496" y="53875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81_1#538348e67?htil=27&amp;vaa=1&amp;vcp=1&amp;vis=1&amp;pid=313785a1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37202"/>
            <a:ext cx="5422392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181_2#538348e67?htil=27&amp;sp=1&amp;vaa=1&amp;vcp=1&amp;vis=1&amp;pid=313785a18&amp;color=0,0,0&amp;vtp=1&amp;vaab=1&amp;bt=1&amp;bbb=1&amp;hb=1"/>
          <p:cNvSpPr/>
          <p:nvPr/>
        </p:nvSpPr>
        <p:spPr>
          <a:xfrm>
            <a:off x="539496" y="1218914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（2023·湖北荆州·中考改编）阅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读图文材料，完成下列各题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2020年美国的人口约3.28亿，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其拥有多样化的种族和民族。美国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自然条件优越，矿产资源丰富，工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农业发达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图为美国本土部分地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理要素简图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82_1#5623cd821?htil=28&amp;vaa=1&amp;vcp=1&amp;vis=1&amp;pid=538348e6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4300" y="1215784"/>
            <a:ext cx="5567006" cy="359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82_2#5623cd821?htil=28&amp;vaa=1&amp;vcp=1&amp;vis=1&amp;pid=538348e67&amp;color=0,0,0&amp;vtp=1&amp;vaab=1&amp;bt=1&amp;bbb=1&amp;hb=1&amp;hs=1"/>
          <p:cNvSpPr/>
          <p:nvPr/>
        </p:nvSpPr>
        <p:spPr>
          <a:xfrm>
            <a:off x="539496" y="388701"/>
            <a:ext cx="5559552" cy="485831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（1）美国本土地形呈南北纵列分布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中甲为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填“落基”或“安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山脉。地势平坦的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（填“东”“中”或“西”）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龙卷风走廊”之称，每年春夏季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自北冰洋的干冷气流与来自墨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湾的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填“干冷”或“暖湿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流在此交汇，容易形成龙卷风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9_AN.1_1#5623cd821.blank?vaa=1&amp;vcp=1&amp;vis=1&amp;pid=538348e67&amp;color=0,0,0&amp;vpa=105&amp;vtp=1&amp;vaab=1&amp;bbb=1"/>
          <p:cNvSpPr/>
          <p:nvPr/>
        </p:nvSpPr>
        <p:spPr>
          <a:xfrm>
            <a:off x="1972214" y="972393"/>
            <a:ext cx="9699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落基</a:t>
            </a:r>
            <a:endParaRPr lang="en-US" altLang="zh-CN" sz="2800" dirty="0"/>
          </a:p>
        </p:txBody>
      </p:sp>
      <p:sp>
        <p:nvSpPr>
          <p:cNvPr id="5" name="QB_9_AN.2_1#5623cd821.blank?vaa=1&amp;vcp=1&amp;vis=1&amp;pid=538348e67&amp;color=0,0,0&amp;vpa=106&amp;vtp=1&amp;vaab=1"/>
          <p:cNvSpPr/>
          <p:nvPr/>
        </p:nvSpPr>
        <p:spPr>
          <a:xfrm>
            <a:off x="4262977" y="1581993"/>
            <a:ext cx="6143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6" name="QB_9_AN.3_1#5623cd821.blank?vaa=1&amp;vcp=1&amp;vis=1&amp;pid=538348e67&amp;color=0,0,0&amp;vpa=107&amp;vtp=1&amp;vaab=1&amp;bbb=1"/>
          <p:cNvSpPr/>
          <p:nvPr/>
        </p:nvSpPr>
        <p:spPr>
          <a:xfrm>
            <a:off x="554035" y="4014971"/>
            <a:ext cx="9699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暖湿</a:t>
            </a:r>
            <a:endParaRPr lang="en-US" altLang="zh-CN" sz="2800" dirty="0"/>
          </a:p>
        </p:txBody>
      </p:sp>
      <p:sp>
        <p:nvSpPr>
          <p:cNvPr id="7" name="QB_9_BD.186_1#0de63ef09?vaa=1&amp;vcp=1&amp;vis=1&amp;pid=538348e67&amp;color=0,0,0&amp;vtp=1&amp;vaab=1&amp;bbb=1&amp;hb=1&amp;hs=1"/>
          <p:cNvSpPr/>
          <p:nvPr/>
        </p:nvSpPr>
        <p:spPr>
          <a:xfrm>
            <a:off x="539496" y="5171965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（2）2022年美国的人口自然增长数量约为24.6万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，总人口却增加了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125.6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。美国人口增长较快的主要原因是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9_AN.187_1#0de63ef09.blank?vaa=1&amp;vcp=1&amp;vis=1&amp;pid=538348e67&amp;color=0,0,0&amp;vpa=108&amp;vtp=1&amp;vaab=1&amp;bbb=1"/>
          <p:cNvSpPr/>
          <p:nvPr/>
        </p:nvSpPr>
        <p:spPr>
          <a:xfrm>
            <a:off x="7039514" y="5733559"/>
            <a:ext cx="20367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移民人口多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88_1#bd5f019f5?htil=29&amp;vaa=1&amp;vcp=1&amp;vis=1&amp;pid=538348e6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572688"/>
            <a:ext cx="5422392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88_2#bd5f019f5?htil=29&amp;vaa=1&amp;vcp=1&amp;vis=1&amp;pid=538348e67&amp;color=0,0,0&amp;vtp=1&amp;vaab=1&amp;bt=1&amp;bbb=1&amp;hb=1&amp;hs=1"/>
          <p:cNvSpPr/>
          <p:nvPr/>
        </p:nvSpPr>
        <p:spPr>
          <a:xfrm>
            <a:off x="539496" y="55440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）美国的农业生产充分利用不同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地区的自然和社会条件，实现了农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业生产区域专门化，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等的产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量居世界前列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AN.1_1#bd5f019f5.blank?vaa=1&amp;vcp=1&amp;vis=1&amp;pid=538348e67&amp;color=0,0,0&amp;vpa=109&amp;vtp=1&amp;vaab=1&amp;bbb=1"/>
          <p:cNvSpPr/>
          <p:nvPr/>
        </p:nvSpPr>
        <p:spPr>
          <a:xfrm>
            <a:off x="3750215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玉米</a:t>
            </a:r>
            <a:endParaRPr lang="en-US" altLang="zh-CN" sz="2800" dirty="0"/>
          </a:p>
        </p:txBody>
      </p:sp>
      <p:sp>
        <p:nvSpPr>
          <p:cNvPr id="5" name="QB_9_AN.2_1#bd5f019f5.blank?vaa=1&amp;vcp=1&amp;vis=1&amp;pid=538348e67&amp;color=0,0,0&amp;vpa=110&amp;vtp=1&amp;vaab=1&amp;bbb=1"/>
          <p:cNvSpPr/>
          <p:nvPr/>
        </p:nvSpPr>
        <p:spPr>
          <a:xfrm>
            <a:off x="5083715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6" name="QB_9_AN.3_1#bd5f019f5.blank?vaa=1&amp;vcp=1&amp;vis=1&amp;pid=538348e67&amp;color=0,0,0&amp;vpa=111&amp;vtp=1&amp;vaab=1&amp;bbb=1"/>
          <p:cNvSpPr/>
          <p:nvPr/>
        </p:nvSpPr>
        <p:spPr>
          <a:xfrm>
            <a:off x="549815" y="2467020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大豆（或棉花、肉类）</a:t>
            </a:r>
            <a:endParaRPr lang="en-US" altLang="zh-CN" sz="2800" dirty="0"/>
          </a:p>
        </p:txBody>
      </p:sp>
      <p:sp>
        <p:nvSpPr>
          <p:cNvPr id="7" name="QB_9_BD.192_1#f700d2fe2?htil=29&amp;vaa=1&amp;vcp=1&amp;vis=1&amp;pid=538348e67&amp;color=0,0,0&amp;vtp=1&amp;vaab=1&amp;bbb=1&amp;hb=1&amp;hs=1"/>
          <p:cNvSpPr/>
          <p:nvPr/>
        </p:nvSpPr>
        <p:spPr>
          <a:xfrm>
            <a:off x="539496" y="375302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美国的高新技术产业分布广泛，</a:t>
            </a:r>
            <a:endParaRPr lang="en-US" altLang="zh-CN" sz="2800" dirty="0"/>
          </a:p>
        </p:txBody>
      </p:sp>
      <p:sp>
        <p:nvSpPr>
          <p:cNvPr id="8" name="QB_9_AN.193_1#f700d2fe2.blank?vaa=1&amp;vcp=1&amp;vis=1&amp;pid=538348e67&amp;color=0,0,0&amp;vpa=112&amp;vtp=1&amp;vaab=1&amp;bbb=1"/>
          <p:cNvSpPr/>
          <p:nvPr/>
        </p:nvSpPr>
        <p:spPr>
          <a:xfrm>
            <a:off x="5883815" y="435201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硅谷</a:t>
            </a:r>
            <a:endParaRPr lang="en-US" altLang="zh-CN" sz="2800" dirty="0"/>
          </a:p>
        </p:txBody>
      </p:sp>
      <p:sp>
        <p:nvSpPr>
          <p:cNvPr id="9" name="QB_9_AN.194_1#f700d2fe2.blank?vaa=1&amp;vcp=1&amp;vis=1&amp;pid=538348e67&amp;color=0,0,0&amp;vpa=113&amp;vtp=1&amp;vaab=1&amp;bbb=1"/>
          <p:cNvSpPr/>
          <p:nvPr/>
        </p:nvSpPr>
        <p:spPr>
          <a:xfrm>
            <a:off x="549815" y="5626463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提高生产效率和生活质量</a:t>
            </a:r>
            <a:endParaRPr lang="en-US" altLang="zh-CN" sz="2800" dirty="0"/>
          </a:p>
        </p:txBody>
      </p:sp>
      <p:sp>
        <p:nvSpPr>
          <p:cNvPr id="10" name="QB_9_BD.192_1#f700d2fe2?htil=29&amp;vaa=1&amp;vcp=1&amp;vis=1&amp;pid=538348e67&amp;color=0,0,0&amp;vtp=1&amp;vaab=1&amp;bbb=1&amp;hb=1&amp;hs=1"/>
          <p:cNvSpPr/>
          <p:nvPr/>
        </p:nvSpPr>
        <p:spPr>
          <a:xfrm>
            <a:off x="539496" y="4382498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圣弗朗西斯科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（旧金山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）东南部的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是兴起最早、规模最大的高新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技术产业中心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。结合实际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，简要说明高新技术产业对生产生活的影响：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95_1#758f59fb5?sp=1&amp;vaa=1&amp;vcp=1&amp;vis=1&amp;pid=313785a18&amp;color=0,0,0&amp;vtp=1&amp;vaab=1&amp;bt=1&amp;bbb=1"/>
          <p:cNvSpPr/>
          <p:nvPr/>
        </p:nvSpPr>
        <p:spPr>
          <a:xfrm>
            <a:off x="607001" y="877354"/>
            <a:ext cx="5482861" cy="1187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图为甲、乙两国的轮廓示意图，据此完成下列各题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8_BD.195_2#758f59fb5?htil=30&amp;vaa=1&amp;vcp=1&amp;vis=1&amp;pid=313785a1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7528" y="917824"/>
            <a:ext cx="5422392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196_1#4a16dfd52?htil=30&amp;vaa=1&amp;vcp=1&amp;vis=1&amp;pid=758f59fb5&amp;color=0,0,0&amp;vtp=1&amp;vaab=1&amp;bbb=1&amp;hb=1&amp;hs=1"/>
          <p:cNvSpPr/>
          <p:nvPr/>
        </p:nvSpPr>
        <p:spPr>
          <a:xfrm>
            <a:off x="539496" y="2108766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（1）甲、乙两国均被同一条特殊纬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（填纬线名称）穿过。</a:t>
            </a:r>
            <a:endParaRPr lang="en-US" altLang="zh-CN" sz="2800" dirty="0"/>
          </a:p>
        </p:txBody>
      </p:sp>
      <p:sp>
        <p:nvSpPr>
          <p:cNvPr id="5" name="QB_9_AN.1_1#4a16dfd52.blank?vaa=1&amp;vcp=1&amp;vis=1&amp;pid=758f59fb5&amp;color=0,0,0&amp;vpa=114&amp;vtp=1&amp;vaab=1&amp;bbb=1"/>
          <p:cNvSpPr/>
          <p:nvPr/>
        </p:nvSpPr>
        <p:spPr>
          <a:xfrm>
            <a:off x="905415" y="270503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</a:t>
            </a:r>
            <a:endParaRPr lang="en-US" altLang="zh-CN" sz="2800" dirty="0"/>
          </a:p>
        </p:txBody>
      </p:sp>
      <p:sp>
        <p:nvSpPr>
          <p:cNvPr id="6" name="QB_9_BD.198_1#62720f584?vaa=1&amp;vcp=1&amp;vis=1&amp;pid=758f59fb5&amp;color=0,0,0&amp;vtp=1&amp;vaab=1&amp;bbb=1&amp;hb=1&amp;hs=1"/>
          <p:cNvSpPr/>
          <p:nvPr/>
        </p:nvSpPr>
        <p:spPr>
          <a:xfrm>
            <a:off x="539496" y="342449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（2）受地形、气候等因素影响，两国的人口和城市主要分布在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填方位）沿海地区，主要原因是这里气候温暖湿润，适宜人类居住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（3）甲国矿产资源丰富，被称为“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”的国家，该国最大的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工业中心和海港城市是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9_AN.2_1#62720f584.blank?vaa=1&amp;vcp=1&amp;vis=1&amp;pid=758f59fb5&amp;color=0,0,0&amp;vpa=115&amp;vtp=1&amp;vaab=1&amp;bbb=1"/>
          <p:cNvSpPr/>
          <p:nvPr/>
        </p:nvSpPr>
        <p:spPr>
          <a:xfrm>
            <a:off x="10328814" y="339401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9" name="QB_9_AN.201_1#62720f584.blank?vaa=1&amp;vcp=1&amp;vis=1&amp;pid=758f59fb5&amp;color=0,0,0&amp;vpa=116&amp;vtp=1&amp;vaab=1&amp;bbb=1"/>
          <p:cNvSpPr/>
          <p:nvPr/>
        </p:nvSpPr>
        <p:spPr>
          <a:xfrm>
            <a:off x="5863177" y="4689412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坐在矿车里</a:t>
            </a:r>
            <a:endParaRPr lang="en-US" altLang="zh-CN" sz="2800" dirty="0"/>
          </a:p>
        </p:txBody>
      </p:sp>
      <p:sp>
        <p:nvSpPr>
          <p:cNvPr id="10" name="QB_9_AN.202_1#62720f584.blank?vaa=1&amp;vcp=1&amp;vis=1&amp;pid=758f59fb5&amp;color=0,0,0&amp;vpa=117&amp;vtp=1&amp;vaab=1&amp;bbb=1"/>
          <p:cNvSpPr/>
          <p:nvPr/>
        </p:nvSpPr>
        <p:spPr>
          <a:xfrm>
            <a:off x="4105815" y="531615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悉尼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7_BD#9230420a6?colgroup=20,9&amp;vcp=1&amp;pid=db432e8bd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56943"/>
          <a:ext cx="11091672" cy="3648710"/>
        </p:xfrm>
        <a:graphic>
          <a:graphicData uri="http://schemas.openxmlformats.org/drawingml/2006/table">
            <a:tbl>
              <a:tblPr/>
              <a:tblGrid>
                <a:gridCol w="7635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6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.运用实例说明巴西自然环境对民俗的影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.举例说出美国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澳大利亚与其他国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家在经济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文化等方面的联系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5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230420a6.table_image?tii=3&amp;vcp=1&amp;pid=db432e8b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748" y="2634107"/>
            <a:ext cx="326440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230420a6?colgroup=20,9&amp;vcp=1&amp;pid=db432e8bd&amp;color=0,0,0&amp;mp=1&amp;vtp=1&amp;vaab=1&amp;bt=1&amp;bbb=1"/>
          <p:cNvSpPr txBox="1"/>
          <p:nvPr/>
        </p:nvSpPr>
        <p:spPr>
          <a:xfrm>
            <a:off x="10913023" y="124853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203_1#528d7cb00?htil=31&amp;vaa=1&amp;vcp=1&amp;vis=1&amp;pid=758f59fb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0536"/>
            <a:ext cx="5422392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203_2#528d7cb00?htil=31&amp;vaa=1&amp;vcp=1&amp;vis=1&amp;pid=758f59fb5&amp;color=0,0,0&amp;vtp=1&amp;vaab=1&amp;bt=1&amp;bbb=1&amp;hb=1&amp;hs=1"/>
          <p:cNvSpPr/>
          <p:nvPr/>
        </p:nvSpPr>
        <p:spPr>
          <a:xfrm>
            <a:off x="539496" y="1222248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）乙国的首都位于世界上最大的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高原——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高原，该地属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气候。亚马孙河自西向东注入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，是世界上流量最大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域面积最广的河流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AN.1_1#528d7cb00.blank?vaa=1&amp;vcp=1&amp;vis=1&amp;pid=758f59fb5&amp;color=0,0,0&amp;vpa=118&amp;vtp=1&amp;vaab=1&amp;bbb=1"/>
          <p:cNvSpPr/>
          <p:nvPr/>
        </p:nvSpPr>
        <p:spPr>
          <a:xfrm>
            <a:off x="1972214" y="183946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</a:t>
            </a:r>
            <a:endParaRPr lang="en-US" altLang="zh-CN" sz="2800" dirty="0"/>
          </a:p>
        </p:txBody>
      </p:sp>
      <p:sp>
        <p:nvSpPr>
          <p:cNvPr id="5" name="QB_9_AN.2_1#528d7cb00.blank?vaa=1&amp;vcp=1&amp;vis=1&amp;pid=758f59fb5&amp;color=0,0,0&amp;vpa=119&amp;vtp=1&amp;vaab=1&amp;bbb=1&amp;hb=1"/>
          <p:cNvSpPr/>
          <p:nvPr/>
        </p:nvSpPr>
        <p:spPr>
          <a:xfrm>
            <a:off x="539496" y="1839468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热带草原</a:t>
            </a:r>
            <a:endParaRPr lang="en-US" altLang="zh-CN" sz="2800" dirty="0"/>
          </a:p>
        </p:txBody>
      </p:sp>
      <p:sp>
        <p:nvSpPr>
          <p:cNvPr id="6" name="QB_9_AN.3_1#528d7cb00.blank?vaa=1&amp;vcp=1&amp;vis=1&amp;pid=758f59fb5&amp;color=0,0,0&amp;vpa=120&amp;vtp=1&amp;vaab=1&amp;bbb=1"/>
          <p:cNvSpPr/>
          <p:nvPr/>
        </p:nvSpPr>
        <p:spPr>
          <a:xfrm>
            <a:off x="549815" y="313486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7" name="QB_9_BD.207_1#c3eb9daa2?vaa=1&amp;vcp=1&amp;vis=1&amp;pid=758f59fb5&amp;color=0,0,0&amp;vtp=1&amp;vaab=1&amp;bbb=1&amp;hb=1&amp;hs=1"/>
          <p:cNvSpPr/>
          <p:nvPr/>
        </p:nvSpPr>
        <p:spPr>
          <a:xfrm>
            <a:off x="539496" y="44286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（5）澳大利亚被称为“世界活化石博物馆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”，其特有物种有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。（列举两例即可）</a:t>
            </a:r>
            <a:endParaRPr lang="en-US" altLang="zh-CN" sz="2800" dirty="0"/>
          </a:p>
        </p:txBody>
      </p:sp>
      <p:sp>
        <p:nvSpPr>
          <p:cNvPr id="8" name="QB_9_AN.208_1#c3eb9daa2.blank?vaa=1&amp;vcp=1&amp;vis=1&amp;pid=758f59fb5&amp;color=0,0,0&amp;vpa=121&amp;vtp=1&amp;vaab=1&amp;bbb=1&amp;hb=1"/>
          <p:cNvSpPr/>
          <p:nvPr/>
        </p:nvSpPr>
        <p:spPr>
          <a:xfrm>
            <a:off x="539496" y="439820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袋鼠、考拉（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或鸭嘴兽、桉树、金合欢树）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e2f833274.fixed?vcp=1&amp;pid=11c9a29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二、美国、巴西和澳大利亚</a:t>
            </a:r>
            <a:endParaRPr lang="en-US" altLang="zh-CN" sz="4000" dirty="0"/>
          </a:p>
        </p:txBody>
      </p:sp>
      <p:sp>
        <p:nvSpPr>
          <p:cNvPr id="3" name="C_6_BD#e2f833274.fixed?vcp=1&amp;pid=11c9a29c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0611b60f?vcp=1&amp;pid=e2f83327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美国</a:t>
            </a:r>
            <a:endParaRPr lang="en-US" altLang="zh-CN" sz="3000" dirty="0"/>
          </a:p>
        </p:txBody>
      </p:sp>
      <p:sp>
        <p:nvSpPr>
          <p:cNvPr id="3" name="QB_8_BD.1_1#0a7d7b41c?sp=1&amp;vaa=1&amp;vcp=1&amp;vis=1&amp;pid=f0611b60f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1.地理位置、范围和自然环境</a:t>
            </a:r>
            <a:endParaRPr lang="en-US" altLang="zh-CN" sz="2800" dirty="0"/>
          </a:p>
        </p:txBody>
      </p:sp>
      <p:graphicFrame>
        <p:nvGraphicFramePr>
          <p:cNvPr id="9" name="QB_8_BD.1_2#0a7d7b41c?colgroup=2,27&amp;vaa=1&amp;vcp=1&amp;vis=1&amp;pid=f0611b60f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112603" cy="4473132"/>
        </p:xfrm>
        <a:graphic>
          <a:graphicData uri="http://schemas.openxmlformats.org/drawingml/2006/table">
            <a:tbl>
              <a:tblPr/>
              <a:tblGrid>
                <a:gridCol w="945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7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美国本土位于北美洲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南三面分别濒临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接壤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毗邻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领土包括美国本土和两个海外州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（北美洲西北部的阿拉斯加和太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平洋上的夏威夷群岛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本土分为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大地形区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西部是高大的科迪勒拉山系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中部是广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阔的平原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东部是低矮的阿巴拉契亚山脉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8_AN.2_1#0a7d7b41c.blank?vaa=1&amp;vcp=1&amp;vis=1&amp;pid=f0611b60f&amp;color=0,0,0&amp;vpa=1&amp;vtp=1&amp;vaab=1&amp;bbb=1"/>
          <p:cNvSpPr/>
          <p:nvPr/>
        </p:nvSpPr>
        <p:spPr>
          <a:xfrm>
            <a:off x="4767413" y="19089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中南</a:t>
            </a:r>
            <a:endParaRPr lang="en-US" altLang="zh-CN" sz="2800" dirty="0"/>
          </a:p>
        </p:txBody>
      </p:sp>
      <p:sp>
        <p:nvSpPr>
          <p:cNvPr id="6" name="QB_8_AN.3_1#0a7d7b41c.blank?vaa=1&amp;vcp=1&amp;vis=1&amp;pid=f0611b60f&amp;color=0,0,0&amp;vpa=2&amp;vtp=1&amp;vaab=1&amp;bbb=1"/>
          <p:cNvSpPr/>
          <p:nvPr/>
        </p:nvSpPr>
        <p:spPr>
          <a:xfrm>
            <a:off x="10418914" y="19089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7" name="QB_8_AN.4_1#0a7d7b41c.blank?vaa=1&amp;vcp=1&amp;vis=1&amp;pid=f0611b60f&amp;color=0,0,0&amp;vpa=3&amp;vtp=1&amp;vaab=1&amp;bbb=1"/>
          <p:cNvSpPr/>
          <p:nvPr/>
        </p:nvSpPr>
        <p:spPr>
          <a:xfrm>
            <a:off x="2265513" y="24677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8" name="QB_8_AN.5_1#0a7d7b41c.blank?vaa=1&amp;vcp=1&amp;vis=1&amp;pid=f0611b60f&amp;color=0,0,0&amp;vpa=4&amp;vtp=1&amp;vaab=1&amp;bbb=1"/>
          <p:cNvSpPr/>
          <p:nvPr/>
        </p:nvSpPr>
        <p:spPr>
          <a:xfrm>
            <a:off x="4043513" y="246778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墨西哥</a:t>
            </a:r>
            <a:endParaRPr lang="en-US" altLang="zh-CN" sz="2800" dirty="0"/>
          </a:p>
        </p:txBody>
      </p:sp>
      <p:sp>
        <p:nvSpPr>
          <p:cNvPr id="4" name="QB_8_AN.6_1#0a7d7b41c.blank?vaa=1&amp;vcp=1&amp;vis=1&amp;pid=f0611b60f&amp;color=0,0,0&amp;vpa=5&amp;vtp=1&amp;vaab=1&amp;bbb=1"/>
          <p:cNvSpPr/>
          <p:nvPr/>
        </p:nvSpPr>
        <p:spPr>
          <a:xfrm>
            <a:off x="6875614" y="246778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加拿大</a:t>
            </a:r>
            <a:endParaRPr lang="en-US" altLang="zh-CN" sz="2800" dirty="0"/>
          </a:p>
        </p:txBody>
      </p:sp>
      <p:sp>
        <p:nvSpPr>
          <p:cNvPr id="10" name="QB_8_AN.7_1#0a7d7b41c.blank?vaa=1&amp;vcp=1&amp;vis=1&amp;pid=f0611b60f&amp;color=0,0,0&amp;vpa=6&amp;vtp=1&amp;vaab=1&amp;bbb=1&amp;hb=1"/>
          <p:cNvSpPr/>
          <p:nvPr/>
        </p:nvSpPr>
        <p:spPr>
          <a:xfrm>
            <a:off x="1518595" y="2467782"/>
            <a:ext cx="10040404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墨西哥</a:t>
            </a:r>
            <a:endParaRPr lang="en-US" altLang="zh-CN" sz="2800" dirty="0"/>
          </a:p>
        </p:txBody>
      </p:sp>
      <p:sp>
        <p:nvSpPr>
          <p:cNvPr id="11" name="QB_8_AN.8_1#0a7d7b41c.blank?vaa=1&amp;vcp=1&amp;vis=1&amp;pid=f0611b60f&amp;color=0,0,0&amp;vpa=7&amp;vtp=1&amp;vaab=1"/>
          <p:cNvSpPr/>
          <p:nvPr/>
        </p:nvSpPr>
        <p:spPr>
          <a:xfrm>
            <a:off x="2989413" y="470615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  <p:sp>
        <p:nvSpPr>
          <p:cNvPr id="12" name="QB_8_AN.9_1#0a7d7b41c.blank?vaa=1&amp;vcp=1&amp;vis=1&amp;pid=f0611b60f&amp;color=0,0,0&amp;vpa=8&amp;vtp=1&amp;vaab=1&amp;bbb=1"/>
          <p:cNvSpPr/>
          <p:nvPr/>
        </p:nvSpPr>
        <p:spPr>
          <a:xfrm>
            <a:off x="9009214" y="526495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</a:t>
            </a:r>
            <a:endParaRPr lang="en-US" altLang="zh-CN" sz="2800" dirty="0"/>
          </a:p>
        </p:txBody>
      </p:sp>
      <p:sp>
        <p:nvSpPr>
          <p:cNvPr id="13" name="QB_8_AN.10_1#0a7d7b41c.blank?vaa=1&amp;vcp=1&amp;vis=1&amp;pid=f0611b60f&amp;color=0,0,0&amp;vpa=9&amp;vtp=1&amp;vaab=1&amp;bbb=1"/>
          <p:cNvSpPr/>
          <p:nvPr/>
        </p:nvSpPr>
        <p:spPr>
          <a:xfrm>
            <a:off x="1655913" y="580369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4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8_BD.11_1#0a7d7b41c?colgroup=2,27&amp;vaa=1&amp;vcp=1&amp;vis=1&amp;pid=f0611b60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6226"/>
          <a:ext cx="11073384" cy="3930144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7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54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中部平原南北贯通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受寒潮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飓风影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响大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西部太平洋沿岸受山脉阻挡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迎风坡多雨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东部和南部受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洋湿润气流影响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降水由东南沿海向西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北内陆逐渐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落基山脉和海岸山脉之间的高原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盆地和内陆地区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8_AN.12_1#0a7d7b41c.blank?vaa=1&amp;vcp=1&amp;vis=1&amp;pid=f0611b60f&amp;color=0,0,0&amp;mp=1&amp;vpa=10&amp;vtp=1&amp;vaab=1&amp;bbb=1"/>
          <p:cNvSpPr/>
          <p:nvPr/>
        </p:nvSpPr>
        <p:spPr>
          <a:xfrm>
            <a:off x="1928391" y="1819909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800" dirty="0"/>
          </a:p>
        </p:txBody>
      </p:sp>
      <p:sp>
        <p:nvSpPr>
          <p:cNvPr id="4" name="QB_8_AN.13_1#0a7d7b41c.blank?vaa=1&amp;vcp=1&amp;vis=1&amp;pid=f0611b60f&amp;color=0,0,0&amp;mp=1&amp;vpa=11&amp;vtp=1&amp;vaab=1&amp;bbb=1"/>
          <p:cNvSpPr/>
          <p:nvPr/>
        </p:nvSpPr>
        <p:spPr>
          <a:xfrm>
            <a:off x="4373902" y="35076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/>
          </a:p>
        </p:txBody>
      </p:sp>
      <p:sp>
        <p:nvSpPr>
          <p:cNvPr id="5" name="QB_8_AN.14_1#0a7d7b41c.blank?vaa=1&amp;vcp=1&amp;vis=1&amp;pid=f0611b60f&amp;color=0,0,0&amp;mp=1&amp;vpa=12&amp;vtp=1&amp;vaab=1&amp;bbb=1"/>
          <p:cNvSpPr/>
          <p:nvPr/>
        </p:nvSpPr>
        <p:spPr>
          <a:xfrm>
            <a:off x="4018302" y="404634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</a:t>
            </a:r>
            <a:endParaRPr lang="en-US" altLang="zh-CN" sz="2800" dirty="0"/>
          </a:p>
        </p:txBody>
      </p:sp>
      <p:sp>
        <p:nvSpPr>
          <p:cNvPr id="6" name="QB_8_AN.15_1#0a7d7b41c.blank?vaa=1&amp;vcp=1&amp;vis=1&amp;pid=f0611b60f&amp;color=0,0,0&amp;mp=1&amp;vpa=13&amp;vtp=1&amp;vaab=1&amp;bbb=1"/>
          <p:cNvSpPr/>
          <p:nvPr/>
        </p:nvSpPr>
        <p:spPr>
          <a:xfrm>
            <a:off x="2240303" y="516756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稀少</a:t>
            </a:r>
            <a:endParaRPr lang="en-US" altLang="zh-CN" sz="2800" dirty="0"/>
          </a:p>
        </p:txBody>
      </p:sp>
      <p:sp>
        <p:nvSpPr>
          <p:cNvPr id="2" name="QB_8_BD.11_1#0a7d7b41c?colgroup=2,27&amp;vaa=1&amp;vcp=1&amp;vis=1&amp;pid=f0611b60f&amp;color=0,0,0&amp;mp=1&amp;vtp=1&amp;vaab=1&amp;bt=1&amp;bbb=1"/>
          <p:cNvSpPr txBox="1"/>
          <p:nvPr/>
        </p:nvSpPr>
        <p:spPr>
          <a:xfrm>
            <a:off x="10894735" y="1107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2430</Words>
  <Application>Microsoft Office PowerPoint</Application>
  <PresentationFormat>宽屏</PresentationFormat>
  <Paragraphs>643</Paragraphs>
  <Slides>60</Slides>
  <Notes>60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9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10</cp:revision>
  <dcterms:created xsi:type="dcterms:W3CDTF">2024-11-23T12:43:00Z</dcterms:created>
  <dcterms:modified xsi:type="dcterms:W3CDTF">2025-07-28T01:00:38Z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5A972BE7F2DA474EB294ACFACEEA2EC9_12</vt:lpwstr>
  </property>
  <property fmtid="{D5CDD505-2E9C-101B-9397-08002B2CF9AE}" pid="3" name="KSOProductBuildVer">
    <vt:lpwstr>2052-12.1.0.17147</vt:lpwstr>
  </property>
</Properties>
</file>