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3" r:id="rId27"/>
    <p:sldId id="285" r:id="rId28"/>
    <p:sldId id="287" r:id="rId29"/>
    <p:sldId id="289" r:id="rId30"/>
    <p:sldId id="290" r:id="rId31"/>
    <p:sldId id="291" r:id="rId32"/>
    <p:sldId id="292" r:id="rId33"/>
    <p:sldId id="311" r:id="rId34"/>
    <p:sldId id="293" r:id="rId35"/>
    <p:sldId id="294" r:id="rId36"/>
    <p:sldId id="295" r:id="rId37"/>
    <p:sldId id="296" r:id="rId38"/>
    <p:sldId id="297" r:id="rId39"/>
    <p:sldId id="312" r:id="rId40"/>
    <p:sldId id="298" r:id="rId41"/>
    <p:sldId id="299" r:id="rId42"/>
    <p:sldId id="300" r:id="rId43"/>
    <p:sldId id="302" r:id="rId44"/>
    <p:sldId id="303" r:id="rId45"/>
    <p:sldId id="305" r:id="rId46"/>
    <p:sldId id="307" r:id="rId47"/>
    <p:sldId id="308" r:id="rId48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8" d="100"/>
          <a:sy n="68" d="100"/>
        </p:scale>
        <p:origin x="48" y="1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47666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0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3.xml"/><Relationship Id="rId5" Type="http://schemas.openxmlformats.org/officeDocument/2006/relationships/slide" Target="../slides/slide7.xml"/><Relationship Id="rId4" Type="http://schemas.openxmlformats.org/officeDocument/2006/relationships/image" Target="../media/image6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0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3.xml"/><Relationship Id="rId5" Type="http://schemas.openxmlformats.org/officeDocument/2006/relationships/slide" Target="../slides/slide7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0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3.xml"/><Relationship Id="rId5" Type="http://schemas.openxmlformats.org/officeDocument/2006/relationships/slide" Target="../slides/slide7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0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3.xml"/><Relationship Id="rId5" Type="http://schemas.openxmlformats.org/officeDocument/2006/relationships/slide" Target="../slides/slide7.xml"/><Relationship Id="rId4" Type="http://schemas.openxmlformats.org/officeDocument/2006/relationships/image" Target="../media/image6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546b0ff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8D490B65-70E1-41B0-A86E-3D283901BD9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第39讲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对外交往与战争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546b0ff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0C408D1-B47D-4FE1-BFB4-69094038277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5b8a82440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1beb25acb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888f4b333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1c66a9eb6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5b8a82440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重难点拨</a:t>
            </a:r>
            <a:endParaRPr lang="en-US" sz="1800" dirty="0"/>
          </a:p>
        </p:txBody>
      </p:sp>
      <p:sp>
        <p:nvSpPr>
          <p:cNvPr id="9" name="MasterShapeName?linknodeid=1beb25acb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专题线索</a:t>
            </a:r>
            <a:endParaRPr lang="en-US" sz="1800" dirty="0"/>
          </a:p>
        </p:txBody>
      </p:sp>
      <p:sp>
        <p:nvSpPr>
          <p:cNvPr id="10" name="MasterShapeName?linknodeid=888f4b333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1c66a9eb6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第39讲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对外交往与战争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546b0ff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CCF604C-8E91-451D-A2F2-3E5A6DB8746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5b8a82440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1beb25acb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888f4b333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1c66a9eb6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5b8a82440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重难点拨</a:t>
            </a:r>
            <a:endParaRPr lang="en-US" sz="1800" dirty="0"/>
          </a:p>
        </p:txBody>
      </p:sp>
      <p:sp>
        <p:nvSpPr>
          <p:cNvPr id="9" name="MasterShapeName?linknodeid=1beb25acb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专题线索</a:t>
            </a:r>
            <a:endParaRPr lang="en-US" sz="1800" dirty="0"/>
          </a:p>
        </p:txBody>
      </p:sp>
      <p:sp>
        <p:nvSpPr>
          <p:cNvPr id="10" name="MasterShapeName?linknodeid=888f4b333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1c66a9eb6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第39讲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对外交往与战争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history#pid=6731c7ec1f6855087e737621#tid=6747e4ef2bdb6800099b629f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C92C62BA-A27D-FC38-29C3-54E470C5F4EC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C856A591-230C-4653-9015-06B7C1371AFF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16841A8-8B0A-4DE1-9E94-83875E9DCA5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303ED82-1F05-4844-9C46-002270B18A3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5b8a82440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1beb25acb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888f4b333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1c66a9eb6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5b8a82440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重难点拨</a:t>
            </a:r>
            <a:endParaRPr lang="en-US" sz="1800" dirty="0"/>
          </a:p>
        </p:txBody>
      </p:sp>
      <p:sp>
        <p:nvSpPr>
          <p:cNvPr id="9" name="MasterShapeName?linknodeid=1beb25acb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专题线索</a:t>
            </a:r>
            <a:endParaRPr lang="en-US" sz="1800" dirty="0"/>
          </a:p>
        </p:txBody>
      </p:sp>
      <p:sp>
        <p:nvSpPr>
          <p:cNvPr id="10" name="MasterShapeName?linknodeid=888f4b333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1c66a9eb6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8714CA26-B34A-413E-BCE2-935395BF9C1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5b8a82440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1beb25acb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888f4b333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1c66a9eb6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5b8a82440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重难点拨</a:t>
            </a:r>
            <a:endParaRPr lang="en-US" sz="1800" dirty="0"/>
          </a:p>
        </p:txBody>
      </p:sp>
      <p:sp>
        <p:nvSpPr>
          <p:cNvPr id="9" name="MasterShapeName?linknodeid=1beb25acb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专题线索</a:t>
            </a:r>
            <a:endParaRPr lang="en-US" sz="1800" dirty="0"/>
          </a:p>
        </p:txBody>
      </p:sp>
      <p:sp>
        <p:nvSpPr>
          <p:cNvPr id="10" name="MasterShapeName?linknodeid=888f4b333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1c66a9eb6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P_5_BD#3d705435e?colgroup=3,2,14,7&amp;vcp=1&amp;pid=55b26a41d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0430676"/>
              </p:ext>
            </p:extLst>
          </p:nvPr>
        </p:nvGraphicFramePr>
        <p:xfrm>
          <a:off x="539496" y="2673540"/>
          <a:ext cx="11073384" cy="2222056"/>
        </p:xfrm>
        <a:graphic>
          <a:graphicData uri="http://schemas.openxmlformats.org/drawingml/2006/table">
            <a:tbl>
              <a:tblPr/>
              <a:tblGrid>
                <a:gridCol w="13258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612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595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266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主要史实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和平交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郑和七下西洋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对外贸易由以陆路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为主到海陆并举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再到以海路为主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0947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广州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一口通商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5_BD#3d705435e?colgroup=3,2,14,7&amp;vcp=1&amp;pid=55b26a41d&amp;color=0,0,0&amp;mp=1&amp;vtp=1&amp;vaab=1&amp;bt=1&amp;bbb=1">
            <a:extLst>
              <a:ext uri="{FF2B5EF4-FFF2-40B4-BE49-F238E27FC236}">
                <a16:creationId xmlns:a16="http://schemas.microsoft.com/office/drawing/2014/main" id="{2BFD56BC-C58D-A1CF-6D7D-8467CAC3A4EB}"/>
              </a:ext>
            </a:extLst>
          </p:cNvPr>
          <p:cNvSpPr txBox="1"/>
          <p:nvPr/>
        </p:nvSpPr>
        <p:spPr>
          <a:xfrm>
            <a:off x="10894735" y="196513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P_5_BD#3d705435e?colgroup=3,3,13,8&amp;vcp=1&amp;pid=55b26a41d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4330502"/>
              </p:ext>
            </p:extLst>
          </p:nvPr>
        </p:nvGraphicFramePr>
        <p:xfrm>
          <a:off x="539496" y="916780"/>
          <a:ext cx="11073384" cy="5030980"/>
        </p:xfrm>
        <a:graphic>
          <a:graphicData uri="http://schemas.openxmlformats.org/drawingml/2006/table">
            <a:tbl>
              <a:tblPr/>
              <a:tblGrid>
                <a:gridCol w="13350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38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12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723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主要史实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冲突对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戚继光抗倭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葡萄牙攫取在澳门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的居住权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荷兰侵占台湾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西方资本主义社会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迅速发展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建社会走向衰落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中国逐渐落伍于世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界历史的发展进程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郑成功收复台湾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雅克萨之战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闭关锁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实行海禁和闭关锁国政策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严格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限制对外贸易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启示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（1）国家强盛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经济文化繁荣是对外交往的重要前提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（2）闭关锁国导致国家衰落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对外开放促进国家发展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（3）我们要推动高水平对外开放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努力实现互利共赢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dc2fa0a46?vcp=1&amp;pid=1beb25acb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线索2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近代中国的外交</a:t>
            </a:r>
            <a:endParaRPr lang="en-US" altLang="zh-CN" sz="3200" dirty="0"/>
          </a:p>
        </p:txBody>
      </p:sp>
      <p:graphicFrame>
        <p:nvGraphicFramePr>
          <p:cNvPr id="14" name="P_5_BD#d6d629d7f?colgroup=3,21,5&amp;vcp=1&amp;pid=dc2fa0a46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9812141"/>
              </p:ext>
            </p:extLst>
          </p:nvPr>
        </p:nvGraphicFramePr>
        <p:xfrm>
          <a:off x="539496" y="1324401"/>
          <a:ext cx="11082528" cy="3340100"/>
        </p:xfrm>
        <a:graphic>
          <a:graphicData uri="http://schemas.openxmlformats.org/drawingml/2006/table">
            <a:tbl>
              <a:tblPr/>
              <a:tblGrid>
                <a:gridCol w="15880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010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933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主要史实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晚清时期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（1840—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1912年）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列强先后发起鸦片战争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第二次鸦片战争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中法战争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甲午中日战争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八国联军侵华战争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清政府被迫与列强签订《南京条约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北京条约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》《马关条约》《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辛丑条约》等不平等条约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中国逐步沦为半殖民地半封建社会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屈辱外交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半殖民地半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封建社会的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中国全面落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P_5_BD#d6d629d7f?colgroup=3,21,5&amp;vcp=1&amp;pid=dc2fa0a46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7290092"/>
              </p:ext>
            </p:extLst>
          </p:nvPr>
        </p:nvGraphicFramePr>
        <p:xfrm>
          <a:off x="539496" y="1873186"/>
          <a:ext cx="11082528" cy="3331528"/>
        </p:xfrm>
        <a:graphic>
          <a:graphicData uri="http://schemas.openxmlformats.org/drawingml/2006/table">
            <a:tbl>
              <a:tblPr/>
              <a:tblGrid>
                <a:gridCol w="15880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010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933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主要史实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民国时期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（1912—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1949年）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（1）北洋军阀统治时期：袁世凯签署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二十一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条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巴黎和会上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中国外交失败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中国代表拒绝在《凡尔赛条约》上签字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华盛顿会议签署《九国公约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中国仍未摆脱被几个帝国主义国家共同支配的局面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被动外交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中国的主权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被侵犯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际地位较低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d6d629d7f?colgroup=3,21,5&amp;vcp=1&amp;pid=dc2fa0a46&amp;color=0,0,0&amp;vtp=1&amp;vaab=1&amp;bt=1&amp;bbb=1">
            <a:extLst>
              <a:ext uri="{FF2B5EF4-FFF2-40B4-BE49-F238E27FC236}">
                <a16:creationId xmlns:a16="http://schemas.microsoft.com/office/drawing/2014/main" id="{A3412AD1-22F1-7435-594B-E7B26A560D4F}"/>
              </a:ext>
            </a:extLst>
          </p:cNvPr>
          <p:cNvSpPr txBox="1"/>
          <p:nvPr/>
        </p:nvSpPr>
        <p:spPr>
          <a:xfrm>
            <a:off x="10903879" y="116478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P_5_BD#d6d629d7f?colgroup=3,21,5&amp;vcp=1&amp;pid=dc2fa0a4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1442854"/>
              </p:ext>
            </p:extLst>
          </p:nvPr>
        </p:nvGraphicFramePr>
        <p:xfrm>
          <a:off x="539496" y="1312576"/>
          <a:ext cx="11082528" cy="4461320"/>
        </p:xfrm>
        <a:graphic>
          <a:graphicData uri="http://schemas.openxmlformats.org/drawingml/2006/table">
            <a:tbl>
              <a:tblPr/>
              <a:tblGrid>
                <a:gridCol w="16876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01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933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主要史实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民国时期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（1912—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1949年）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（2）南京国民政府时期：签署《联合国家宣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言》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成为世界反法西斯同盟成员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雅尔塔会议上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美国背着中国政府同意了苏联提出的严重侵犯中国主权的条件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以换取苏联参加对日作战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被动外交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中国的主权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被侵犯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际地位较低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启示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（1）国家实力是外交的基础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弱国无外交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（2）落后就要挨打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要以经济建设为中心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不断提高综合国力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5_BD#d6d629d7f?colgroup=3,21,5&amp;vcp=1&amp;pid=dc2fa0a46&amp;color=0,0,0&amp;mp=1&amp;vtp=1&amp;vaab=1&amp;bt=1&amp;bbb=1">
            <a:extLst>
              <a:ext uri="{FF2B5EF4-FFF2-40B4-BE49-F238E27FC236}">
                <a16:creationId xmlns:a16="http://schemas.microsoft.com/office/drawing/2014/main" id="{82022772-AB9A-70D8-DB88-33CF86162C29}"/>
              </a:ext>
            </a:extLst>
          </p:cNvPr>
          <p:cNvSpPr txBox="1"/>
          <p:nvPr/>
        </p:nvSpPr>
        <p:spPr>
          <a:xfrm>
            <a:off x="10903879" y="60417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366d1abf1?vcp=1&amp;pid=1beb25acb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线索3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现代中国的外交成就</a:t>
            </a:r>
            <a:endParaRPr lang="en-US" altLang="zh-CN" sz="3200" dirty="0"/>
          </a:p>
        </p:txBody>
      </p:sp>
      <p:graphicFrame>
        <p:nvGraphicFramePr>
          <p:cNvPr id="17" name="P_5_BD#2a6ffef40?colgroup=4,14,10&amp;vcp=1&amp;pid=366d1abf1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6186967"/>
              </p:ext>
            </p:extLst>
          </p:nvPr>
        </p:nvGraphicFramePr>
        <p:xfrm>
          <a:off x="539496" y="1324401"/>
          <a:ext cx="11073384" cy="2222500"/>
        </p:xfrm>
        <a:graphic>
          <a:graphicData uri="http://schemas.openxmlformats.org/drawingml/2006/table">
            <a:tbl>
              <a:tblPr/>
              <a:tblGrid>
                <a:gridCol w="1645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622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652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主要史实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新中国成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立初期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奉行独立自主的和平外交政策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新中国成立的第一年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同苏联等十几个国家建立了外交关系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一边倒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帝国主义国家对新中国采取敌视态度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实行外交孤立政策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P_5_BD#2a6ffef40?colgroup=4,14,10&amp;vcp=1&amp;pid=366d1abf1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1765140"/>
              </p:ext>
            </p:extLst>
          </p:nvPr>
        </p:nvGraphicFramePr>
        <p:xfrm>
          <a:off x="539496" y="2396172"/>
          <a:ext cx="11073384" cy="2781300"/>
        </p:xfrm>
        <a:graphic>
          <a:graphicData uri="http://schemas.openxmlformats.org/drawingml/2006/table">
            <a:tbl>
              <a:tblPr/>
              <a:tblGrid>
                <a:gridCol w="16351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687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695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主要史实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世纪50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周恩来提出和平共处五项原则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万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隆会议上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周恩来提出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求同存异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的方针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首次以五大国之一的身份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参加日内瓦会议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中国的国际地位提高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打开新中国外交的新局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2a6ffef40?colgroup=4,14,10&amp;vcp=1&amp;pid=366d1abf1&amp;color=0,0,0&amp;mp=1&amp;vtp=1&amp;vaab=1&amp;bt=1&amp;bbb=1">
            <a:extLst>
              <a:ext uri="{FF2B5EF4-FFF2-40B4-BE49-F238E27FC236}">
                <a16:creationId xmlns:a16="http://schemas.microsoft.com/office/drawing/2014/main" id="{BE3753DE-6A10-31BF-3FE9-1ABE9C495701}"/>
              </a:ext>
            </a:extLst>
          </p:cNvPr>
          <p:cNvSpPr txBox="1"/>
          <p:nvPr/>
        </p:nvSpPr>
        <p:spPr>
          <a:xfrm>
            <a:off x="10894735" y="168776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P_5_BD#2a6ffef40?colgroup=4,14,10&amp;vcp=1&amp;pid=366d1abf1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7279367"/>
              </p:ext>
            </p:extLst>
          </p:nvPr>
        </p:nvGraphicFramePr>
        <p:xfrm>
          <a:off x="539496" y="1558194"/>
          <a:ext cx="11073384" cy="4452748"/>
        </p:xfrm>
        <a:graphic>
          <a:graphicData uri="http://schemas.openxmlformats.org/drawingml/2006/table">
            <a:tbl>
              <a:tblPr/>
              <a:tblGrid>
                <a:gridCol w="1645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046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227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主要史实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世纪70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中国恢复在联合国的合法席位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美关系正常化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中日建交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中美建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出现与中国建交的高潮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中国的国际地位提高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国际形势发生变化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改革开放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继续奉行独立自主的和平外交政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中国特色大国外交全面推进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形成全方位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多层次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立体化的外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交布局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推动构建人类命运共同体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中国的综合国力增强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国际地位不断提高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5_BD#2a6ffef40?colgroup=4,14,10&amp;vcp=1&amp;pid=366d1abf1&amp;color=0,0,0&amp;vtp=1&amp;vaab=1&amp;bt=1&amp;bbb=1">
            <a:extLst>
              <a:ext uri="{FF2B5EF4-FFF2-40B4-BE49-F238E27FC236}">
                <a16:creationId xmlns:a16="http://schemas.microsoft.com/office/drawing/2014/main" id="{B45E9903-A40A-79CE-ADF7-62E4132DF15B}"/>
              </a:ext>
            </a:extLst>
          </p:cNvPr>
          <p:cNvSpPr txBox="1"/>
          <p:nvPr/>
        </p:nvSpPr>
        <p:spPr>
          <a:xfrm>
            <a:off x="10894735" y="84978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P_5_BD#2a6ffef40?colgroup=4,14,10&amp;vcp=1&amp;pid=366d1abf1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5589983"/>
              </p:ext>
            </p:extLst>
          </p:nvPr>
        </p:nvGraphicFramePr>
        <p:xfrm>
          <a:off x="539496" y="2118804"/>
          <a:ext cx="11073384" cy="2785428"/>
        </p:xfrm>
        <a:graphic>
          <a:graphicData uri="http://schemas.openxmlformats.org/drawingml/2006/table">
            <a:tbl>
              <a:tblPr/>
              <a:tblGrid>
                <a:gridCol w="1645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274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8542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启示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（1）我国是维护和促进世界和平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稳定与发展的坚定力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量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为世界和平与发展贡献了中国智慧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中国方案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中国力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（2）我国针对国际形势的变化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采取了积极灵活的外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交政策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（3）对外开放是我国的基本国策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要进一步全面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深化改革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推动高水平对外开放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2a6ffef40?colgroup=4,14,10&amp;vcp=1&amp;pid=366d1abf1&amp;color=0,0,0&amp;vtp=1&amp;vaab=1&amp;bt=1&amp;bbb=1">
            <a:extLst>
              <a:ext uri="{FF2B5EF4-FFF2-40B4-BE49-F238E27FC236}">
                <a16:creationId xmlns:a16="http://schemas.microsoft.com/office/drawing/2014/main" id="{3B472259-9501-8E53-7F84-39136ED656C8}"/>
              </a:ext>
            </a:extLst>
          </p:cNvPr>
          <p:cNvSpPr txBox="1"/>
          <p:nvPr/>
        </p:nvSpPr>
        <p:spPr>
          <a:xfrm>
            <a:off x="10894735" y="141039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8ebe6757c?vcp=1&amp;pid=1beb25acb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线索4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两次世界大战的重要影响</a:t>
            </a:r>
            <a:endParaRPr lang="en-US" altLang="zh-CN" sz="3200" dirty="0"/>
          </a:p>
        </p:txBody>
      </p:sp>
      <p:graphicFrame>
        <p:nvGraphicFramePr>
          <p:cNvPr id="21" name="P_5_BD#bca0ce4db?colgroup=6,11,11&amp;vcp=1&amp;pid=8ebe6757c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6064255"/>
              </p:ext>
            </p:extLst>
          </p:nvPr>
        </p:nvGraphicFramePr>
        <p:xfrm>
          <a:off x="539496" y="1324401"/>
          <a:ext cx="11064240" cy="2776792"/>
        </p:xfrm>
        <a:graphic>
          <a:graphicData uri="http://schemas.openxmlformats.org/drawingml/2006/table">
            <a:tbl>
              <a:tblPr/>
              <a:tblGrid>
                <a:gridCol w="9418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5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330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342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第一次世界大战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第二次世界大战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力量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欧洲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日本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大大削弱了欧洲的力量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从根本上动摇了欧洲的优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势地位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美国大发战争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日本乘机发展壮大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西欧国家普遍衰落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成为世界上军事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经济实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力最强大的国家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日本遭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受重大打击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9a2557d24.fixed?vcp=1&amp;color=199,134,85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5000" b="1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b="1" dirty="0">
              <a:solidFill>
                <a:srgbClr val="C78655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</p:txBody>
      </p:sp>
      <p:sp>
        <p:nvSpPr>
          <p:cNvPr id="3" name="C_1#9a2557d24.fixed?vcp=1&amp;color=86,186,157&amp;vtp=1&amp;vaab=1&amp;bbb=1"/>
          <p:cNvSpPr/>
          <p:nvPr/>
        </p:nvSpPr>
        <p:spPr>
          <a:xfrm>
            <a:off x="265176" y="320040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专题突破</a:t>
            </a:r>
            <a:endParaRPr lang="en-US" altLang="zh-CN" sz="48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P_5_BD#bca0ce4db?colgroup=6,11,11&amp;vcp=1&amp;pid=8ebe6757c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6468686"/>
              </p:ext>
            </p:extLst>
          </p:nvPr>
        </p:nvGraphicFramePr>
        <p:xfrm>
          <a:off x="539496" y="1835562"/>
          <a:ext cx="11064240" cy="3898012"/>
        </p:xfrm>
        <a:graphic>
          <a:graphicData uri="http://schemas.openxmlformats.org/drawingml/2006/table">
            <a:tbl>
              <a:tblPr/>
              <a:tblGrid>
                <a:gridCol w="9418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5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330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342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第一次世界大战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第二次世界大战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力量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收回山东的大部分主权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国际地位提高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成为联合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国创始会员国和安理会常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任理事国之一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俄国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（苏俄/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苏联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客观上影响了社会主义运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动的发展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为苏俄的诞生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创造了条件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苏联的西部边界大大地向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西推移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在东欧建立起与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苏联类似的社会主义制度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5_BD#bca0ce4db?colgroup=6,11,11&amp;vcp=1&amp;pid=8ebe6757c&amp;color=0,0,0&amp;mp=1&amp;vtp=1&amp;vaab=1&amp;bt=1&amp;bbb=1">
            <a:extLst>
              <a:ext uri="{FF2B5EF4-FFF2-40B4-BE49-F238E27FC236}">
                <a16:creationId xmlns:a16="http://schemas.microsoft.com/office/drawing/2014/main" id="{3CA49891-296F-1010-4BD6-E886F4FA4BAC}"/>
              </a:ext>
            </a:extLst>
          </p:cNvPr>
          <p:cNvSpPr txBox="1"/>
          <p:nvPr/>
        </p:nvSpPr>
        <p:spPr>
          <a:xfrm>
            <a:off x="10885591" y="112715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P_5_BD#bca0ce4db?colgroup=6,11,11&amp;vcp=1&amp;pid=8ebe6757c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9006255"/>
              </p:ext>
            </p:extLst>
          </p:nvPr>
        </p:nvGraphicFramePr>
        <p:xfrm>
          <a:off x="539496" y="2112930"/>
          <a:ext cx="11064240" cy="3343276"/>
        </p:xfrm>
        <a:graphic>
          <a:graphicData uri="http://schemas.openxmlformats.org/drawingml/2006/table">
            <a:tbl>
              <a:tblPr/>
              <a:tblGrid>
                <a:gridCol w="9418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5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330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342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第一次世界大战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第二次世界大战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力量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亚非拉地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促进了殖民地半殖民地国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家的民族觉醒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民族解放运动高涨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国家和地区实现国家独立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和民族解放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世界秩序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战后形成凡尔赛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—华盛顿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体系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战后形成美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苏主导的两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极格局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5_BD#bca0ce4db?colgroup=6,11,11&amp;vcp=1&amp;pid=8ebe6757c&amp;color=0,0,0&amp;mp=1&amp;vtp=1&amp;vaab=1&amp;bt=1&amp;bbb=1">
            <a:extLst>
              <a:ext uri="{FF2B5EF4-FFF2-40B4-BE49-F238E27FC236}">
                <a16:creationId xmlns:a16="http://schemas.microsoft.com/office/drawing/2014/main" id="{6FCF9592-FD5C-F2E4-FCC9-C955AE69544C}"/>
              </a:ext>
            </a:extLst>
          </p:cNvPr>
          <p:cNvSpPr txBox="1"/>
          <p:nvPr/>
        </p:nvSpPr>
        <p:spPr>
          <a:xfrm>
            <a:off x="10885591" y="140452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P_5_BD#bca0ce4db?colgroup=6,11,11&amp;vcp=1&amp;pid=8ebe6757c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9009290"/>
              </p:ext>
            </p:extLst>
          </p:nvPr>
        </p:nvGraphicFramePr>
        <p:xfrm>
          <a:off x="539496" y="1841436"/>
          <a:ext cx="11112603" cy="3886264"/>
        </p:xfrm>
        <a:graphic>
          <a:graphicData uri="http://schemas.openxmlformats.org/drawingml/2006/table">
            <a:tbl>
              <a:tblPr/>
              <a:tblGrid>
                <a:gridCol w="25992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079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0792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第一次世界大战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第二次世界大战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164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国际关系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新的国际秩序确立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暂时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调整了帝国主义列强之间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的关系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世界局势出现暂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时的和平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美苏冷战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两大集团对峙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和竞争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社会主义力量壮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日本经济恢复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和发展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不结盟运动发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世界多极化趋势不断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bca0ce4db?colgroup=6,11,11&amp;vcp=1&amp;pid=8ebe6757c&amp;color=0,0,0&amp;vtp=1&amp;vaab=1&amp;bt=1&amp;bbb=1">
            <a:extLst>
              <a:ext uri="{FF2B5EF4-FFF2-40B4-BE49-F238E27FC236}">
                <a16:creationId xmlns:a16="http://schemas.microsoft.com/office/drawing/2014/main" id="{13B19785-266E-22C1-5B47-49B30D9C4D82}"/>
              </a:ext>
            </a:extLst>
          </p:cNvPr>
          <p:cNvSpPr txBox="1"/>
          <p:nvPr/>
        </p:nvSpPr>
        <p:spPr>
          <a:xfrm>
            <a:off x="10933954" y="11330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888f4b333.fixed?vcp=1&amp;pid=546b0ff60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第39讲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对外交往与战争</a:t>
            </a:r>
            <a:endParaRPr lang="en-US" altLang="zh-CN" sz="4000" dirty="0"/>
          </a:p>
        </p:txBody>
      </p:sp>
      <p:sp>
        <p:nvSpPr>
          <p:cNvPr id="3" name="C_3_BD#888f4b333.fixed?vcp=1&amp;pid=546b0ff60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1_1#4a06a242c?vaa=1&amp;vcp=1&amp;vis=1&amp;pid=888f4b333&amp;color=0,0,0&amp;vtp=1&amp;vaab=1&amp;bt=1&amp;bbb=1&amp;hb=1"/>
          <p:cNvSpPr/>
          <p:nvPr/>
        </p:nvSpPr>
        <p:spPr>
          <a:xfrm>
            <a:off x="539496" y="55440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【观点论述】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（2024·四川宜宾·中考，有改动）（16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）探索中西方交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往的历史，为中国的发展和对外交往提供借鉴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阅读材料，按要求回答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材料一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见下图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O_4_BD.1_2#4a06a242c?vaa=1&amp;vcp=1&amp;vis=1&amp;pid=888f4b33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3121488"/>
            <a:ext cx="11064240" cy="3182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2_1#95da68416?vaa=1&amp;vcp=1&amp;vis=1&amp;pid=4a06a242c&amp;color=0,0,0&amp;vtp=1&amp;vaab=1&amp;bt=1&amp;bbb=1&amp;hb=1"/>
          <p:cNvSpPr/>
          <p:nvPr/>
        </p:nvSpPr>
        <p:spPr>
          <a:xfrm>
            <a:off x="539496" y="115507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（1）根据材料一，指出上图中两条路线在交往的主要方式上有何不同。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4" name="QO_5_AS.1_1#95da68416?vaa=1&amp;vcp=1&amp;vis=1&amp;pid=4a06a242c&amp;color=0,0,0&amp;vtp=1&amp;vaab=1&amp;bbb=1&amp;hb=1"/>
          <p:cNvSpPr/>
          <p:nvPr/>
        </p:nvSpPr>
        <p:spPr>
          <a:xfrm>
            <a:off x="539496" y="252935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zh-CN" altLang="en-US" sz="28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第一问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为图表类解析题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从图中“丝绸之路”和“新航路”传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播的内容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方式等比较即可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O_5_AN.1_1#95da68416?vaa=1&amp;vcp=1&amp;vis=1&amp;pid=4a06a242c&amp;color=0,0,0&amp;vtp=1&amp;vaab=1&amp;bt=1&amp;bbb=1&amp;hb=1">
            <a:extLst>
              <a:ext uri="{FF2B5EF4-FFF2-40B4-BE49-F238E27FC236}">
                <a16:creationId xmlns:a16="http://schemas.microsoft.com/office/drawing/2014/main" id="{9D552CB9-34DD-4D0D-A98D-DC3887033C99}"/>
              </a:ext>
            </a:extLst>
          </p:cNvPr>
          <p:cNvSpPr/>
          <p:nvPr/>
        </p:nvSpPr>
        <p:spPr>
          <a:xfrm>
            <a:off x="711512" y="402955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不同：“丝绸之路”，和平友好往来；“新航路”，</a:t>
            </a: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血腥暴力、侵略</a:t>
            </a:r>
            <a:endParaRPr lang="en-US" altLang="zh-CN" sz="2800" b="0" i="0" dirty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掠夺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。（2分）</a:t>
            </a:r>
            <a:endParaRPr lang="en-US" altLang="zh-CN" sz="2800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5_1#ba76bd111?vaa=1&amp;vcp=1&amp;vis=1&amp;pid=4a06a242c&amp;color=0,0,0&amp;vtp=1&amp;vaab=1&amp;bt=1&amp;bbb=1&amp;h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（2）任选一条路线，提取其中至少两个相关联的信息，结合史实，阐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述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文明交往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所产生的影响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4" name="QO_5_AS.1_1#ba76bd111?vaa=1&amp;vcp=1&amp;vis=1&amp;pid=4a06a242c&amp;color=0,0,0&amp;vtp=1&amp;vaab=1&amp;bbb=1&amp;hb=1"/>
          <p:cNvSpPr/>
          <p:nvPr/>
        </p:nvSpPr>
        <p:spPr>
          <a:xfrm>
            <a:off x="458015" y="174333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zh-CN" altLang="en-US" sz="28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第二问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为观点论述题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结合两条路线带来的物种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技术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文化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等交流分析其影响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O_5_AN.1_1#ba76bd111?vaa=1&amp;vcp=1&amp;vis=1&amp;pid=4a06a242c&amp;color=0,0,0&amp;mp=1&amp;vtp=1&amp;vaab=1&amp;bt=1&amp;bbb=1&amp;hb=1">
            <a:extLst>
              <a:ext uri="{FF2B5EF4-FFF2-40B4-BE49-F238E27FC236}">
                <a16:creationId xmlns:a16="http://schemas.microsoft.com/office/drawing/2014/main" id="{B6FBEC72-57AA-44B8-8A96-046177087330}"/>
              </a:ext>
            </a:extLst>
          </p:cNvPr>
          <p:cNvSpPr/>
          <p:nvPr/>
        </p:nvSpPr>
        <p:spPr>
          <a:xfrm>
            <a:off x="458015" y="2944691"/>
            <a:ext cx="11109960" cy="33589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示例一】选择“丝绸之路”：</a:t>
            </a: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丝绸之路开辟后，开辟了中国与西亚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、</a:t>
            </a:r>
          </a:p>
          <a:p>
            <a:pPr algn="l"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欧洲各国的联系之路，促进了沿途地区的经济文化交流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。（6分）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【示例二】选择“新航路”：</a:t>
            </a: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新航路开辟后，从欧洲到亚洲、美洲和非</a:t>
            </a:r>
            <a:endParaRPr lang="en-US" altLang="zh-CN" sz="2800" b="0" i="0" dirty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洲等地的交通往来日益密切，促进了沿途地区的经济文化交流，加速了</a:t>
            </a:r>
            <a:endParaRPr lang="en-US" altLang="zh-CN" sz="2800" b="0" i="0" dirty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资本原始积累，促进了封建生产方式向资本主义生产方式过渡，同时对</a:t>
            </a:r>
            <a:endParaRPr lang="en-US" altLang="zh-CN" sz="2800" b="0" i="0" dirty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世界其他地区的社会经济产生重要影响，世界联结为一个整体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。（6分）</a:t>
            </a:r>
            <a:endParaRPr lang="en-US" altLang="zh-CN" sz="2800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11ab09c65?vcp=1&amp;vis=1&amp;pid=4a06a242c&amp;color=0,0,0&amp;vtp=1&amp;vaab=1&amp;bt=1&amp;bbb=1&amp;hb=1"/>
          <p:cNvSpPr/>
          <p:nvPr/>
        </p:nvSpPr>
        <p:spPr>
          <a:xfrm>
            <a:off x="539496" y="8988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材料二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中共十八大以来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，“丝绸之路经济带”和“21世纪海上丝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绸之路”的深入实施，涉及60多个国家和地区，东牵亚太经济圈，西接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欧洲经济圈，穿越非洲，环连亚欧，涉及人口约44亿。2013年以来，中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国（上海）自由贸易试验区等多个自贸区相继成立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在自贸区内，对外</a:t>
            </a:r>
            <a:endParaRPr lang="en-US" altLang="zh-CN" sz="2800" b="0" i="0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贸易变得更加自由和便利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。2015年12月，亚洲基础设施投资银行正式成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立，这是全球首个由中国倡议设立的多边金融机构，旨在为亚洲国家的</a:t>
            </a:r>
            <a:endParaRPr lang="en-US" altLang="zh-CN" sz="2800" b="0" i="0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基础设施建设提供资金支持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摘编自沈传亮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新时代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中国梦的提出与新的开局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8_1#e6820b5eb?vaa=1&amp;vcp=1&amp;vis=1&amp;pid=4a06a242c&amp;color=0,0,0&amp;vtp=1&amp;vaab=1&amp;bt=1&amp;bbb=1&amp;h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（3）根据材料二并结合所学知识，指出面对全球化潮流，中共十八大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以来中国对外交流的举措和启示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。（8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4" name="QO_5_AS.1_1#e6820b5eb?vaa=1&amp;vcp=1&amp;vis=1&amp;pid=4a06a242c&amp;color=0,0,0&amp;vtp=1&amp;vaab=1&amp;bbb=1&amp;hb=1"/>
          <p:cNvSpPr/>
          <p:nvPr/>
        </p:nvSpPr>
        <p:spPr>
          <a:xfrm>
            <a:off x="448962" y="175575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zh-CN" altLang="en-US" sz="28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第三问，</a:t>
            </a:r>
            <a:r>
              <a:rPr lang="en-US" altLang="zh-CN" sz="280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根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据关键信息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丝绸之路经济带”等回答举措，围绕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改革开放”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回答启示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O_5_AN.1_1#e6820b5eb?vaa=1&amp;vcp=1&amp;vis=1&amp;pid=4a06a242c&amp;color=0,0,0&amp;vtp=1&amp;vaab=1&amp;bt=1&amp;bbb=1&amp;hb=1">
            <a:extLst>
              <a:ext uri="{FF2B5EF4-FFF2-40B4-BE49-F238E27FC236}">
                <a16:creationId xmlns:a16="http://schemas.microsoft.com/office/drawing/2014/main" id="{5C7CC6A2-884E-4D00-81FF-837218DB531C}"/>
              </a:ext>
            </a:extLst>
          </p:cNvPr>
          <p:cNvSpPr/>
          <p:nvPr/>
        </p:nvSpPr>
        <p:spPr>
          <a:xfrm>
            <a:off x="539496" y="316165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举措：构建面向全球的高标准自由贸易区网络，推动共建</a:t>
            </a:r>
            <a:r>
              <a:rPr lang="zh-CN" altLang="en-US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一带一路</a:t>
            </a:r>
            <a:r>
              <a:rPr lang="zh-CN" altLang="en-US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”</a:t>
            </a:r>
            <a:endParaRPr lang="en-US" altLang="zh-CN" sz="2800" b="0" i="0" dirty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质量发展，积极推动区域经济合作，积极发展对外贸易，形成更大范围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更宽领域、更深层次的对外开放格局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。（4分）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启示：我们应该立足新发展阶段，构建新发展格局，坚持扩大制度型开</a:t>
            </a:r>
            <a:endParaRPr lang="en-US" altLang="zh-CN" sz="2800" b="0" i="0" dirty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放，发展数字贸易，改善营商环境，继续推进高水平对外开放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。（4分）</a:t>
            </a:r>
            <a:endParaRPr lang="en-US" altLang="zh-CN" sz="2800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729ffbeb3?vcp=1&amp;pid=888f4b333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请完成第287—289页［备考练习］习题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5b8a82440.fixed?vcp=1&amp;pid=546b0ff60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第39讲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对外交往与战争</a:t>
            </a:r>
            <a:endParaRPr lang="en-US" altLang="zh-CN" sz="4000" dirty="0"/>
          </a:p>
        </p:txBody>
      </p:sp>
      <p:sp>
        <p:nvSpPr>
          <p:cNvPr id="3" name="C_3_BD#5b8a82440.fixed?vcp=1&amp;pid=546b0ff60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重难点拨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1c66a9eb6.fixed?vcp=1&amp;pid=546b0ff60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第39讲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对外交往与战争</a:t>
            </a:r>
            <a:endParaRPr lang="en-US" altLang="zh-CN" sz="4000" dirty="0"/>
          </a:p>
        </p:txBody>
      </p:sp>
      <p:sp>
        <p:nvSpPr>
          <p:cNvPr id="3" name="C_3_BD#1c66a9eb6.fixed?vcp=1&amp;pid=546b0ff60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第39讲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对外交往与战争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d053fe38c?vcp=1&amp;pid=1c66a9eb6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5_BD.11_1#d6c560e75?vaa=1&amp;vcp=1&amp;vis=1&amp;pid=d053fe38c&amp;color=0,0,0&amp;vtp=1&amp;vaab=1&amp;bbb=1&amp;hb=1"/>
          <p:cNvSpPr/>
          <p:nvPr/>
        </p:nvSpPr>
        <p:spPr>
          <a:xfrm>
            <a:off x="539496" y="126724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1.1931年，《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广西大学周刊》的刊头语中写道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我们的努力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是拿我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们的勇气，去与日本鬼拼命！拿我们的鲜血，去夺回我国的领土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东三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省！拿我们的头颅，去救满蒙的同胞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这表明了广西大学师生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5_AN.12_1#d6c560e75.bracket?vaa=1&amp;vcp=1&amp;vis=1&amp;pid=d053fe38c&amp;color=0,0,0&amp;vpa=1&amp;vtp=1&amp;vaab=1"/>
          <p:cNvSpPr/>
          <p:nvPr/>
        </p:nvSpPr>
        <p:spPr>
          <a:xfrm>
            <a:off x="10410876" y="260820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   B</a:t>
            </a:r>
            <a:endParaRPr lang="en-US" altLang="zh-CN" sz="2800" dirty="0"/>
          </a:p>
        </p:txBody>
      </p:sp>
      <p:sp>
        <p:nvSpPr>
          <p:cNvPr id="5" name="QC_5_BD.11_2#d6c560e75.choices?vaa=1&amp;vcp=1&amp;vis=1&amp;pid=d053fe38c&amp;color=0,0,0&amp;vtp=1&amp;vaab=1&amp;bbb=1"/>
          <p:cNvSpPr/>
          <p:nvPr/>
        </p:nvSpPr>
        <p:spPr>
          <a:xfrm>
            <a:off x="539496" y="331153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A.打倒列强、推翻军阀的决心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B.团结抗日、共御外侮的精神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C.民主协商、共建和平的追求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D.抗美援朝、保家卫国的信念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3_1#34a37d808?vaa=1&amp;vcp=1&amp;vis=1&amp;pid=d053fe38c&amp;color=0,0,0&amp;vtp=1&amp;vaab=1&amp;bt=1&amp;bbb=1&amp;hb=1"/>
          <p:cNvSpPr/>
          <p:nvPr/>
        </p:nvSpPr>
        <p:spPr>
          <a:xfrm>
            <a:off x="539496" y="206079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2.（2024·四川巴中·中考，有改动）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我军这一战略行动，恰似一把利剑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插进蒋介石反动统治的心脏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从此，中国人民解放军由战略防御转入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战略进攻，扭转了整个战争形势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此次军事行动是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1_1#34a37d808.bracket?vaa=1&amp;vcp=1&amp;vis=1&amp;pid=d053fe38c&amp;color=0,0,0&amp;vpa=2&amp;vtp=1&amp;vaab=1"/>
          <p:cNvSpPr/>
          <p:nvPr/>
        </p:nvSpPr>
        <p:spPr>
          <a:xfrm>
            <a:off x="8796878" y="334203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D</a:t>
            </a:r>
            <a:endParaRPr lang="en-US" altLang="zh-CN" sz="2800" dirty="0"/>
          </a:p>
        </p:txBody>
      </p:sp>
      <p:sp>
        <p:nvSpPr>
          <p:cNvPr id="4" name="QC_5_BD.13_2#34a37d808.choices?vaa=1&amp;vcp=1&amp;vis=1&amp;pid=d053fe38c&amp;color=0,0,0&amp;vtp=1&amp;vaab=1&amp;bbb=1"/>
          <p:cNvSpPr/>
          <p:nvPr/>
        </p:nvSpPr>
        <p:spPr>
          <a:xfrm>
            <a:off x="539496" y="390985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A.渡江战役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B.平津战役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C.辽沈战役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D.跃进大别山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5_BD.15_1#e9c956e26?vaa=1&amp;vcp=1&amp;vis=1&amp;pid=d053fe38c&amp;color=0,0,0&amp;vtp=1&amp;vaab=1&amp;bbb=1&amp;hb=1"/>
          <p:cNvSpPr/>
          <p:nvPr/>
        </p:nvSpPr>
        <p:spPr>
          <a:xfrm>
            <a:off x="539496" y="160118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3.（2024·福建·中考）魏巍在《火线春节夜》中写道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：“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有人指着自己的</a:t>
            </a:r>
            <a:endParaRPr lang="en-US" altLang="zh-CN" sz="2800" b="0" i="0" dirty="0">
              <a:solidFill>
                <a:srgbClr val="00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一缸子白雪、几片肉、一块朝鲜打糕，还有早晨剩下的米饭说：‘你看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这还不是好几个菜吗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？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这年过得蛮不坏哩！’”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这体现了志愿军的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5_AN.16_1#e9c956e26.bracket?vaa=1&amp;vcp=1&amp;vis=1&amp;pid=d053fe38c&amp;color=0,0,0&amp;vpa=3&amp;vtp=1&amp;vaab=1"/>
          <p:cNvSpPr/>
          <p:nvPr/>
        </p:nvSpPr>
        <p:spPr>
          <a:xfrm>
            <a:off x="10941589" y="288242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C</a:t>
            </a:r>
            <a:endParaRPr lang="en-US" altLang="zh-CN" sz="2800" dirty="0"/>
          </a:p>
        </p:txBody>
      </p:sp>
      <p:sp>
        <p:nvSpPr>
          <p:cNvPr id="7" name="QC_5_BD.15_2#e9c956e26.choices?vaa=1&amp;vcp=1&amp;vis=1&amp;pid=d053fe38c&amp;color=0,0,0&amp;vtp=1&amp;vaab=1&amp;bbb=1"/>
          <p:cNvSpPr/>
          <p:nvPr/>
        </p:nvSpPr>
        <p:spPr>
          <a:xfrm>
            <a:off x="539496" y="36576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A.严明纪律观念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B.武器装备精良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C.革命乐观主义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D.业余生活丰富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7_1#453210914?vaa=1&amp;vcp=1&amp;vis=1&amp;pid=d053fe38c&amp;color=0,0,0&amp;vtp=1&amp;vaab=1&amp;bt=1&amp;bbb=1&amp;hb=1"/>
          <p:cNvSpPr/>
          <p:nvPr/>
        </p:nvSpPr>
        <p:spPr>
          <a:xfrm>
            <a:off x="539496" y="153339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4.（2024·广西南宁·模拟）这场战争后，英国失去了1/4的对外投资，法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国失去了1/3的对外投资，德国失去了全部对外投资，英国丧失了世界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金融中心的地位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俄国建立起人类历史上第一个社会主义国家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场战争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指的是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18_1#453210914.bracket?vaa=1&amp;vcp=1&amp;vis=1&amp;pid=d053fe38c&amp;color=0,0,0&amp;vpa=4&amp;vtp=1&amp;vaab=1"/>
          <p:cNvSpPr/>
          <p:nvPr/>
        </p:nvSpPr>
        <p:spPr>
          <a:xfrm>
            <a:off x="3107277" y="346316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B</a:t>
            </a:r>
            <a:endParaRPr lang="en-US" altLang="zh-CN" sz="2800" dirty="0"/>
          </a:p>
        </p:txBody>
      </p:sp>
      <p:sp>
        <p:nvSpPr>
          <p:cNvPr id="4" name="QC_5_BD.17_2#453210914.choices?vaa=1&amp;vcp=1&amp;vis=1&amp;pid=d053fe38c&amp;color=0,0,0&amp;vtp=1&amp;vaab=1&amp;bbb=1"/>
          <p:cNvSpPr/>
          <p:nvPr/>
        </p:nvSpPr>
        <p:spPr>
          <a:xfrm>
            <a:off x="539496" y="410483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.普法战争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.第一次世界大战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C.第二次世界大战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.美苏冷战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d3c2c0b3c?vcp=1&amp;pid=1c66a9eb6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提分练</a:t>
            </a:r>
            <a:endParaRPr lang="en-US" altLang="zh-CN" sz="3200" dirty="0"/>
          </a:p>
        </p:txBody>
      </p:sp>
      <p:sp>
        <p:nvSpPr>
          <p:cNvPr id="3" name="QC_5_BD.19_1#1789a9925?vaa=1&amp;vcp=1&amp;vis=1&amp;pid=d3c2c0b3c&amp;color=0,0,0&amp;vtp=1&amp;vaab=1&amp;bbb=1&amp;hb=1"/>
          <p:cNvSpPr/>
          <p:nvPr/>
        </p:nvSpPr>
        <p:spPr>
          <a:xfrm>
            <a:off x="539496" y="126724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5.（2024·湖北·中考，有改动）张骞首次出使西域时，听说了安息（今伊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朗高原和两河流域）的情况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再次出使西域时，他派副使访问了安息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随后，安息使节来到汉朝，并将鸵鸟蛋等礼物送给汉武帝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这说明了张骞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通西域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5_AN.20_1#1789a9925.bracket?vaa=1&amp;vcp=1&amp;vis=1&amp;pid=d3c2c0b3c&amp;color=0,0,0&amp;vpa=5&amp;vtp=1&amp;vaab=1"/>
          <p:cNvSpPr/>
          <p:nvPr/>
        </p:nvSpPr>
        <p:spPr>
          <a:xfrm>
            <a:off x="1846847" y="327124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B</a:t>
            </a:r>
            <a:endParaRPr lang="en-US" altLang="zh-CN" sz="2800" dirty="0"/>
          </a:p>
        </p:txBody>
      </p:sp>
      <p:sp>
        <p:nvSpPr>
          <p:cNvPr id="5" name="QC_5_BD.19_2#1789a9925.choices?vaa=1&amp;vcp=1&amp;vis=1&amp;pid=d3c2c0b3c&amp;color=0,0,0&amp;vtp=1&amp;vaab=1&amp;bbb=1"/>
          <p:cNvSpPr/>
          <p:nvPr/>
        </p:nvSpPr>
        <p:spPr>
          <a:xfrm>
            <a:off x="539496" y="38390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A.改善了国家的财政状况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B.促进了西汉与西域相互了解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C.加强中央对地方的控制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D.有利于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文景之治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的出现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1_1#d6ed29ca5?vaa=1&amp;vcp=1&amp;vis=1&amp;pid=d3c2c0b3c&amp;color=0,0,0&amp;vtp=1&amp;vaab=1&amp;bt=1&amp;bbb=1&amp;hb=1"/>
          <p:cNvSpPr/>
          <p:nvPr/>
        </p:nvSpPr>
        <p:spPr>
          <a:xfrm>
            <a:off x="539496" y="185724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6.（2024·广东深圳·中考）明朝郑和船队到达东南亚和非洲国家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，船队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上的医官会给当地人看诊并介绍中医技术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，船队上的稳婆（接生婆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）也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会向落后地区的当地妇女介绍接生技术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这体现了郑和船队(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22_1#d6ed29ca5.bracket?vaa=1&amp;vcp=1&amp;vis=1&amp;pid=d3c2c0b3c&amp;color=0,0,0&amp;vpa=6&amp;vtp=1&amp;vaab=1"/>
          <p:cNvSpPr/>
          <p:nvPr/>
        </p:nvSpPr>
        <p:spPr>
          <a:xfrm>
            <a:off x="10062114" y="313931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21_2#d6ed29ca5.choices?vaa=1&amp;vcp=1&amp;vis=1&amp;pid=d3c2c0b3c&amp;color=0,0,0&amp;vtp=1&amp;vaab=1&amp;bbb=1"/>
          <p:cNvSpPr/>
          <p:nvPr/>
        </p:nvSpPr>
        <p:spPr>
          <a:xfrm>
            <a:off x="539496" y="37809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.提升了明朝的科技文化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.促进了亚非的交往交流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C.保持中外友好交往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.是航海史上的壮举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3_1#3dc72a2df?sp=1&amp;vaa=1&amp;vcp=1&amp;vis=1&amp;pid=d3c2c0b3c&amp;color=0,0,0&amp;vtp=1&amp;vaab=1&amp;bt=1&amp;bbb=1"/>
          <p:cNvSpPr/>
          <p:nvPr/>
        </p:nvSpPr>
        <p:spPr>
          <a:xfrm>
            <a:off x="539496" y="97612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【时空观念】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（2024·福建·中考）下图体现的是(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24_1#3dc72a2df.bracket?vaa=1&amp;vcp=1&amp;vis=1&amp;pid=d3c2c0b3c&amp;color=0,0,0&amp;vpa=7&amp;vtp=1&amp;vaab=1"/>
          <p:cNvSpPr/>
          <p:nvPr/>
        </p:nvSpPr>
        <p:spPr>
          <a:xfrm>
            <a:off x="8442864" y="96278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5_BD.23_3#3dc72a2df.choices?htil=1&amp;vaa=1&amp;vcp=1&amp;vis=1&amp;pid=d3c2c0b3c&amp;color=0,0,0&amp;vtp=1&amp;vaab=1&amp;bbb=1"/>
          <p:cNvSpPr/>
          <p:nvPr/>
        </p:nvSpPr>
        <p:spPr>
          <a:xfrm>
            <a:off x="539496" y="1608391"/>
            <a:ext cx="5559552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A.鸦片战争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B.第二次鸦片战争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C.甲午中日战争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D.八国联军侵华战争</a:t>
            </a:r>
            <a:endParaRPr lang="en-US" altLang="zh-CN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6419526" y="2729563"/>
            <a:ext cx="25186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地图见第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287</a:t>
            </a:r>
            <a:r>
              <a:rPr lang="zh-CN" altLang="en-US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页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5_1#14023a210?vaa=1&amp;vcp=1&amp;vis=1&amp;pid=d3c2c0b3c&amp;color=0,0,0&amp;vtp=1&amp;vaab=1&amp;bt=1&amp;bbb=1&amp;hb=1"/>
          <p:cNvSpPr/>
          <p:nvPr/>
        </p:nvSpPr>
        <p:spPr>
          <a:xfrm>
            <a:off x="539496" y="1097260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8.（2024·广西桂林·模拟，有改动）20世纪70年代是新中国外交发展的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突破期和转型期，中国实现了由区域性强国向有全球性影响大国的转变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对这一结论提供依据的关键史事是中国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1_1#14023a210.bracket?vaa=1&amp;vcp=1&amp;vis=1&amp;pid=d3c2c0b3c&amp;color=0,0,0&amp;vpa=8&amp;vtp=1&amp;vaab=1"/>
          <p:cNvSpPr/>
          <p:nvPr/>
        </p:nvSpPr>
        <p:spPr>
          <a:xfrm>
            <a:off x="6861714" y="2286425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25_2#14023a210.choices?vaa=1&amp;vcp=1&amp;vis=1&amp;pid=d3c2c0b3c&amp;color=0,0,0&amp;vtp=1&amp;vaab=1&amp;bbb=1"/>
          <p:cNvSpPr/>
          <p:nvPr/>
        </p:nvSpPr>
        <p:spPr>
          <a:xfrm>
            <a:off x="539496" y="2806617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A.提出和平共处五项原则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47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B.提出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求同存异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方针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C.中国恢复在联合国的合法席位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D.实行对外开放的政策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5_BD.27_1#a2b0c4a16?vaa=1&amp;vcp=1&amp;vis=1&amp;pid=d3c2c0b3c&amp;color=0,0,0&amp;vtp=1&amp;vaab=1&amp;bbb=1&amp;hb=1"/>
          <p:cNvSpPr/>
          <p:nvPr/>
        </p:nvSpPr>
        <p:spPr>
          <a:xfrm>
            <a:off x="539496" y="1596325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9.（2024·广西桂林·模拟）对同类事件进行分析、比较是历史学习的重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要方法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某同学在复习美国独立战争和南北战争的内容时，归纳了两个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事件的相同点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归纳正确的是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5_AN.28_1#a2b0c4a16.bracket?vaa=1&amp;vcp=1&amp;vis=1&amp;pid=d3c2c0b3c&amp;color=0,0,0&amp;vpa=9&amp;vtp=1&amp;vaab=1"/>
          <p:cNvSpPr/>
          <p:nvPr/>
        </p:nvSpPr>
        <p:spPr>
          <a:xfrm>
            <a:off x="5439315" y="2785490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5_BD.27_2#a2b0c4a16.choices?vaa=1&amp;vcp=1&amp;vis=1&amp;pid=d3c2c0b3c&amp;color=0,0,0&amp;vtp=1&amp;vaab=1&amp;bbb=1"/>
          <p:cNvSpPr/>
          <p:nvPr/>
        </p:nvSpPr>
        <p:spPr>
          <a:xfrm>
            <a:off x="539496" y="3305682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A.都维护了国家的统一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B.都实现了民族解放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C.都促进资本主义发展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D.都解放了黑人奴隶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120a68a47?vcp=1&amp;pid=5b8a82440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热点链接</a:t>
            </a:r>
            <a:endParaRPr lang="en-US" altLang="zh-CN" sz="3000" dirty="0"/>
          </a:p>
        </p:txBody>
      </p:sp>
      <p:sp>
        <p:nvSpPr>
          <p:cNvPr id="3" name="P_5_BD#2eb468ee0?vcp=1&amp;pid=120a68a47&amp;color=0,0,0&amp;vtp=1&amp;vaab=1&amp;bbb=1&amp;hb=1"/>
          <p:cNvSpPr/>
          <p:nvPr/>
        </p:nvSpPr>
        <p:spPr>
          <a:xfrm>
            <a:off x="539496" y="123346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2024年9月5日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，国家主席习近平在北京人民大会堂出席中非合作论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坛北京峰会开幕式并发表主旨讲话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。他宣布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，将中国同所有非洲建交国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的双边关系提升到战略关系层面，将中非关系整体定位提升至新时代全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天候中非命运共同体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，并将实施中非携手推进现代化十大伙伴行动。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9_1#923961dde?vaa=1&amp;vcp=1&amp;vis=1&amp;pid=d3c2c0b3c&amp;color=0,0,0&amp;vtp=1&amp;vaab=1&amp;bt=1&amp;bbb=1&amp;hb=1"/>
          <p:cNvSpPr/>
          <p:nvPr/>
        </p:nvSpPr>
        <p:spPr>
          <a:xfrm>
            <a:off x="539496" y="153339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10.（2024·北京·中考）历史学家认为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：这场战争是日益加剧的帝国主义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趋势和帝国主义各国政治经济发展不平衡的直接后果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。1914年以前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，两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大军事集团的军备竞赛变本加厉，同时一些军事领导人对速战速决抱有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不切实际的幻想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以上内容说明的是(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30_1#923961dde.bracket?vaa=1&amp;vcp=1&amp;vis=1&amp;pid=d3c2c0b3c&amp;color=0,0,0&amp;vpa=10&amp;vtp=1&amp;vaab=1"/>
          <p:cNvSpPr/>
          <p:nvPr/>
        </p:nvSpPr>
        <p:spPr>
          <a:xfrm>
            <a:off x="6506114" y="346316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29_2#923961dde.choices?vaa=1&amp;vcp=1&amp;vis=1&amp;pid=d3c2c0b3c&amp;color=0,0,0&amp;vtp=1&amp;vaab=1&amp;bbb=1"/>
          <p:cNvSpPr/>
          <p:nvPr/>
        </p:nvSpPr>
        <p:spPr>
          <a:xfrm>
            <a:off x="539496" y="410483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.第一次世界大战爆发的原因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.第一次世界大战的主要进程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C.欧亚战争策源地形成的过程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.世界反法西斯战争胜利的意义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38d2c7ca2?vcp=1&amp;pid=1c66a9eb6&amp;color=199,134,85&amp;vtp=1&amp;vaab=1&amp;bt=1&amp;bbb=1"/>
          <p:cNvSpPr/>
          <p:nvPr/>
        </p:nvSpPr>
        <p:spPr>
          <a:xfrm>
            <a:off x="539496" y="492862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冲刺练</a:t>
            </a:r>
            <a:endParaRPr lang="en-US" altLang="zh-CN" sz="3200" dirty="0"/>
          </a:p>
        </p:txBody>
      </p:sp>
      <p:sp>
        <p:nvSpPr>
          <p:cNvPr id="3" name="QO_5_BD.31_1#7dc961eff?sp=1&amp;vaa=1&amp;vcp=1&amp;vis=1&amp;pid=38d2c7ca2&amp;color=0,0,0&amp;vtp=1&amp;vaab=1&amp;bbb=1&amp;hb=1"/>
          <p:cNvSpPr/>
          <p:nvPr/>
        </p:nvSpPr>
        <p:spPr>
          <a:xfrm>
            <a:off x="539496" y="103185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11.【大单元教学】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面对危机时的抉择，考验着人类的智慧。历史老师以</a:t>
            </a:r>
          </a:p>
          <a:p>
            <a:pPr latinLnBrk="1">
              <a:lnSpc>
                <a:spcPts val="5100"/>
              </a:lnSpc>
            </a:pP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危机与应对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为主题设计了以下大单元复习任务，请你参与并完成下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列任务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任务一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分析图示】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材料一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见下图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QO_5_BD.31_2#7dc961eff?vaa=1&amp;vcp=1&amp;vis=1&amp;pid=38d2c7ca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86798" y="3505368"/>
            <a:ext cx="8419159" cy="2816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32_1#44aef711f?vaa=1&amp;vcp=1&amp;vis=1&amp;pid=7dc961eff&amp;color=0,0,0&amp;vtp=1&amp;vaab=1&amp;bt=1&amp;bbb=1&amp;hb=1"/>
          <p:cNvSpPr/>
          <p:nvPr/>
        </p:nvSpPr>
        <p:spPr>
          <a:xfrm>
            <a:off x="539496" y="101371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（1）根据材料一并结合所学知识，简述美、德、日、意四国在应对危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机的方式上有何不同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结合相关史实，说明经济大危机对第二次世界大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战的影响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O_6_AN.1_1#44aef711f?vaa=1&amp;vcp=1&amp;vis=1&amp;pid=7dc961eff&amp;color=0,0,0&amp;vtp=1&amp;vaab=1&amp;bt=1&amp;bbb=1&amp;hb=1">
            <a:extLst>
              <a:ext uri="{FF2B5EF4-FFF2-40B4-BE49-F238E27FC236}">
                <a16:creationId xmlns:a16="http://schemas.microsoft.com/office/drawing/2014/main" id="{4EBEF9BC-B245-4DE6-8E23-8706E186C385}"/>
              </a:ext>
            </a:extLst>
          </p:cNvPr>
          <p:cNvSpPr/>
          <p:nvPr/>
        </p:nvSpPr>
        <p:spPr>
          <a:xfrm>
            <a:off x="539496" y="2968576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不同：美国实行罗斯福新政，采用国家干预手段来扭转经济形势；德国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日本建立法西斯政权，意大利、德国、日本对外侵略扩张，通过战争转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嫁危机。影响：经济大危机刺激了法西斯国家对外侵略扩张的欲望，加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速了欧洲和亚洲战争策源地的形成，最终引发第二次世界大战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aab17532b?vcp=1&amp;vis=1&amp;pid=7dc961eff&amp;color=0,0,0&amp;vtp=1&amp;vaab=1&amp;bt=1&amp;bbb=1&amp;hb=1"/>
          <p:cNvSpPr/>
          <p:nvPr/>
        </p:nvSpPr>
        <p:spPr>
          <a:xfrm>
            <a:off x="539496" y="12189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任务二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简析史料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材料二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中国在第二次世界大战中的重大贡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献和国际地位的上升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使得废除与英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美的不平等条约的时机逐渐成熟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1943年1月11日，中英两国政府在重庆签署了平等新约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废除了中国与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英国签订的绝大部分不平等条约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并订立了相对平等的新约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英国作为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世界大国的表率作用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还促使巴西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挪威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比利时等十几国紧跟着先后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放弃包括在华治外法权的各种特权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摘编自李庆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浅析二战时期中英新约谈判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34_1#425b8b151?vaa=1&amp;vcp=1&amp;vis=1&amp;pid=7dc961eff&amp;color=0,0,0&amp;vtp=1&amp;vaab=1&amp;bt=1&amp;bbb=1&amp;hb=1"/>
          <p:cNvSpPr/>
          <p:nvPr/>
        </p:nvSpPr>
        <p:spPr>
          <a:xfrm>
            <a:off x="539496" y="90144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（2）根据材料二，概括二战期间中国外交取得的成果。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结合所学知识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分析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废除与英、美的不平等条约的时机逐渐成熟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的主要原因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O_6_AN.1_1#425b8b151?vaa=1&amp;vcp=1&amp;vis=1&amp;pid=7dc961eff&amp;color=0,0,0&amp;vtp=1&amp;vaab=1&amp;bt=1&amp;bbb=1&amp;hb=1"/>
          <p:cNvSpPr/>
          <p:nvPr/>
        </p:nvSpPr>
        <p:spPr>
          <a:xfrm>
            <a:off x="539496" y="2456656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成果：废除了中英两国签订的绝大部分不平等条约，并订立相对平等的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新约；推动巴西、挪威、比利时等十几国放弃各种在华特权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主要原因：中国战场是世界反法西斯战争的东方主战场，为世界反法西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斯战争的胜利作出重要贡献；中国国际地位的提高；1942年《联合国家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宣言》签署，推动了中国与英、美等国的合作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1baf03431?vcp=1&amp;vis=1&amp;pid=7dc961eff&amp;color=0,0,0&amp;vtp=1&amp;vaab=1&amp;bt=1&amp;bbb=1&amp;hb=1"/>
          <p:cNvSpPr/>
          <p:nvPr/>
        </p:nvSpPr>
        <p:spPr>
          <a:xfrm>
            <a:off x="539496" y="78844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任务三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论述观点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第二次世界大战大事年表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部分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见下表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graphicFrame>
        <p:nvGraphicFramePr>
          <p:cNvPr id="51" name="P_6_BD#1baf03431?colgroup=6,23&amp;vcp=1&amp;vis=1&amp;pid=7dc961eff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812737"/>
              </p:ext>
            </p:extLst>
          </p:nvPr>
        </p:nvGraphicFramePr>
        <p:xfrm>
          <a:off x="1408628" y="2123186"/>
          <a:ext cx="9654706" cy="3945004"/>
        </p:xfrm>
        <a:graphic>
          <a:graphicData uri="http://schemas.openxmlformats.org/drawingml/2006/table">
            <a:tbl>
              <a:tblPr/>
              <a:tblGrid>
                <a:gridCol w="21092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454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事件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1931年9月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九一八事变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1939年9月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德军入侵波兰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法对德宣战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1941年6月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德军入侵苏联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1941年12月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日军偷袭珍珠港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1942年1月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《联合国家宣言》签署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1942年初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第三次长沙会战结束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中国远征军入缅作战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36_1#7451187fd?vaa=1&amp;vcp=1&amp;vis=1&amp;pid=7dc961eff&amp;color=0,0,0&amp;vtp=1&amp;vaab=1&amp;bt=1&amp;bbb=1&amp;hb=1"/>
          <p:cNvSpPr/>
          <p:nvPr/>
        </p:nvSpPr>
        <p:spPr>
          <a:xfrm>
            <a:off x="539496" y="11940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（3）选择表格中两个及以上相互关联的事件，自拟一个观点并结合史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实加以论述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观点正确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史论结合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条理清楚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4" name="QO_6_AN.1_1#7451187fd?htil=2&amp;vaa=1&amp;vcp=1&amp;vis=1&amp;pid=7dc961eff&amp;color=0,0,0&amp;mp=1&amp;vtp=1&amp;vaab=1&amp;bt=1&amp;bbb=1&amp;hb=1&amp;hs=1">
            <a:extLst>
              <a:ext uri="{FF2B5EF4-FFF2-40B4-BE49-F238E27FC236}">
                <a16:creationId xmlns:a16="http://schemas.microsoft.com/office/drawing/2014/main" id="{A4E64234-6AD7-4F86-B3D1-CBA18897FA2B}"/>
              </a:ext>
            </a:extLst>
          </p:cNvPr>
          <p:cNvSpPr/>
          <p:nvPr/>
        </p:nvSpPr>
        <p:spPr>
          <a:xfrm>
            <a:off x="537446" y="2727231"/>
            <a:ext cx="11112010" cy="1544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【示例】选择事件：《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联合国家宣言》签署，美、英等盟国军队在诺曼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底登陆，雅尔塔会议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观点：面对危机，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各国团结协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作才能实现共赢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&amp;si=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O_6_AN.1_1#7451187fd?htil=2&amp;vaa=1&amp;vcp=1&amp;vis=1&amp;pid=7dc961eff&amp;color=0,0,0&amp;mp=1&amp;vtp=1&amp;vaab=1&amp;bt=1&amp;bbb=1&amp;hb=1&amp;hs=1">
            <a:extLst>
              <a:ext uri="{FF2B5EF4-FFF2-40B4-BE49-F238E27FC236}">
                <a16:creationId xmlns:a16="http://schemas.microsoft.com/office/drawing/2014/main" id="{03DDE532-6071-A984-4DD2-5EE3B2618CBC}"/>
              </a:ext>
            </a:extLst>
          </p:cNvPr>
          <p:cNvSpPr/>
          <p:nvPr/>
        </p:nvSpPr>
        <p:spPr>
          <a:xfrm>
            <a:off x="439908" y="1018154"/>
            <a:ext cx="11112011" cy="4211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论述：1942年1月，26个国家的代表签署《联合国家宣言》，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标志着世界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反法西斯同盟的正式形成，各国相互支援，协同作战，逐渐扭转了战争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的形势；1944年6月，美、英等盟国军队成功登陆诺曼底，开辟了欧洲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第二战场，德国陷入东西两个战场的夹击之中，加速了欧洲战场的胜利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1945年2月，美、英、苏三国首脑召开雅尔塔会议，推动了世界反法西斯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战争胜利的进程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结论：面对法西斯国家的侵略，世界反法西斯国家走向联合，推动了世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界反法西斯战争的胜利，这证明了面对危机，只有团结协作才能实现共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赢，促进共同发展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5d1bde72f?vcp=1&amp;pid=5b8a82440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关联考点</a:t>
            </a:r>
            <a:endParaRPr lang="en-US" altLang="zh-CN" sz="3000" dirty="0"/>
          </a:p>
        </p:txBody>
      </p:sp>
      <p:sp>
        <p:nvSpPr>
          <p:cNvPr id="3" name="P_5_BD#bc7393d2d?vcp=1&amp;pid=5d1bde72f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联合国，战争与和平，霸权主义与地区冲突。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bb9492b8e?vcp=1&amp;pid=5b8a82440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专题解读</a:t>
            </a:r>
            <a:endParaRPr lang="en-US" altLang="zh-CN" sz="3000" dirty="0"/>
          </a:p>
        </p:txBody>
      </p:sp>
      <p:graphicFrame>
        <p:nvGraphicFramePr>
          <p:cNvPr id="7" name="P_5_BD#e10b668d3?colgroup=2,26&amp;vcp=1&amp;pid=bb9492b8e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2109126"/>
              </p:ext>
            </p:extLst>
          </p:nvPr>
        </p:nvGraphicFramePr>
        <p:xfrm>
          <a:off x="539496" y="1295191"/>
          <a:ext cx="11091672" cy="4461384"/>
        </p:xfrm>
        <a:graphic>
          <a:graphicData uri="http://schemas.openxmlformats.org/drawingml/2006/table">
            <a:tbl>
              <a:tblPr/>
              <a:tblGrid>
                <a:gridCol w="12161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755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内容分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中共二十大报告指出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当前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世界之变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时代之变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历史之变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正以前所未有的方式展开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人类社会面临前所未有的挑战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世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界又一次站在历史的十字路口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何去何从取决于各国人民的抉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本讲主要讲述中外历史上的对外交往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两次世界大战的重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复习方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本讲内容与时事政治有密切联系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复习时可联系时事热点加深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对重大事件的理解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同时要注意加强纵向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横向的对比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从整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体上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在世界范围内了解国家之间错综复杂的关系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1beb25acb.fixed?vcp=1&amp;pid=546b0ff60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第39讲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对外交往与战争</a:t>
            </a:r>
            <a:endParaRPr lang="en-US" altLang="zh-CN" sz="4000" dirty="0"/>
          </a:p>
        </p:txBody>
      </p:sp>
      <p:sp>
        <p:nvSpPr>
          <p:cNvPr id="3" name="C_3_BD#1beb25acb.fixed?vcp=1&amp;pid=546b0ff60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专题线索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55b26a41d?vcp=1&amp;pid=1beb25acb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线索1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古代中国的对外关系</a:t>
            </a:r>
            <a:endParaRPr lang="en-US" altLang="zh-CN" sz="3200" dirty="0"/>
          </a:p>
        </p:txBody>
      </p:sp>
      <p:graphicFrame>
        <p:nvGraphicFramePr>
          <p:cNvPr id="9" name="P_5_BD#3d705435e?colgroup=3,2,14,7&amp;vcp=1&amp;pid=55b26a41d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1941532"/>
              </p:ext>
            </p:extLst>
          </p:nvPr>
        </p:nvGraphicFramePr>
        <p:xfrm>
          <a:off x="539496" y="1324401"/>
          <a:ext cx="11073384" cy="3343720"/>
        </p:xfrm>
        <a:graphic>
          <a:graphicData uri="http://schemas.openxmlformats.org/drawingml/2006/table">
            <a:tbl>
              <a:tblPr/>
              <a:tblGrid>
                <a:gridCol w="13258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612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595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266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主要史实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和平交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汉朝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张骞开辟陆上丝绸之路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海上丝绸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之路形成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甘英出使大秦（罗马帝国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佛教经丝绸之路传入中国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中外和平友好交往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是主流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促进了中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外经济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文化的交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唐朝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日本派遣唐使学习中国文化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玄奘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西行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鉴真东渡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P_5_BD#3d705435e?colgroup=3,2,14,7&amp;vcp=1&amp;pid=55b26a41d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0287047"/>
              </p:ext>
            </p:extLst>
          </p:nvPr>
        </p:nvGraphicFramePr>
        <p:xfrm>
          <a:off x="539496" y="2118804"/>
          <a:ext cx="11073384" cy="3331528"/>
        </p:xfrm>
        <a:graphic>
          <a:graphicData uri="http://schemas.openxmlformats.org/drawingml/2006/table">
            <a:tbl>
              <a:tblPr/>
              <a:tblGrid>
                <a:gridCol w="13258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612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595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266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主要史实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和平交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宋元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陆上丝绸之路成为通往西方的交通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海外贸易发达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宋朝设市舶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司管理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活字印刷术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指南针等外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元朝时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海上丝绸之路进入鼎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盛时期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马可·波罗来华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中国逐步由对外开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放走向封闭保守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3d705435e?colgroup=3,2,14,7&amp;vcp=1&amp;pid=55b26a41d&amp;color=0,0,0&amp;mp=1&amp;vtp=1&amp;vaab=1&amp;bt=1&amp;bbb=1">
            <a:extLst>
              <a:ext uri="{FF2B5EF4-FFF2-40B4-BE49-F238E27FC236}">
                <a16:creationId xmlns:a16="http://schemas.microsoft.com/office/drawing/2014/main" id="{B133D6A2-3CFF-6FE8-AFB4-590143449EB3}"/>
              </a:ext>
            </a:extLst>
          </p:cNvPr>
          <p:cNvSpPr txBox="1"/>
          <p:nvPr/>
        </p:nvSpPr>
        <p:spPr>
          <a:xfrm>
            <a:off x="10894735" y="141039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1731</Words>
  <Application>Microsoft Office PowerPoint</Application>
  <PresentationFormat>宽屏</PresentationFormat>
  <Paragraphs>463</Paragraphs>
  <Slides>47</Slides>
  <Notes>47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58" baseType="lpstr">
      <vt:lpstr>Arial (正文)</vt:lpstr>
      <vt:lpstr>等线</vt:lpstr>
      <vt:lpstr>华文隶书</vt:lpstr>
      <vt:lpstr>楷体</vt:lpstr>
      <vt:lpstr>宋体</vt:lpstr>
      <vt:lpstr>宋体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ssm</cp:lastModifiedBy>
  <cp:revision>10</cp:revision>
  <dcterms:created xsi:type="dcterms:W3CDTF">2024-11-29T08:11:24Z</dcterms:created>
  <dcterms:modified xsi:type="dcterms:W3CDTF">2025-07-28T01:03:28Z</dcterms:modified>
  <cp:category/>
  <cp:contentStatus/>
</cp:coreProperties>
</file>