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7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3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0a8f94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D6F885-5C40-48D3-9738-04F5745264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0a8f94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C7443A-F550-4C67-86AD-9706482CFE6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388c5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196db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ee7ffb2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e236cd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e388c5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9196db9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ee7ffb2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e236cd4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0a8f94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07F46E5-D054-444D-9F20-EA42CF2100E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388c5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196db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ee7ffb2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e236cd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e388c5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9196db9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ee7ffb2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e236cd4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3BAF43-D130-CEFF-1ADF-1C4EC4C50A0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7794972-7D2C-42C1-9CA2-5B8F723FDB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7B7304-8AFA-482F-9792-B6AD7897AC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388c5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196db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ee7ffb2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e236cd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e388c5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9196db9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ee7ffb2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e236cd4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C8264E7-6248-45CB-8463-87E612DC85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e388c5f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196db9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ee7ffb2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e236cd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e388c5f1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9196db9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ee7ffb2d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e236cd4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aa3d007?sp=1&amp;vcp=1&amp;pid=c9196db9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三、一些常用连词的辨析</a:t>
            </a:r>
            <a:endParaRPr lang="en-US" altLang="zh-CN" sz="3200" dirty="0"/>
          </a:p>
        </p:txBody>
      </p:sp>
      <p:sp>
        <p:nvSpPr>
          <p:cNvPr id="3" name="P_6_BD#067a444ea?vcp=1&amp;pid=4eaa3d00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见下表：</a:t>
            </a:r>
            <a:endParaRPr lang="en-US" altLang="zh-CN" sz="2800" dirty="0"/>
          </a:p>
        </p:txBody>
      </p:sp>
      <p:graphicFrame>
        <p:nvGraphicFramePr>
          <p:cNvPr id="11" name="P_6_BD#067a444ea?colgroup=2,4,10,12&amp;vcp=1&amp;pid=4eaa3d00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840267"/>
              </p:ext>
            </p:extLst>
          </p:nvPr>
        </p:nvGraphicFramePr>
        <p:xfrm>
          <a:off x="539496" y="1958766"/>
          <a:ext cx="11073384" cy="3891472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if,whether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引导宾语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常可互换使用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party?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在介词之后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动词不定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式之前或在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587765"/>
              </p:ext>
            </p:extLst>
          </p:nvPr>
        </p:nvGraphicFramePr>
        <p:xfrm>
          <a:off x="539496" y="1558194"/>
          <a:ext cx="11073384" cy="4446208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if,whether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件状语从句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possible.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三者意为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引导时间状语从句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示一段时间时可以互换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从句动词为持续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When/While/As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CCFE7CB3-62B3-2C79-3DC9-99F30EDA6BF7}"/>
              </a:ext>
            </a:extLst>
          </p:cNvPr>
          <p:cNvSpPr txBox="1"/>
          <p:nvPr/>
        </p:nvSpPr>
        <p:spPr>
          <a:xfrm>
            <a:off x="10894735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2430"/>
              </p:ext>
            </p:extLst>
          </p:nvPr>
        </p:nvGraphicFramePr>
        <p:xfrm>
          <a:off x="539496" y="1589944"/>
          <a:ext cx="11073384" cy="3891472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表示时间点时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可互换使用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从句动词为终止性动词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在意义上与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begun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arrived.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2BE64FF5-F66C-DC53-95C4-88BBA75092AD}"/>
              </a:ext>
            </a:extLst>
          </p:cNvPr>
          <p:cNvSpPr txBox="1"/>
          <p:nvPr/>
        </p:nvSpPr>
        <p:spPr>
          <a:xfrm>
            <a:off x="10894735" y="8815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067a444ea?colgroup=2,4,10,12&amp;vcp=1&amp;pid=4eaa3d00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372278"/>
              </p:ext>
            </p:extLst>
          </p:nvPr>
        </p:nvGraphicFramePr>
        <p:xfrm>
          <a:off x="539496" y="2106104"/>
          <a:ext cx="11073384" cy="3350388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句构成句子的主要部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表示从句与主句之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间有必然的因果关系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引导的问句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vtp=1&amp;vaab=1&amp;bt=1&amp;bbb=1">
            <a:extLst>
              <a:ext uri="{FF2B5EF4-FFF2-40B4-BE49-F238E27FC236}">
                <a16:creationId xmlns:a16="http://schemas.microsoft.com/office/drawing/2014/main" id="{CD9423D2-0B50-CE0B-FC64-481E211762F3}"/>
              </a:ext>
            </a:extLst>
          </p:cNvPr>
          <p:cNvSpPr txBox="1"/>
          <p:nvPr/>
        </p:nvSpPr>
        <p:spPr>
          <a:xfrm>
            <a:off x="10894735" y="1397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734341"/>
              </p:ext>
            </p:extLst>
          </p:nvPr>
        </p:nvGraphicFramePr>
        <p:xfrm>
          <a:off x="539496" y="2118804"/>
          <a:ext cx="11073384" cy="3324988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于书面语中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常用于口语中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示对方已知的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较明显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Since/As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D2AD1E80-CB38-EB5E-D3BC-5849DF1FFCD6}"/>
              </a:ext>
            </a:extLst>
          </p:cNvPr>
          <p:cNvSpPr txBox="1"/>
          <p:nvPr/>
        </p:nvSpPr>
        <p:spPr>
          <a:xfrm>
            <a:off x="10894735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067a444ea?colgroup=2,4,10,12&amp;vcp=1&amp;pid=4eaa3d00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418382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上述三个词均为从属连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是并列连词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分句只位于句末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面有逗号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该分句是对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前一分句所述情况作推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测性的说明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rain,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vtp=1&amp;vaab=1&amp;bt=1&amp;bbb=1">
            <a:extLst>
              <a:ext uri="{FF2B5EF4-FFF2-40B4-BE49-F238E27FC236}">
                <a16:creationId xmlns:a16="http://schemas.microsoft.com/office/drawing/2014/main" id="{6F3D6017-F1A4-5789-A25A-1C9F30F2A97B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773361"/>
              </p:ext>
            </p:extLst>
          </p:nvPr>
        </p:nvGraphicFramePr>
        <p:xfrm>
          <a:off x="539496" y="1829212"/>
          <a:ext cx="11073384" cy="3904172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为副词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修饰形容词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或副词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I’m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farther.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“so+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后也可跟单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数可数名词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88238DEA-3E14-F5E9-6796-2FDCA12D4631}"/>
              </a:ext>
            </a:extLst>
          </p:cNvPr>
          <p:cNvSpPr txBox="1"/>
          <p:nvPr/>
        </p:nvSpPr>
        <p:spPr>
          <a:xfrm>
            <a:off x="10894735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078440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如果名词前有形容词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等修饰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修饰名词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前面只能用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修饰名词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通常用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noisy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receives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education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girl.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728D8916-7B31-4AD6-7751-358ABC37F2CF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067a444ea?colgroup=2,4,10,12&amp;vcp=1&amp;pid=4eaa3d00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660728"/>
              </p:ext>
            </p:extLst>
          </p:nvPr>
        </p:nvGraphicFramePr>
        <p:xfrm>
          <a:off x="539496" y="2944558"/>
          <a:ext cx="11073384" cy="167348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相似连词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swimming.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67a444ea?colgroup=2,4,10,12&amp;vcp=1&amp;pid=4eaa3d007&amp;color=0,0,0&amp;mp=1&amp;vtp=1&amp;vaab=1&amp;bt=1&amp;bbb=1">
            <a:extLst>
              <a:ext uri="{FF2B5EF4-FFF2-40B4-BE49-F238E27FC236}">
                <a16:creationId xmlns:a16="http://schemas.microsoft.com/office/drawing/2014/main" id="{CA55487E-B648-B4BC-7875-86AC39911FEB}"/>
              </a:ext>
            </a:extLst>
          </p:cNvPr>
          <p:cNvSpPr txBox="1"/>
          <p:nvPr/>
        </p:nvSpPr>
        <p:spPr>
          <a:xfrm>
            <a:off x="10894735" y="22361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93a523d?sp=1&amp;vcp=1&amp;pid=c9196db9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四、使用连词时的注意事项</a:t>
            </a:r>
            <a:endParaRPr lang="en-US" altLang="zh-CN" sz="3200" dirty="0"/>
          </a:p>
        </p:txBody>
      </p:sp>
      <p:sp>
        <p:nvSpPr>
          <p:cNvPr id="3" name="P_6_BD#0a4c46d72?sp=1&amp;vcp=1&amp;pid=6093a523d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谓语动词与最近的主语在人称和数上保持一致的原则。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“either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”等连接的两部分是并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，当这两部分充当主语时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，其谓语动词要与最靠近的那个主语保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。例如：“Neither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.”，此句中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有两个并列主语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he和I，其谓语动词要与紧靠的I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在人称和数上保持一致，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所以横线处谓语动词要填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a4c46d72?sp=1&amp;vcp=1&amp;pid=6093a523d&amp;color=0,0,0&amp;vtp=1&amp;vaab=1&amp;bt=1&amp;bbb=1&amp;hb=1"/>
          <p:cNvSpPr/>
          <p:nvPr/>
        </p:nvSpPr>
        <p:spPr>
          <a:xfrm>
            <a:off x="539496" y="554400"/>
            <a:ext cx="11109960" cy="5836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but的单一使用原则。在汉语中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表示因果关系的句子，常用关联词“因为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但在英语中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用了so就不再用because，或用了because就不能用so。在汉语中表示让步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关系时常用关联词“虽然／尽管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但是／可是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而在英语中，用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了though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/although，就不再用but；或用了but，就不再用though/although。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在使用了从属连词连接的时间或条件状语从句里，表示将来的状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况用一般现在时的原则。例如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不用if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back.（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不用when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ee7ffb2d.fixed?vcp=1&amp;pid=30a8f94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连词</a:t>
            </a:r>
            <a:endParaRPr lang="en-US" altLang="zh-CN" sz="4000" dirty="0"/>
          </a:p>
        </p:txBody>
      </p:sp>
      <p:sp>
        <p:nvSpPr>
          <p:cNvPr id="3" name="C_4_BD#fee7ffb2d.fixed?vcp=1&amp;pid=30a8f94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92e90922b?vaa=1&amp;vcp=1&amp;pid=fee7ffb2d&amp;color=0,0,0&amp;vtp=1&amp;vaab=1&amp;bt=1&amp;bbb=1&amp;hb=1"/>
          <p:cNvSpPr/>
          <p:nvPr/>
        </p:nvSpPr>
        <p:spPr>
          <a:xfrm>
            <a:off x="539496" y="9034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3" name="QC_5_AN.4_1#92e90922b.blank?vaa=1&amp;vcp=1&amp;pid=fee7ffb2d&amp;color=0,0,0&amp;vpa=2&amp;vtp=1&amp;vaab=1"/>
          <p:cNvSpPr/>
          <p:nvPr/>
        </p:nvSpPr>
        <p:spPr>
          <a:xfrm>
            <a:off x="1996028" y="14997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92e90922b.choices?vaa=1&amp;vcp=1&amp;pid=fee7ffb2d&amp;color=0,0,0&amp;vtp=1&amp;vaab=1&amp;bbb=1"/>
          <p:cNvSpPr/>
          <p:nvPr/>
        </p:nvSpPr>
        <p:spPr>
          <a:xfrm>
            <a:off x="539496" y="21786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1120" algn="l"/>
                <a:tab pos="7520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5" name="QC_5_AS.1_1#92e90922b?vaa=1&amp;vcp=1&amp;pid=fee7ffb2d&amp;color=0,0,0&amp;vtp=1&amp;vaab=1&amp;bbb=1&amp;hb=1"/>
          <p:cNvSpPr/>
          <p:nvPr/>
        </p:nvSpPr>
        <p:spPr>
          <a:xfrm>
            <a:off x="539496" y="280816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and意为“和”，表示顺承关系时，用于肯定句中。or意为“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，表示选择；意为“要不然，否则”时，表示否定的条件。but意为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”，表示转折关系。根据上下文可知,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明早7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点起床是赶上火车的条件，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or表示否定的条件。句意：我们明天早上必须7点起床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，否则就赶不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上火车了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f9b0ee852?vaa=1&amp;vcp=1&amp;pid=fee7ffb2d&amp;color=0,0,0&amp;vtp=1&amp;vaab=1&amp;bt=1&amp;bbb=1&amp;hb=1"/>
          <p:cNvSpPr/>
          <p:nvPr/>
        </p:nvSpPr>
        <p:spPr>
          <a:xfrm>
            <a:off x="539496" y="92024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（2024·河北·中考）Jeff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8_1#f9b0ee852.blank?vaa=1&amp;vcp=1&amp;pid=fee7ffb2d&amp;color=0,0,0&amp;vpa=3&amp;vtp=1&amp;vaab=1"/>
          <p:cNvSpPr/>
          <p:nvPr/>
        </p:nvSpPr>
        <p:spPr>
          <a:xfrm>
            <a:off x="7593488" y="8897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6_2#f9b0ee852.choices?vaa=1&amp;vcp=1&amp;pid=fee7ffb2d&amp;color=0,0,0&amp;vtp=1&amp;vaab=1&amp;bbb=1"/>
          <p:cNvSpPr/>
          <p:nvPr/>
        </p:nvSpPr>
        <p:spPr>
          <a:xfrm>
            <a:off x="539496" y="22057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56790" algn="l"/>
                <a:tab pos="5173980" algn="l"/>
                <a:tab pos="8167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5" name="QC_5_AS.1_1#f9b0ee852?vaa=1&amp;vcp=1&amp;pid=fee7ffb2d&amp;color=0,0,0&amp;vtp=1&amp;vaab=1&amp;bbb=1&amp;hb=1"/>
          <p:cNvSpPr/>
          <p:nvPr/>
        </p:nvSpPr>
        <p:spPr>
          <a:xfrm>
            <a:off x="539496" y="283521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if意为“是否”，引导宾语从句；意为“如果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”，引导条件状语从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。before意为“在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之前”，引导时间状语从句。though意为“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引导让步状语从句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。because意为“因为”，引导原因状语从句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。根据上下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，前后句之间是一种让步关系，所以用though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引导让步状语从句。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：杰夫虽然取得了很大的成功，但他仍然努力工作。故答案为C。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7804078c2?vaa=1&amp;vcp=1&amp;pid=fee7ffb2d&amp;color=0,0,0&amp;vtp=1&amp;vaab=1&amp;bt=1&amp;bbb=1&amp;hb=1"/>
          <p:cNvSpPr/>
          <p:nvPr/>
        </p:nvSpPr>
        <p:spPr>
          <a:xfrm>
            <a:off x="539496" y="75076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3" name="QC_5_AN.12_1#7804078c2.blank?vaa=1&amp;vcp=1&amp;pid=fee7ffb2d&amp;color=0,0,0&amp;vpa=4&amp;vtp=1&amp;vaab=1"/>
          <p:cNvSpPr/>
          <p:nvPr/>
        </p:nvSpPr>
        <p:spPr>
          <a:xfrm>
            <a:off x="8766779" y="71685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0_2#7804078c2.choices?vaa=1&amp;vcp=1&amp;pid=fee7ffb2d&amp;color=0,0,0&amp;vtp=1&amp;vaab=1&amp;bbb=1"/>
          <p:cNvSpPr/>
          <p:nvPr/>
        </p:nvSpPr>
        <p:spPr>
          <a:xfrm>
            <a:off x="539496" y="184670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385820" algn="l"/>
                <a:tab pos="7292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5_AS.1_1#7804078c2?vaa=1&amp;vcp=1&amp;pid=fee7ffb2d&amp;color=0,0,0&amp;vtp=1&amp;vaab=1&amp;bbb=1&amp;hb=1"/>
          <p:cNvSpPr/>
          <p:nvPr/>
        </p:nvSpPr>
        <p:spPr>
          <a:xfrm>
            <a:off x="539496" y="2372806"/>
            <a:ext cx="11109960" cy="3754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if意为“是否”时，引导宾语从句；意为“如果”时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，引导条件状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。when“当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时候”，引导时间状语从句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，表示前后动作同步进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行或先后发生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，可与短暂性动词或延续性动词连用；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unless相当于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not”，意为“除非，如果不”，引导条件状语从句。后一分句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us是前一分句We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的否定条件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unless引导条件状语从句。句意：除非父母和我们在一起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，否则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我们不能去游泳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283700201?vaa=1&amp;vcp=1&amp;pid=fee7ffb2d&amp;color=0,0,0&amp;vtp=1&amp;vaab=1&amp;bt=1&amp;bbb=1&amp;hb=1"/>
          <p:cNvSpPr/>
          <p:nvPr/>
        </p:nvSpPr>
        <p:spPr>
          <a:xfrm>
            <a:off x="539496" y="9075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nothing.</a:t>
            </a:r>
            <a:endParaRPr lang="en-US" altLang="zh-CN" sz="2800" dirty="0"/>
          </a:p>
        </p:txBody>
      </p:sp>
      <p:sp>
        <p:nvSpPr>
          <p:cNvPr id="3" name="QC_5_AN.16_1#283700201.blank?vaa=1&amp;vcp=1&amp;pid=fee7ffb2d&amp;color=0,0,0&amp;vpa=5&amp;vtp=1&amp;vaab=1"/>
          <p:cNvSpPr/>
          <p:nvPr/>
        </p:nvSpPr>
        <p:spPr>
          <a:xfrm>
            <a:off x="524415" y="15038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_2#283700201.choices?vaa=1&amp;vcp=1&amp;pid=fee7ffb2d&amp;color=0,0,0&amp;vtp=1&amp;vaab=1&amp;bbb=1"/>
          <p:cNvSpPr/>
          <p:nvPr/>
        </p:nvSpPr>
        <p:spPr>
          <a:xfrm>
            <a:off x="539496" y="2174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488565" algn="l"/>
                <a:tab pos="5434330" algn="l"/>
                <a:tab pos="8240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5" name="QC_5_AS.1_1#283700201?vaa=1&amp;vcp=1&amp;pid=fee7ffb2d&amp;color=0,0,0&amp;vtp=1&amp;vaab=1&amp;bbb=1&amp;hb=1"/>
          <p:cNvSpPr/>
          <p:nvPr/>
        </p:nvSpPr>
        <p:spPr>
          <a:xfrm>
            <a:off x="539496" y="280409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or意为“或者”；while意为“然而”，表示转折；until意为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为止”；unless意为“除非，如果不”。根据“you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，前后两句构成转折关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，用while连接。句意：哦，我明白了——你想让我做所有的工作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你却坐在家里无所事事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66a3e8a19?vaa=1&amp;vcp=1&amp;pid=fee7ffb2d&amp;color=0,0,0&amp;vtp=1&amp;vaab=1&amp;bt=1&amp;bbb=1"/>
          <p:cNvSpPr/>
          <p:nvPr/>
        </p:nvSpPr>
        <p:spPr>
          <a:xfrm>
            <a:off x="539496" y="1244092"/>
            <a:ext cx="11244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（2024·四川遂宁·中考）Everything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endParaRPr lang="en-US" altLang="zh-CN" sz="2800" dirty="0"/>
          </a:p>
        </p:txBody>
      </p:sp>
      <p:sp>
        <p:nvSpPr>
          <p:cNvPr id="3" name="QC_5_AN.20_1#66a3e8a19.blank?vaa=1&amp;vcp=1&amp;pid=fee7ffb2d&amp;color=0,0,0&amp;vpa=6&amp;vtp=1&amp;vaab=1"/>
          <p:cNvSpPr/>
          <p:nvPr/>
        </p:nvSpPr>
        <p:spPr>
          <a:xfrm>
            <a:off x="8546053" y="11926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_2#66a3e8a19.choices?vaa=1&amp;vcp=1&amp;pid=fee7ffb2d&amp;color=0,0,0&amp;vtp=1&amp;vaab=1&amp;bbb=1"/>
          <p:cNvSpPr/>
          <p:nvPr/>
        </p:nvSpPr>
        <p:spPr>
          <a:xfrm>
            <a:off x="539496" y="1868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012440" algn="l"/>
                <a:tab pos="5885180" algn="l"/>
                <a:tab pos="87071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5_AS.1_1#66a3e8a19?vaa=1&amp;vcp=1&amp;pid=fee7ffb2d&amp;color=0,0,0&amp;vtp=1&amp;vaab=1&amp;bbb=1&amp;hb=1"/>
          <p:cNvSpPr/>
          <p:nvPr/>
        </p:nvSpPr>
        <p:spPr>
          <a:xfrm>
            <a:off x="539496" y="249802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as意为“像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一样多”；as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as意为“只要”，引导条件状语从句；as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as意为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而言”。根据上下文可知，前后句是条件关系，因此用as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引导条件状语从句。句意：只要你努力工作，一切皆有可能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514332e7f?sp=1&amp;vaa=1&amp;vcp=1&amp;pid=fee7ffb2d&amp;color=0,0,0&amp;vtp=1&amp;vaab=1&amp;bt=1&amp;bbb=1&amp;hb=1"/>
          <p:cNvSpPr/>
          <p:nvPr/>
        </p:nvSpPr>
        <p:spPr>
          <a:xfrm>
            <a:off x="539496" y="15270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（2024·山东滨州·中考）—Nowadays,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22_2#514332e7f.choices?vaa=1&amp;vcp=1&amp;pid=fee7ffb2d&amp;color=0,0,0&amp;vtp=1&amp;vaab=1&amp;bbb=1"/>
          <p:cNvSpPr/>
          <p:nvPr/>
        </p:nvSpPr>
        <p:spPr>
          <a:xfrm>
            <a:off x="539496" y="4098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A.either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14332e7f?vaa=1&amp;vcp=1&amp;pid=fee7ffb2d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or”意为“要么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要么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，或者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and”意为“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都”;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but”意为“不是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而是”；“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also”意为“不仅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”；“neither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nor”意为“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既不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”。根据两个设空处后面的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，这两个特点都是许多孩子爱上剪纸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，所以要用“not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also”连接。句意：——如今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子都爱上了剪纸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。——那是真的。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它不仅可以表达他们自己的奇思妙想，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还可以提高他们的动手能力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  <p:sp>
        <p:nvSpPr>
          <p:cNvPr id="3" name="QC_5_AN.2_1#514332e7f?vaa=1&amp;vcp=1&amp;pid=fee7ffb2d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_1#39cbedcd0?vaa=1&amp;vcp=1&amp;pid=fee7ffb2d&amp;color=0,0,0&amp;vtp=1&amp;vaab=1&amp;bt=1&amp;bbb=1&amp;hb=1"/>
          <p:cNvSpPr/>
          <p:nvPr/>
        </p:nvSpPr>
        <p:spPr>
          <a:xfrm>
            <a:off x="539496" y="7790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（2023·山东青岛·中考）My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use.</a:t>
            </a:r>
            <a:endParaRPr lang="en-US" altLang="zh-CN" sz="2800" dirty="0"/>
          </a:p>
        </p:txBody>
      </p:sp>
      <p:sp>
        <p:nvSpPr>
          <p:cNvPr id="3" name="QC_5_AN.28_1#39cbedcd0.blank?vaa=1&amp;vcp=1&amp;pid=fee7ffb2d&amp;color=0,0,0&amp;vpa=8&amp;vtp=1&amp;vaab=1"/>
          <p:cNvSpPr/>
          <p:nvPr/>
        </p:nvSpPr>
        <p:spPr>
          <a:xfrm>
            <a:off x="10281189" y="753110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6_2#39cbedcd0.choices?vaa=1&amp;vcp=1&amp;pid=fee7ffb2d&amp;color=0,0,0&amp;vtp=1&amp;vaab=1&amp;bbb=1"/>
          <p:cNvSpPr/>
          <p:nvPr/>
        </p:nvSpPr>
        <p:spPr>
          <a:xfrm>
            <a:off x="539496" y="198831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088640" algn="l"/>
                <a:tab pos="5986780" algn="l"/>
                <a:tab pos="83642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endParaRPr lang="en-US" altLang="zh-CN" sz="2800" dirty="0"/>
          </a:p>
        </p:txBody>
      </p:sp>
      <p:sp>
        <p:nvSpPr>
          <p:cNvPr id="5" name="QC_5_AS.1_1#39cbedcd0?vaa=1&amp;vcp=1&amp;pid=fee7ffb2d&amp;color=0,0,0&amp;vtp=1&amp;vaab=1&amp;bbb=1&amp;hb=1"/>
          <p:cNvSpPr/>
          <p:nvPr/>
        </p:nvSpPr>
        <p:spPr>
          <a:xfrm>
            <a:off x="539496" y="258514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unless意为“除非，如果不”，引导条件状语从句。since意为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“自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以来”，是引导时间状语从句的连词，主句用现在完成时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，从句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用一般过去时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。if意为“是否”时，引导宾语从句；意为“如果”时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，引导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条件状语从句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。when“当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时候”，引导时间状语从句。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观察题干可知，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从句用了一般过去时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，主句用了现在完成时，所以用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since引导时间状语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。句意：自从地铁投入使用以来，我的家乡改变很大。故答案为B。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e388c5f1.fixed?vcp=1&amp;pid=30a8f94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连词</a:t>
            </a:r>
            <a:endParaRPr lang="en-US" altLang="zh-CN" sz="4000" dirty="0"/>
          </a:p>
        </p:txBody>
      </p:sp>
      <p:sp>
        <p:nvSpPr>
          <p:cNvPr id="3" name="C_4_BD#3e388c5f1.fixed?vcp=1&amp;pid=30a8f94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c629e95dd?sp=1&amp;vaa=1&amp;vcp=1&amp;pid=fee7ffb2d&amp;color=0,0,0&amp;vtp=1&amp;vaab=1&amp;bt=1&amp;bbb=1&amp;hb=1"/>
          <p:cNvSpPr/>
          <p:nvPr/>
        </p:nvSpPr>
        <p:spPr>
          <a:xfrm>
            <a:off x="539496" y="895858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2_1#c629e95dd.blank?vaa=1&amp;vcp=1&amp;pid=fee7ffb2d&amp;color=0,0,0&amp;vpa=9&amp;vtp=1&amp;vaab=1"/>
          <p:cNvSpPr/>
          <p:nvPr/>
        </p:nvSpPr>
        <p:spPr>
          <a:xfrm>
            <a:off x="4526502" y="216077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30_2#c629e95dd.choices?vaa=1&amp;vcp=1&amp;pid=fee7ffb2d&amp;color=0,0,0&amp;vtp=1&amp;vaab=1&amp;bbb=1"/>
          <p:cNvSpPr/>
          <p:nvPr/>
        </p:nvSpPr>
        <p:spPr>
          <a:xfrm>
            <a:off x="539496" y="3459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279015" algn="l"/>
                <a:tab pos="5256530" algn="l"/>
                <a:tab pos="8094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.although</a:t>
            </a:r>
            <a:endParaRPr lang="en-US" altLang="zh-CN" sz="2800" dirty="0"/>
          </a:p>
        </p:txBody>
      </p:sp>
      <p:sp>
        <p:nvSpPr>
          <p:cNvPr id="5" name="QC_5_AS.1_1#c629e95dd?vaa=1&amp;vcp=1&amp;pid=fee7ffb2d&amp;color=0,0,0&amp;vtp=1&amp;vaab=1&amp;bbb=1&amp;hb=1"/>
          <p:cNvSpPr/>
          <p:nvPr/>
        </p:nvSpPr>
        <p:spPr>
          <a:xfrm>
            <a:off x="539496" y="40889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根据上下文可知，后半句是前半句的结果，应用so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that引导结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果状语从句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。句意：——我觉得我是班上最害羞的。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我该怎么办？——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在课堂上要更加活跃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，这样你就能提高自我表达的能力。故答案为B。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20e63e4f?vcp=1&amp;pid=fee7ffb2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学习至此，请完成第31讲备考练习（第255页）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e236cd46.fixed?vcp=1&amp;pid=30a8f94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连词</a:t>
            </a:r>
            <a:endParaRPr lang="en-US" altLang="zh-CN" sz="4000" dirty="0"/>
          </a:p>
        </p:txBody>
      </p:sp>
      <p:sp>
        <p:nvSpPr>
          <p:cNvPr id="3" name="C_4_BD#ae236cd46.fixed?vcp=1&amp;pid=30a8f94d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第31讲备考练习（连词）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4_1#58353c564?vaa=1&amp;vcp=1&amp;pid=6c774f70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autumn,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5_1#58353c564.bracket?vaa=1&amp;vcp=1&amp;pid=6c774f708&amp;color=0,0,0&amp;vpa=10&amp;vtp=1&amp;vaab=1"/>
          <p:cNvSpPr/>
          <p:nvPr/>
        </p:nvSpPr>
        <p:spPr>
          <a:xfrm>
            <a:off x="6172740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4_2#58353c564.choices?vaa=1&amp;vcp=1&amp;pid=6c774f708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c5edfea4a?vaa=1&amp;vcp=1&amp;pid=6c774f708&amp;color=0,0,0&amp;vtp=1&amp;vaab=1&amp;bbb=1&amp;hb=1">
            <a:extLst>
              <a:ext uri="{FF2B5EF4-FFF2-40B4-BE49-F238E27FC236}">
                <a16:creationId xmlns:a16="http://schemas.microsoft.com/office/drawing/2014/main" id="{E7CC8086-E0C2-49AF-C43C-7835798E3BB4}"/>
              </a:ext>
            </a:extLst>
          </p:cNvPr>
          <p:cNvSpPr/>
          <p:nvPr/>
        </p:nvSpPr>
        <p:spPr>
          <a:xfrm>
            <a:off x="539496" y="18659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bird-watching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6_2#c5edfea4a.choices?vaa=1&amp;vcp=1&amp;pid=6c774f708&amp;color=0,0,0&amp;vtp=1&amp;vaab=1&amp;bbb=1">
            <a:extLst>
              <a:ext uri="{FF2B5EF4-FFF2-40B4-BE49-F238E27FC236}">
                <a16:creationId xmlns:a16="http://schemas.microsoft.com/office/drawing/2014/main" id="{B82E998A-C44B-D8DF-BBDA-A4AECD259F78}"/>
              </a:ext>
            </a:extLst>
          </p:cNvPr>
          <p:cNvSpPr/>
          <p:nvPr/>
        </p:nvSpPr>
        <p:spPr>
          <a:xfrm>
            <a:off x="539496" y="31364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4" name="QC_6_AS.1_1#c5edfea4a?vaa=1&amp;vcp=1&amp;pid=6c774f708&amp;color=0,0,0&amp;vtp=1&amp;vaab=1&amp;bbb=1&amp;hb=1">
            <a:extLst>
              <a:ext uri="{FF2B5EF4-FFF2-40B4-BE49-F238E27FC236}">
                <a16:creationId xmlns:a16="http://schemas.microsoft.com/office/drawing/2014/main" id="{B2392B6D-6D1A-5DCA-AC7C-0D7B9DF8D2D7}"/>
              </a:ext>
            </a:extLst>
          </p:cNvPr>
          <p:cNvSpPr/>
          <p:nvPr/>
        </p:nvSpPr>
        <p:spPr>
          <a:xfrm>
            <a:off x="539496" y="37659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分析句子可知，此处是“祈使句+and/or+陈述句”结构。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去观鸟，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你会发现乐趣和意义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。此处表示顺承关系,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应用and连接。</a:t>
            </a:r>
            <a:endParaRPr lang="en-US" altLang="zh-CN" sz="2800" dirty="0"/>
          </a:p>
        </p:txBody>
      </p:sp>
      <p:sp>
        <p:nvSpPr>
          <p:cNvPr id="6" name="QC_6_AN.38_1#c5edfea4a.bracket?vaa=1&amp;vcp=1&amp;pid=6c774f708&amp;color=0,0,0&amp;vpa=11&amp;vtp=1&amp;vaab=1">
            <a:extLst>
              <a:ext uri="{FF2B5EF4-FFF2-40B4-BE49-F238E27FC236}">
                <a16:creationId xmlns:a16="http://schemas.microsoft.com/office/drawing/2014/main" id="{BD5418AD-E74C-2DA0-704E-BFBAB77C1E2B}"/>
              </a:ext>
            </a:extLst>
          </p:cNvPr>
          <p:cNvSpPr/>
          <p:nvPr/>
        </p:nvSpPr>
        <p:spPr>
          <a:xfrm>
            <a:off x="8033289" y="25003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258746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c630d8e24?vaa=1&amp;vcp=1&amp;pid=6c774f708&amp;color=0,0,0&amp;vtp=1&amp;vaab=1&amp;bt=1&amp;bbb=1&amp;hb=1"/>
          <p:cNvSpPr/>
          <p:nvPr/>
        </p:nvSpPr>
        <p:spPr>
          <a:xfrm>
            <a:off x="539496" y="15438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Nations（联合国）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2_1#c630d8e24.bracket?vaa=1&amp;vcp=1&amp;pid=6c774f708&amp;color=0,0,0&amp;vpa=12&amp;vtp=1&amp;vaab=1"/>
          <p:cNvSpPr/>
          <p:nvPr/>
        </p:nvSpPr>
        <p:spPr>
          <a:xfrm>
            <a:off x="1911889" y="28258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0_2#c630d8e24.choices?vaa=1&amp;vcp=1&amp;pid=6c774f708&amp;color=0,0,0&amp;vtp=1&amp;vaab=1&amp;bbb=1"/>
          <p:cNvSpPr/>
          <p:nvPr/>
        </p:nvSpPr>
        <p:spPr>
          <a:xfrm>
            <a:off x="539496" y="34643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120" algn="l"/>
                <a:tab pos="7609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endParaRPr lang="en-US" altLang="zh-CN" sz="2800" dirty="0"/>
          </a:p>
        </p:txBody>
      </p:sp>
      <p:sp>
        <p:nvSpPr>
          <p:cNvPr id="5" name="QC_6_AS.1_1#c630d8e24?vaa=1&amp;vcp=1&amp;pid=6c774f708&amp;color=0,0,0&amp;vtp=1&amp;vaab=1&amp;bbb=1&amp;hb=1"/>
          <p:cNvSpPr/>
          <p:nvPr/>
        </p:nvSpPr>
        <p:spPr>
          <a:xfrm>
            <a:off x="539496" y="40937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分析句子可知，前后句之间是因果关系，后者表示结果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40a958598?vaa=1&amp;vcp=1&amp;pid=6c774f708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handwriting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fantastic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0a958598.bracket?vaa=1&amp;vcp=1&amp;pid=6c774f708&amp;color=0,0,0&amp;vpa=13&amp;vtp=1&amp;vaab=1"/>
          <p:cNvSpPr/>
          <p:nvPr/>
        </p:nvSpPr>
        <p:spPr>
          <a:xfrm>
            <a:off x="1775364" y="17383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4_2#40a958598.choices?vaa=1&amp;vcp=1&amp;pid=6c774f708&amp;color=0,0,0&amp;vtp=1&amp;vaab=1&amp;bbb=1"/>
          <p:cNvSpPr/>
          <p:nvPr/>
        </p:nvSpPr>
        <p:spPr>
          <a:xfrm>
            <a:off x="539496" y="231792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5" name="QC_6_BD.46_1#1c7f0dc78?vaa=1&amp;vcp=1&amp;pid=6c774f708&amp;color=0,0,0&amp;vtp=1&amp;vaab=1&amp;bbb=1&amp;hb=1"/>
          <p:cNvSpPr/>
          <p:nvPr/>
        </p:nvSpPr>
        <p:spPr>
          <a:xfrm>
            <a:off x="539496" y="289888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delayed（延期）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passengers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c7f0dc78.bracket?vaa=1&amp;vcp=1&amp;pid=6c774f708&amp;color=0,0,0&amp;vpa=14&amp;vtp=1&amp;vaab=1"/>
          <p:cNvSpPr/>
          <p:nvPr/>
        </p:nvSpPr>
        <p:spPr>
          <a:xfrm>
            <a:off x="10309764" y="348594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6_2#1c7f0dc78.choices?vaa=1&amp;vcp=1&amp;pid=6c774f708&amp;color=0,0,0&amp;vtp=1&amp;vaab=1&amp;bbb=1"/>
          <p:cNvSpPr/>
          <p:nvPr/>
        </p:nvSpPr>
        <p:spPr>
          <a:xfrm>
            <a:off x="539496" y="408607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8" name="QC_6_BD.48_1#f0653255b?vaa=1&amp;vcp=1&amp;pid=6c774f708&amp;color=0,0,0&amp;vtp=1&amp;vaab=1&amp;bbb=1&amp;hb=1"/>
          <p:cNvSpPr/>
          <p:nvPr/>
        </p:nvSpPr>
        <p:spPr>
          <a:xfrm>
            <a:off x="539496" y="466704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9_1#f0653255b.bracket?vaa=1&amp;vcp=1&amp;pid=6c774f708&amp;color=0,0,0&amp;vpa=15&amp;vtp=1&amp;vaab=1"/>
          <p:cNvSpPr/>
          <p:nvPr/>
        </p:nvSpPr>
        <p:spPr>
          <a:xfrm>
            <a:off x="5267865" y="525409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8_2#f0653255b.choices?vaa=1&amp;vcp=1&amp;pid=6c774f708&amp;color=0,0,0&amp;vtp=1&amp;vaab=1&amp;bbb=1"/>
          <p:cNvSpPr/>
          <p:nvPr/>
        </p:nvSpPr>
        <p:spPr>
          <a:xfrm>
            <a:off x="539496" y="585423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B.before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0_1#bacb588e2?vaa=1&amp;vcp=1&amp;pid=6c774f708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acb588e2.bracket?vaa=1&amp;vcp=1&amp;pid=6c774f708&amp;color=0,0,0&amp;vpa=16&amp;vtp=1&amp;vaab=1"/>
          <p:cNvSpPr/>
          <p:nvPr/>
        </p:nvSpPr>
        <p:spPr>
          <a:xfrm>
            <a:off x="8618189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0_2#bacb588e2.choices?vaa=1&amp;vcp=1&amp;pid=6c774f708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  <p:sp>
        <p:nvSpPr>
          <p:cNvPr id="5" name="QC_6_BD.52_1#1034eeb59?vaa=1&amp;vcp=1&amp;pid=6c774f708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034eeb59.bracket?vaa=1&amp;vcp=1&amp;pid=6c774f708&amp;color=0,0,0&amp;vpa=17&amp;vtp=1&amp;vaab=1"/>
          <p:cNvSpPr/>
          <p:nvPr/>
        </p:nvSpPr>
        <p:spPr>
          <a:xfrm>
            <a:off x="8934927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2_2#1034eeb59.choices?vaa=1&amp;vcp=1&amp;pid=6c774f708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endParaRPr lang="en-US" altLang="zh-CN" sz="2800" dirty="0"/>
          </a:p>
        </p:txBody>
      </p:sp>
      <p:sp>
        <p:nvSpPr>
          <p:cNvPr id="8" name="QC_6_BD.54_1#224634f2c?vaa=1&amp;vcp=1&amp;pid=6c774f708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5_1#224634f2c.bracket?vaa=1&amp;vcp=1&amp;pid=6c774f708&amp;color=0,0,0&amp;vpa=18&amp;vtp=1&amp;vaab=1"/>
          <p:cNvSpPr/>
          <p:nvPr/>
        </p:nvSpPr>
        <p:spPr>
          <a:xfrm>
            <a:off x="7455439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54_2#224634f2c.choices?vaa=1&amp;vcp=1&amp;pid=6c774f708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be0b023f7?vaa=1&amp;vcp=1&amp;pid=6c774f708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（2024·四川泸州·中考改编）You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e0b023f7.bracket?vaa=1&amp;vcp=1&amp;pid=6c774f708&amp;color=0,0,0&amp;vpa=19&amp;vtp=1&amp;vaab=1"/>
          <p:cNvSpPr/>
          <p:nvPr/>
        </p:nvSpPr>
        <p:spPr>
          <a:xfrm>
            <a:off x="7480839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6_2#be0b023f7.choices?vaa=1&amp;vcp=1&amp;pid=6c774f708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5" name="QC_6_BD.58_1#3cca91b59?vaa=1&amp;vcp=1&amp;pid=6c774f708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cca91b59.bracket?vaa=1&amp;vcp=1&amp;pid=6c774f708&amp;color=0,0,0&amp;vpa=20&amp;vtp=1&amp;vaab=1"/>
          <p:cNvSpPr/>
          <p:nvPr/>
        </p:nvSpPr>
        <p:spPr>
          <a:xfrm>
            <a:off x="9642952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8_2#3cca91b59.choices?vaa=1&amp;vcp=1&amp;pid=6c774f708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  <p:sp>
        <p:nvSpPr>
          <p:cNvPr id="8" name="QC_6_BD.60_1#0aae8c54d?vaa=1&amp;vcp=1&amp;pid=6c774f708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1_1#0aae8c54d.bracket?vaa=1&amp;vcp=1&amp;pid=6c774f708&amp;color=0,0,0&amp;vpa=21&amp;vtp=1&amp;vaab=1"/>
          <p:cNvSpPr/>
          <p:nvPr/>
        </p:nvSpPr>
        <p:spPr>
          <a:xfrm>
            <a:off x="7842219" y="4992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60_2#0aae8c54d.choices?vaa=1&amp;vcp=1&amp;pid=6c774f708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；nor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.Either；or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2_1#06df886bc?sp=1&amp;vaa=1&amp;vcp=1&amp;pid=6c774f708&amp;color=0,0,0&amp;vtp=1&amp;vaab=1&amp;bt=1&amp;bbb=1&amp;hb=1"/>
          <p:cNvSpPr/>
          <p:nvPr/>
        </p:nvSpPr>
        <p:spPr>
          <a:xfrm>
            <a:off x="539496" y="9025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oranges”?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Guangxi.(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6df886bc.bracket?vaa=1&amp;vcp=1&amp;pid=6c774f708&amp;color=0,0,0&amp;vpa=22&amp;vtp=1&amp;vaab=1"/>
          <p:cNvSpPr/>
          <p:nvPr/>
        </p:nvSpPr>
        <p:spPr>
          <a:xfrm>
            <a:off x="2129378" y="28323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2_2#06df886bc.choices?vaa=1&amp;vcp=1&amp;pid=6c774f708&amp;color=0,0,0&amp;vtp=1&amp;vaab=1&amp;bbb=1"/>
          <p:cNvSpPr/>
          <p:nvPr/>
        </p:nvSpPr>
        <p:spPr>
          <a:xfrm>
            <a:off x="539496" y="3458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endParaRPr lang="en-US" altLang="zh-CN" sz="2800" dirty="0"/>
          </a:p>
        </p:txBody>
      </p:sp>
      <p:sp>
        <p:nvSpPr>
          <p:cNvPr id="5" name="QC_6_BD.64_1#0204f8e3a?vaa=1&amp;vcp=1&amp;pid=6c774f708&amp;color=0,0,0&amp;vtp=1&amp;vaab=1&amp;bbb=1&amp;hb=1"/>
          <p:cNvSpPr/>
          <p:nvPr/>
        </p:nvSpPr>
        <p:spPr>
          <a:xfrm>
            <a:off x="539496" y="40875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5_1#0204f8e3a.bracket?vaa=1&amp;vcp=1&amp;pid=6c774f708&amp;color=0,0,0&amp;vpa=23&amp;vtp=1&amp;vaab=1"/>
          <p:cNvSpPr/>
          <p:nvPr/>
        </p:nvSpPr>
        <p:spPr>
          <a:xfrm>
            <a:off x="7536403" y="4721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4_2#0204f8e3a.choices?vaa=1&amp;vcp=1&amp;pid=6c774f708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3dfe0a62?vcp=1&amp;pid=3e388c5f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60" y="554400"/>
            <a:ext cx="8257032" cy="564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6_1#a090283b6?sp=1&amp;vaa=1&amp;vcp=1&amp;pid=6c774f708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090283b6.bracket?vaa=1&amp;vcp=1&amp;pid=6c774f708&amp;color=0,0,0&amp;vpa=24&amp;vtp=1&amp;vaab=1"/>
          <p:cNvSpPr/>
          <p:nvPr/>
        </p:nvSpPr>
        <p:spPr>
          <a:xfrm>
            <a:off x="7351236" y="16338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6_2#a090283b6.choices?vaa=1&amp;vcp=1&amp;pid=6c774f708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endParaRPr lang="en-US" altLang="zh-CN" sz="2800" dirty="0"/>
          </a:p>
        </p:txBody>
      </p:sp>
      <p:sp>
        <p:nvSpPr>
          <p:cNvPr id="5" name="QC_6_BD.68_1#eac959b23?vaa=1&amp;vcp=1&amp;pid=6c774f708&amp;color=0,0,0&amp;vtp=1&amp;vaab=1&amp;bbb=1&amp;hb=1"/>
          <p:cNvSpPr/>
          <p:nvPr/>
        </p:nvSpPr>
        <p:spPr>
          <a:xfrm>
            <a:off x="539496" y="2723688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ac959b23.bracket?vaa=1&amp;vcp=1&amp;pid=6c774f708&amp;color=0,0,0&amp;vpa=25&amp;vtp=1&amp;vaab=1"/>
          <p:cNvSpPr/>
          <p:nvPr/>
        </p:nvSpPr>
        <p:spPr>
          <a:xfrm>
            <a:off x="10072339" y="325702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8_2#eac959b23.choices?vaa=1&amp;vcp=1&amp;pid=6c774f708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8" name="QC_6_BD.70_1#b6e98bec8?sp=1&amp;vaa=1&amp;vcp=1&amp;pid=6c774f708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1_1#b6e98bec8.bracket?vaa=1&amp;vcp=1&amp;pid=6c774f708&amp;color=0,0,0&amp;vpa=26&amp;vtp=1&amp;vaab=1"/>
          <p:cNvSpPr/>
          <p:nvPr/>
        </p:nvSpPr>
        <p:spPr>
          <a:xfrm>
            <a:off x="10050431" y="542434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70_2#b6e98bec8.choices?vaa=1&amp;vcp=1&amp;pid=6c774f708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9d79d7737?vaa=1&amp;vcp=1&amp;pid=6c774f708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（2024·河北·中考改编）To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d79d7737.bracket?vaa=1&amp;vcp=1&amp;pid=6c774f708&amp;color=0,0,0&amp;vpa=27&amp;vtp=1&amp;vaab=1"/>
          <p:cNvSpPr/>
          <p:nvPr/>
        </p:nvSpPr>
        <p:spPr>
          <a:xfrm>
            <a:off x="4859877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2_2#9d79d7737.choices?vaa=1&amp;vcp=1&amp;pid=6c774f708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.which</a:t>
            </a:r>
            <a:endParaRPr lang="en-US" altLang="zh-CN" sz="2800" dirty="0"/>
          </a:p>
        </p:txBody>
      </p:sp>
      <p:sp>
        <p:nvSpPr>
          <p:cNvPr id="5" name="QC_6_BD.74_1#bad96fc85?vaa=1&amp;vcp=1&amp;pid=6c774f708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（2023·福建·中考）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ad96fc85.bracket?vaa=1&amp;vcp=1&amp;pid=6c774f708&amp;color=0,0,0&amp;vpa=28&amp;vtp=1&amp;vaab=1"/>
          <p:cNvSpPr/>
          <p:nvPr/>
        </p:nvSpPr>
        <p:spPr>
          <a:xfrm>
            <a:off x="6137815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4_2#bad96fc85.choices?vaa=1&amp;vcp=1&amp;pid=6c774f708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.Though</a:t>
            </a:r>
            <a:endParaRPr lang="en-US" altLang="zh-CN" sz="2800" dirty="0"/>
          </a:p>
        </p:txBody>
      </p:sp>
      <p:sp>
        <p:nvSpPr>
          <p:cNvPr id="8" name="QC_6_BD.76_1#aaac64201?vaa=1&amp;vcp=1&amp;pid=6c774f708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7_1#aaac64201.bracket?vaa=1&amp;vcp=1&amp;pid=6c774f708&amp;color=0,0,0&amp;vpa=29&amp;vtp=1&amp;vaab=1"/>
          <p:cNvSpPr/>
          <p:nvPr/>
        </p:nvSpPr>
        <p:spPr>
          <a:xfrm>
            <a:off x="7995189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76_2#aaac64201.choices?vaa=1&amp;vcp=1&amp;pid=6c774f708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afd68a45e?vaa=1&amp;vcp=1&amp;pid=6c774f708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（2023·辽宁本溪市、辽阳市、葫芦岛·中考改编）It’s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fd68a45e.bracket?vaa=1&amp;vcp=1&amp;pid=6c774f708&amp;color=0,0,0&amp;vpa=30&amp;vtp=1&amp;vaab=1"/>
          <p:cNvSpPr/>
          <p:nvPr/>
        </p:nvSpPr>
        <p:spPr>
          <a:xfrm>
            <a:off x="9247790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8_2#afd68a45e.choices?vaa=1&amp;vcp=1&amp;pid=6c774f708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endParaRPr lang="en-US" altLang="zh-CN" sz="2800" dirty="0"/>
          </a:p>
        </p:txBody>
      </p:sp>
      <p:sp>
        <p:nvSpPr>
          <p:cNvPr id="5" name="QC_6_BD.80_1#c60d19fb4?vaa=1&amp;vcp=1&amp;pid=6c774f708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（2023·辽宁阜新·中考改编）This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60d19fb4.bracket?vaa=1&amp;vcp=1&amp;pid=6c774f708&amp;color=0,0,0&amp;vpa=31&amp;vtp=1&amp;vaab=1"/>
          <p:cNvSpPr/>
          <p:nvPr/>
        </p:nvSpPr>
        <p:spPr>
          <a:xfrm>
            <a:off x="4788376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0_2#c60d19fb4.choices?vaa=1&amp;vcp=1&amp;pid=6c774f708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endParaRPr lang="en-US" altLang="zh-CN" sz="2800" dirty="0"/>
          </a:p>
        </p:txBody>
      </p:sp>
      <p:sp>
        <p:nvSpPr>
          <p:cNvPr id="8" name="QC_6_BD.82_1#ce0ea66bc?vaa=1&amp;vcp=1&amp;pid=6c774f708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（2023·辽宁丹东·中考改编）David,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3_1#ce0ea66bc.bracket?vaa=1&amp;vcp=1&amp;pid=6c774f708&amp;color=0,0,0&amp;vpa=32&amp;vtp=1&amp;vaab=1"/>
          <p:cNvSpPr/>
          <p:nvPr/>
        </p:nvSpPr>
        <p:spPr>
          <a:xfrm>
            <a:off x="6130575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82_2#ce0ea66bc.choices?vaa=1&amp;vcp=1&amp;pid=6c774f708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4_1#1809ebc72?sp=1&amp;vaa=1&amp;vcp=1&amp;pid=6c774f708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（2023·四川泸州·中考改编）—Mum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809ebc72.bracket?vaa=1&amp;vcp=1&amp;pid=6c774f708&amp;color=0,0,0&amp;vpa=33&amp;vtp=1&amp;vaab=1"/>
          <p:cNvSpPr/>
          <p:nvPr/>
        </p:nvSpPr>
        <p:spPr>
          <a:xfrm>
            <a:off x="2326228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84_2#1809ebc72.choices?vaa=1&amp;vcp=1&amp;pid=6c774f708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endParaRPr lang="en-US" altLang="zh-CN" sz="2800" dirty="0"/>
          </a:p>
        </p:txBody>
      </p:sp>
      <p:sp>
        <p:nvSpPr>
          <p:cNvPr id="5" name="QC_6_BD.86_1#6dfe08dc8?vaa=1&amp;vcp=1&amp;pid=6c774f708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7_1#6dfe08dc8.bracket?vaa=1&amp;vcp=1&amp;pid=6c774f708&amp;color=0,0,0&amp;vpa=34&amp;vtp=1&amp;vaab=1"/>
          <p:cNvSpPr/>
          <p:nvPr/>
        </p:nvSpPr>
        <p:spPr>
          <a:xfrm>
            <a:off x="9276303" y="47259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6_2#6dfe08dc8.choices?vaa=1&amp;vcp=1&amp;pid=6c774f708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8_1#c248f5502?vaa=1&amp;vcp=1&amp;pid=6c774f708&amp;color=0,0,0&amp;mp=1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（2023·安徽·中考改编）Our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248f5502.bracket?vaa=1&amp;vcp=1&amp;pid=6c774f708&amp;color=0,0,0&amp;mp=1&amp;vpa=35&amp;vtp=1&amp;vaab=1"/>
          <p:cNvSpPr/>
          <p:nvPr/>
        </p:nvSpPr>
        <p:spPr>
          <a:xfrm>
            <a:off x="1495076" y="18364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8_2#c248f5502.choices?vaa=1&amp;vcp=1&amp;pid=6c774f708&amp;color=0,0,0&amp;vtp=1&amp;vaab=1&amp;bbb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5" name="QC_6_BD.90_1#c7f795200?sp=1&amp;vaa=1&amp;vcp=1&amp;pid=6c774f708&amp;color=0,0,0&amp;vtp=1&amp;vaab=1&amp;bbb=1&amp;hb=1"/>
          <p:cNvSpPr/>
          <p:nvPr/>
        </p:nvSpPr>
        <p:spPr>
          <a:xfrm>
            <a:off x="539496" y="30997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flies!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goodbye,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forever.(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1_1#c7f795200.bracket?vaa=1&amp;vcp=1&amp;pid=6c774f708&amp;color=0,0,0&amp;vpa=36&amp;vtp=1&amp;vaab=1"/>
          <p:cNvSpPr/>
          <p:nvPr/>
        </p:nvSpPr>
        <p:spPr>
          <a:xfrm>
            <a:off x="1912906" y="50295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0_2#c7f795200.choices?vaa=1&amp;vcp=1&amp;pid=6c774f708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2_1#96a16a293?vaa=1&amp;vcp=1&amp;pid=6c774f708&amp;color=0,0,0&amp;mp=1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94_1#96a16a293.bracket?vaa=1&amp;vcp=1&amp;pid=6c774f708&amp;color=0,0,0&amp;mp=1&amp;vpa=37&amp;vtp=1&amp;vaab=1"/>
          <p:cNvSpPr/>
          <p:nvPr/>
        </p:nvSpPr>
        <p:spPr>
          <a:xfrm>
            <a:off x="10031953" y="2825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2_2#96a16a293.choices?vaa=1&amp;vcp=1&amp;pid=6c774f708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9153" algn="l"/>
                <a:tab pos="7719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.Unless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endParaRPr lang="en-US" altLang="zh-CN" sz="2800" dirty="0"/>
          </a:p>
        </p:txBody>
      </p:sp>
      <p:sp>
        <p:nvSpPr>
          <p:cNvPr id="5" name="QC_6_AS.1_1#96a16a293?vaa=1&amp;vcp=1&amp;pid=6c774f708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since意为“既然，由于”，引导原因状语从句。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6_1#b8a44ec1d?vaa=1&amp;vcp=1&amp;pid=6c774f708&amp;color=0,0,0&amp;vtp=1&amp;vaab=1&amp;bt=1&amp;bbb=1&amp;hb=1"/>
          <p:cNvSpPr/>
          <p:nvPr/>
        </p:nvSpPr>
        <p:spPr>
          <a:xfrm>
            <a:off x="539496" y="1232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Guimei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donate（献身）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teaching.”(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8a44ec1d.bracket?vaa=1&amp;vcp=1&amp;pid=6c774f708&amp;color=0,0,0&amp;vpa=38&amp;vtp=1&amp;vaab=1"/>
          <p:cNvSpPr/>
          <p:nvPr/>
        </p:nvSpPr>
        <p:spPr>
          <a:xfrm>
            <a:off x="9084214" y="1867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6_2#b8a44ec1d.choices?vaa=1&amp;vcp=1&amp;pid=6c774f708&amp;color=0,0,0&amp;vtp=1&amp;vaab=1&amp;bbb=1"/>
          <p:cNvSpPr/>
          <p:nvPr/>
        </p:nvSpPr>
        <p:spPr>
          <a:xfrm>
            <a:off x="539496" y="24998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98_1#ad1eb31e4?vaa=1&amp;vcp=1&amp;pid=6c774f708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00_1#ad1eb31e4.bracket?vaa=1&amp;vcp=1&amp;pid=6c774f708&amp;color=0,0,0&amp;vpa=39&amp;vtp=1&amp;vaab=1"/>
          <p:cNvSpPr/>
          <p:nvPr/>
        </p:nvSpPr>
        <p:spPr>
          <a:xfrm>
            <a:off x="6234652" y="3763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8_2#ad1eb31e4.choices?vaa=1&amp;vcp=1&amp;pid=6c774f708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.until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endParaRPr lang="en-US" altLang="zh-CN" sz="2800" dirty="0"/>
          </a:p>
        </p:txBody>
      </p:sp>
      <p:sp>
        <p:nvSpPr>
          <p:cNvPr id="8" name="QC_6_AS.2_1#ad1eb31e4?vaa=1&amp;vcp=1&amp;pid=6c774f708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though意为“尽管”，引导让步状语从句。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196db9f.fixed?vcp=1&amp;pid=30a8f94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连词</a:t>
            </a:r>
            <a:endParaRPr lang="en-US" altLang="zh-CN" sz="4000" dirty="0"/>
          </a:p>
        </p:txBody>
      </p:sp>
      <p:sp>
        <p:nvSpPr>
          <p:cNvPr id="3" name="C_4_BD#c9196db9f.fixed?vcp=1&amp;pid=30a8f94d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6cdb40ae?vcp=1&amp;pid=c9196db9f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连词是用来连接单词、短语或句子的词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，它在句中不能单独作为句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子的成分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。根据其在句中所起的作用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，连词主要可以分为并列连词和从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属连词两大类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de96e0b?sp=1&amp;vcp=1&amp;pid=c9196db9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一、并列连词</a:t>
            </a:r>
            <a:endParaRPr lang="en-US" altLang="zh-CN" sz="3200" dirty="0"/>
          </a:p>
        </p:txBody>
      </p:sp>
      <p:sp>
        <p:nvSpPr>
          <p:cNvPr id="3" name="P_6_BD#935d8a488?vcp=1&amp;pid=eade96e0b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并列连词表示并列关系或选择关系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，有些还可以表示转折关系和因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果关系。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表示并列关系的连词有and（和,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（既不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（不但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表示转折关系的连词有but,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表示选择关系的连词有or,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表示因果关系的连词有so,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58f95d9b?sp=1&amp;vcp=1&amp;pid=c9196db9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二、从属连词</a:t>
            </a:r>
            <a:endParaRPr lang="en-US" altLang="zh-CN" sz="3200" dirty="0"/>
          </a:p>
        </p:txBody>
      </p:sp>
      <p:sp>
        <p:nvSpPr>
          <p:cNvPr id="3" name="P_6_BD#b41e37798?vcp=1&amp;pid=258f95d9b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从属连词用来连接各种状语从句及宾语从句。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引导时间状语从句的连词有when,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引导条件状语从句的连词有if,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unless。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引导原因状语从句的连词有because,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41e37798?sp=1&amp;vcp=1&amp;pid=258f95d9b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引导目的状语从句的连词有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引导结果状语从句的连词有so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引导比较状语从句的连词有than,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so/as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引导让步状语从句的连词有although,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引导地点状语从句的连词有where,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wherever。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引导宾语从句的连词有that,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if（是否），whether。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3082</Words>
  <Application>Microsoft Office PowerPoint</Application>
  <PresentationFormat>宽屏</PresentationFormat>
  <Paragraphs>469</Paragraphs>
  <Slides>46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6</cp:revision>
  <dcterms:created xsi:type="dcterms:W3CDTF">2024-11-19T09:47:19Z</dcterms:created>
  <dcterms:modified xsi:type="dcterms:W3CDTF">2025-07-25T08:36:52Z</dcterms:modified>
  <cp:category/>
  <cp:contentStatus/>
</cp:coreProperties>
</file>