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11"/>
  </p:handoutMasterIdLst>
  <p:sldIdLst>
    <p:sldId id="391" r:id="rId2"/>
    <p:sldId id="411" r:id="rId3"/>
    <p:sldId id="713" r:id="rId4"/>
    <p:sldId id="762" r:id="rId5"/>
    <p:sldId id="764" r:id="rId6"/>
    <p:sldId id="771" r:id="rId7"/>
    <p:sldId id="772" r:id="rId8"/>
    <p:sldId id="761" r:id="rId9"/>
  </p:sldIdLst>
  <p:sldSz cx="9144000" cy="5143500" type="screen16x9"/>
  <p:notesSz cx="6858000" cy="9144000"/>
  <p:custDataLst>
    <p:tags r:id="rId12"/>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6" userDrawn="1">
          <p15:clr>
            <a:srgbClr val="A4A3A4"/>
          </p15:clr>
        </p15:guide>
        <p15:guide id="2" pos="2859" userDrawn="1">
          <p15:clr>
            <a:srgbClr val="A4A3A4"/>
          </p15:clr>
        </p15:guide>
      </p15:sldGuideLst>
    </p:ext>
    <p:ext uri="{2D200454-40CA-4A62-9FC3-DE9A4176ACB9}">
      <p15:notesGuideLst xmlns:p15="http://schemas.microsoft.com/office/powerpoint/2012/main">
        <p15:guide id="1" orient="horz" pos="3032">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2" autoAdjust="0"/>
    <p:restoredTop sz="86449" autoAdjust="0"/>
  </p:normalViewPr>
  <p:slideViewPr>
    <p:cSldViewPr showGuides="1">
      <p:cViewPr varScale="1">
        <p:scale>
          <a:sx n="97" d="100"/>
          <a:sy n="97" d="100"/>
        </p:scale>
        <p:origin x="78" y="606"/>
      </p:cViewPr>
      <p:guideLst>
        <p:guide orient="horz" pos="1706"/>
        <p:guide pos="28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44"/>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t>2023/7/27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t>‹#›</a:t>
            </a:fld>
            <a:endParaRPr lang="zh-CN" altLang="en-US"/>
          </a:p>
        </p:txBody>
      </p:sp>
    </p:spTree>
    <p:extLst>
      <p:ext uri="{BB962C8B-B14F-4D97-AF65-F5344CB8AC3E}">
        <p14:creationId xmlns:p14="http://schemas.microsoft.com/office/powerpoint/2010/main" val="15716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t>2023/7/27</a:t>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p>
          <a:p>
            <a:pPr>
              <a:spcBef>
                <a:spcPct val="30000"/>
              </a:spcBef>
              <a:defRPr/>
            </a:pPr>
            <a:r>
              <a:rPr lang="zh-CN" altLang="zh-CN" sz="1200"/>
              <a:t>第二级</a:t>
            </a:r>
          </a:p>
          <a:p>
            <a:pPr>
              <a:spcBef>
                <a:spcPct val="30000"/>
              </a:spcBef>
              <a:defRPr/>
            </a:pPr>
            <a:r>
              <a:rPr lang="zh-CN" altLang="zh-CN" sz="1200"/>
              <a:t>第三级</a:t>
            </a:r>
          </a:p>
          <a:p>
            <a:pPr>
              <a:spcBef>
                <a:spcPct val="30000"/>
              </a:spcBef>
              <a:defRPr/>
            </a:pPr>
            <a:r>
              <a:rPr lang="zh-CN" altLang="zh-CN" sz="1200"/>
              <a:t>第四级</a:t>
            </a:r>
          </a:p>
          <a:p>
            <a:pPr>
              <a:spcBef>
                <a:spcPct val="30000"/>
              </a:spcBef>
              <a:defRPr/>
            </a:pPr>
            <a:r>
              <a:rPr lang="zh-CN" altLang="zh-CN" sz="120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t>‹#›</a:t>
            </a:fld>
            <a:endParaRPr lang="zh-CN" altLang="en-US" sz="1200"/>
          </a:p>
        </p:txBody>
      </p:sp>
    </p:spTree>
    <p:extLst>
      <p:ext uri="{BB962C8B-B14F-4D97-AF65-F5344CB8AC3E}">
        <p14:creationId xmlns:p14="http://schemas.microsoft.com/office/powerpoint/2010/main" val="59521025"/>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t>2023/7/27</a:t>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t>1</a:t>
            </a:fld>
            <a:endParaRPr lang="zh-CN" altLang="en-US" sz="1200"/>
          </a:p>
        </p:txBody>
      </p:sp>
    </p:spTree>
    <p:extLst>
      <p:ext uri="{BB962C8B-B14F-4D97-AF65-F5344CB8AC3E}">
        <p14:creationId xmlns:p14="http://schemas.microsoft.com/office/powerpoint/2010/main" val="391475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t>2023/7/27</a:t>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t>2</a:t>
            </a:fld>
            <a:endParaRPr lang="zh-CN" altLang="en-US" sz="1200"/>
          </a:p>
        </p:txBody>
      </p:sp>
    </p:spTree>
    <p:extLst>
      <p:ext uri="{BB962C8B-B14F-4D97-AF65-F5344CB8AC3E}">
        <p14:creationId xmlns:p14="http://schemas.microsoft.com/office/powerpoint/2010/main" val="14689570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665" y="2067263"/>
            <a:ext cx="7317174" cy="876744"/>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任务一 </a:t>
            </a:r>
            <a:r>
              <a:rPr lang="en-US"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认识</a:t>
            </a: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可穿戴设备中的传感器</a:t>
            </a:r>
          </a:p>
        </p:txBody>
      </p:sp>
      <p:sp>
        <p:nvSpPr>
          <p:cNvPr id="2" name="文本框 1"/>
          <p:cNvSpPr txBox="1"/>
          <p:nvPr/>
        </p:nvSpPr>
        <p:spPr>
          <a:xfrm>
            <a:off x="2444750" y="1348105"/>
            <a:ext cx="4255135" cy="460375"/>
          </a:xfrm>
          <a:prstGeom prst="rect">
            <a:avLst/>
          </a:prstGeom>
          <a:noFill/>
        </p:spPr>
        <p:txBody>
          <a:bodyPr wrap="square" rtlCol="0">
            <a:spAutoFit/>
          </a:bodyPr>
          <a:lstStyle/>
          <a:p>
            <a:r>
              <a:rPr lang="zh-CN" altLang="zh-CN" sz="2400" b="1" dirty="0">
                <a:solidFill>
                  <a:schemeClr val="bg1"/>
                </a:solidFill>
                <a:latin typeface="微软雅黑" panose="020B0503020204020204" pitchFamily="34" charset="-122"/>
                <a:ea typeface="微软雅黑" panose="020B0503020204020204" pitchFamily="34" charset="-122"/>
              </a:rPr>
              <a:t>项目四 可穿戴设备中的传感器</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p>
        </p:txBody>
      </p:sp>
      <p:sp>
        <p:nvSpPr>
          <p:cNvPr id="2" name="矩形 1"/>
          <p:cNvSpPr/>
          <p:nvPr/>
        </p:nvSpPr>
        <p:spPr>
          <a:xfrm>
            <a:off x="1337310" y="1635760"/>
            <a:ext cx="6470015" cy="1168400"/>
          </a:xfrm>
          <a:prstGeom prst="rect">
            <a:avLst/>
          </a:prstGeom>
        </p:spPr>
        <p:txBody>
          <a:bodyPr wrap="square">
            <a:spAutoFit/>
          </a:bodyPr>
          <a:lstStyle/>
          <a:p>
            <a:pPr marL="0" indent="457200" algn="just" latinLnBrk="0">
              <a:lnSpc>
                <a:spcPct val="175000"/>
              </a:lnSpc>
              <a:spcAft>
                <a:spcPts val="0"/>
              </a:spcAft>
              <a:buFont typeface="Arial" panose="020B0604020202020204" pitchFamily="34" charset="0"/>
              <a:buNone/>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通过查阅智能手环说明书文档,掌握可穿戴设备中有哪些常见传感器,并掌握这些传感器所具有的功能。</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3148330"/>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a:t>智能手表</a:t>
            </a:r>
          </a:p>
          <a:p>
            <a:pPr marL="0" indent="457200" latinLnBrk="0">
              <a:lnSpc>
                <a:spcPct val="150000"/>
              </a:lnSpc>
              <a:buFont typeface="Arial" panose="020B0604020202020204" pitchFamily="34" charset="0"/>
              <a:buNone/>
            </a:pPr>
            <a:r>
              <a:rPr lang="zh-CN" altLang="en-US"/>
              <a:t>智能手表主要有三种:成人智能手表、老人智能手表、儿童定位智能手表。</a:t>
            </a:r>
          </a:p>
          <a:p>
            <a:pPr marL="285750" indent="-285750" latinLnBrk="0">
              <a:lnSpc>
                <a:spcPct val="150000"/>
              </a:lnSpc>
              <a:buFont typeface="Arial" panose="020B0604020202020204" pitchFamily="34" charset="0"/>
              <a:buChar char="•"/>
            </a:pPr>
            <a:r>
              <a:rPr lang="zh-CN" altLang="en-US"/>
              <a:t>智能手环</a:t>
            </a:r>
          </a:p>
          <a:p>
            <a:pPr marL="0" indent="457200" latinLnBrk="0">
              <a:lnSpc>
                <a:spcPct val="150000"/>
              </a:lnSpc>
              <a:buFont typeface="Arial" panose="020B0604020202020204" pitchFamily="34" charset="0"/>
              <a:buNone/>
            </a:pPr>
            <a:r>
              <a:rPr lang="zh-CN" altLang="en-US"/>
              <a:t>智能手环面对的消费人群不同有不同的功能。比如专为上班族设计的智能手环具有睡眠监测、久坐提醒、数据同步等功能,专为运动人群设计的智能手环具有监测心率、计步、运动管理等功能。</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（一）常见的可穿戴设备</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（二）可穿戴设备中常见的传感器</a:t>
            </a:r>
          </a:p>
        </p:txBody>
      </p:sp>
      <p:sp>
        <p:nvSpPr>
          <p:cNvPr id="7" name="文本框 6"/>
          <p:cNvSpPr txBox="1"/>
          <p:nvPr>
            <p:custDataLst>
              <p:tags r:id="rId1"/>
            </p:custDataLst>
          </p:nvPr>
        </p:nvSpPr>
        <p:spPr>
          <a:xfrm>
            <a:off x="629285" y="1203325"/>
            <a:ext cx="8038465" cy="3148330"/>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sz="1600"/>
              <a:t>加速度传感器</a:t>
            </a:r>
          </a:p>
          <a:p>
            <a:pPr marL="0" indent="457200" latinLnBrk="0">
              <a:lnSpc>
                <a:spcPct val="150000"/>
              </a:lnSpc>
              <a:buFont typeface="Arial" panose="020B0604020202020204" pitchFamily="34" charset="0"/>
              <a:buNone/>
            </a:pPr>
            <a:r>
              <a:rPr lang="zh-CN" altLang="en-US" sz="1600"/>
              <a:t>加速度传感器利用感受加速度并将其转换为电信号的方式来测量加速力,我们可以用加速度传感器来记录运动中步数,还可以计算获得运动的里程数。</a:t>
            </a:r>
          </a:p>
          <a:p>
            <a:pPr marL="285750" indent="-285750" latinLnBrk="0">
              <a:lnSpc>
                <a:spcPct val="150000"/>
              </a:lnSpc>
              <a:buFont typeface="Arial" panose="020B0604020202020204" pitchFamily="34" charset="0"/>
              <a:buChar char="•"/>
            </a:pPr>
            <a:r>
              <a:rPr lang="zh-CN" altLang="en-US" sz="1600"/>
              <a:t>光学心率传感器</a:t>
            </a:r>
          </a:p>
          <a:p>
            <a:pPr marL="0" indent="457200" latinLnBrk="0">
              <a:lnSpc>
                <a:spcPct val="150000"/>
              </a:lnSpc>
              <a:buFont typeface="Arial" panose="020B0604020202020204" pitchFamily="34" charset="0"/>
              <a:buNone/>
            </a:pPr>
            <a:r>
              <a:rPr lang="zh-CN" altLang="en-US" sz="1600"/>
              <a:t>光学心率传感器是可穿戴设备中最常用的心率监测装置。</a:t>
            </a:r>
          </a:p>
          <a:p>
            <a:pPr marL="285750" indent="-285750" algn="l" latinLnBrk="0">
              <a:lnSpc>
                <a:spcPct val="150000"/>
              </a:lnSpc>
              <a:buClrTx/>
              <a:buSzTx/>
              <a:buFont typeface="Arial" panose="020B0604020202020204" pitchFamily="34" charset="0"/>
              <a:buChar char="•"/>
            </a:pPr>
            <a:r>
              <a:rPr lang="zh-CN" altLang="en-US" sz="1600"/>
              <a:t>环境光传感器</a:t>
            </a:r>
          </a:p>
          <a:p>
            <a:pPr marL="0" indent="457200" latinLnBrk="0">
              <a:lnSpc>
                <a:spcPct val="150000"/>
              </a:lnSpc>
              <a:buFont typeface="Arial" panose="020B0604020202020204" pitchFamily="34" charset="0"/>
              <a:buNone/>
            </a:pPr>
            <a:r>
              <a:rPr lang="zh-CN" altLang="en-US" sz="1600"/>
              <a:t> 环境光传感器可以感知周围环境的光线情况,并“告知”处理芯片自动调节显示器的背光亮度,从而降低智能手表的功耗。</a:t>
            </a:r>
          </a:p>
          <a:p>
            <a:pPr marL="285750" indent="-285750" algn="l" latinLnBrk="0">
              <a:lnSpc>
                <a:spcPct val="150000"/>
              </a:lnSpc>
              <a:buClrTx/>
              <a:buSzTx/>
              <a:buFont typeface="Arial" panose="020B0604020202020204" pitchFamily="34" charset="0"/>
              <a:buChar char="•"/>
            </a:pPr>
            <a:r>
              <a:rPr lang="zh-CN" altLang="en-US" sz="1600"/>
              <a:t>陀螺仪传感器</a:t>
            </a:r>
          </a:p>
          <a:p>
            <a:pPr marL="0" indent="457200" latinLnBrk="0">
              <a:lnSpc>
                <a:spcPct val="150000"/>
              </a:lnSpc>
              <a:buFont typeface="Arial" panose="020B0604020202020204" pitchFamily="34" charset="0"/>
              <a:buNone/>
            </a:pPr>
            <a:r>
              <a:rPr lang="zh-CN" altLang="en-US" sz="1600"/>
              <a:t>陀螺仪传感器用于检测运动的角速度,并在运动过程中准确地检测出角速度的快慢。</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p>
        </p:txBody>
      </p:sp>
      <p:sp>
        <p:nvSpPr>
          <p:cNvPr id="5" name="文本框 4"/>
          <p:cNvSpPr txBox="1"/>
          <p:nvPr/>
        </p:nvSpPr>
        <p:spPr>
          <a:xfrm>
            <a:off x="1259840" y="1347470"/>
            <a:ext cx="7016750" cy="1710690"/>
          </a:xfrm>
          <a:prstGeom prst="rect">
            <a:avLst/>
          </a:prstGeom>
          <a:noFill/>
        </p:spPr>
        <p:txBody>
          <a:bodyPr wrap="square" rtlCol="0" anchor="t">
            <a:noAutofit/>
          </a:bodyPr>
          <a:lstStyle/>
          <a:p>
            <a:pPr marL="0" indent="457200" latinLnBrk="0">
              <a:lnSpc>
                <a:spcPct val="200000"/>
              </a:lnSpc>
              <a:buNone/>
            </a:pPr>
            <a:r>
              <a:rPr lang="zh-CN" altLang="en-US" sz="1600" b="1"/>
              <a:t>步骤 1:找一找你身边有哪些常见的智能手表和智能手环的品牌。</a:t>
            </a:r>
          </a:p>
          <a:p>
            <a:pPr marL="0" indent="457200" latinLnBrk="0">
              <a:lnSpc>
                <a:spcPct val="200000"/>
              </a:lnSpc>
              <a:buNone/>
            </a:pPr>
            <a:r>
              <a:rPr lang="zh-CN" altLang="en-US" sz="1600" b="1"/>
              <a:t>步骤 2:查找智能手表和智能手环的说明书,看看智能手表和智能手环中有哪些传感器。</a:t>
            </a:r>
          </a:p>
          <a:p>
            <a:pPr marL="0" indent="457200" latinLnBrk="0">
              <a:lnSpc>
                <a:spcPct val="200000"/>
              </a:lnSpc>
              <a:buNone/>
            </a:pPr>
            <a:r>
              <a:rPr lang="zh-CN" altLang="en-US" sz="1600" b="1"/>
              <a:t>步骤 3:智能手表和智能手环中的传感器有什么功能。</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四、</a:t>
            </a:r>
            <a:r>
              <a:rPr lang="zh-CN" altLang="en-US" sz="2400" b="1" dirty="0">
                <a:solidFill>
                  <a:schemeClr val="accent5">
                    <a:lumMod val="50000"/>
                  </a:schemeClr>
                </a:solidFill>
                <a:latin typeface="+mn-ea"/>
                <a:ea typeface="+mn-ea"/>
              </a:rPr>
              <a:t>任务总结</a:t>
            </a:r>
          </a:p>
        </p:txBody>
      </p:sp>
      <p:sp>
        <p:nvSpPr>
          <p:cNvPr id="5" name="文本框 4"/>
          <p:cNvSpPr txBox="1"/>
          <p:nvPr/>
        </p:nvSpPr>
        <p:spPr>
          <a:xfrm>
            <a:off x="1691640" y="1563370"/>
            <a:ext cx="6346825" cy="1710690"/>
          </a:xfrm>
          <a:prstGeom prst="rect">
            <a:avLst/>
          </a:prstGeom>
          <a:noFill/>
        </p:spPr>
        <p:txBody>
          <a:bodyPr wrap="square" rtlCol="0" anchor="t">
            <a:noAutofit/>
          </a:bodyPr>
          <a:lstStyle/>
          <a:p>
            <a:pPr marL="285750" indent="-285750" latinLnBrk="0">
              <a:lnSpc>
                <a:spcPct val="150000"/>
              </a:lnSpc>
              <a:buFont typeface="Wingdings" panose="05000000000000000000" charset="0"/>
              <a:buChar char="l"/>
            </a:pPr>
            <a:r>
              <a:rPr sz="2000" b="1"/>
              <a:t>常见的可穿戴设备</a:t>
            </a:r>
          </a:p>
          <a:p>
            <a:pPr marL="285750" indent="-285750" latinLnBrk="0">
              <a:lnSpc>
                <a:spcPct val="150000"/>
              </a:lnSpc>
              <a:buFont typeface="Wingdings" panose="05000000000000000000" charset="0"/>
              <a:buChar char="l"/>
            </a:pPr>
            <a:r>
              <a:rPr sz="2000" b="1"/>
              <a:t>可穿戴设备中常见的传感器</a:t>
            </a:r>
          </a:p>
          <a:p>
            <a:pPr marL="0" indent="0" latinLnBrk="0">
              <a:lnSpc>
                <a:spcPct val="150000"/>
              </a:lnSpc>
              <a:buFont typeface="Wingdings" panose="05000000000000000000" charset="0"/>
              <a:buNone/>
            </a:pPr>
            <a:endParaRPr sz="2000" b="1"/>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86c0bdd-a085-4c00-ad47-77e99e34ecf3"/>
  <p:tag name="COMMONDATA" val="eyJoZGlkIjoiYzdmZTdjMjBhYmJkZjFjOWI3MmE2ZDExZjJhNTMxM2Y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Words>
  <Application>Microsoft Office PowerPoint</Application>
  <PresentationFormat>全屏显示(16:9)</PresentationFormat>
  <Paragraphs>41</Paragraphs>
  <Slides>8</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Aharoni</vt:lpstr>
      <vt:lpstr>宋体</vt:lpstr>
      <vt:lpstr>微软雅黑</vt:lpstr>
      <vt:lpstr>Arial</vt:lpstr>
      <vt:lpstr>Times New Roman</vt:lpstr>
      <vt:lpstr>Wingdings</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gfdy-</cp:lastModifiedBy>
  <cp:revision>1562</cp:revision>
  <dcterms:created xsi:type="dcterms:W3CDTF">2013-04-24T01:35:00Z</dcterms:created>
  <dcterms:modified xsi:type="dcterms:W3CDTF">2023-07-27T08:11:13Z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KSORubyTemplateID">
    <vt:lpwstr>13</vt:lpwstr>
  </property>
  <property fmtid="{D5CDD505-2E9C-101B-9397-08002B2CF9AE}" pid="4" name="ICV">
    <vt:lpwstr>B96D5621462642DEAAF558EE5DEC6A58_13</vt:lpwstr>
  </property>
</Properties>
</file>