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81" r:id="rId5"/>
    <p:sldId id="282" r:id="rId7"/>
    <p:sldId id="306" r:id="rId8"/>
    <p:sldId id="258" r:id="rId9"/>
    <p:sldId id="295" r:id="rId10"/>
    <p:sldId id="307" r:id="rId11"/>
    <p:sldId id="263" r:id="rId12"/>
    <p:sldId id="262" r:id="rId13"/>
    <p:sldId id="265" r:id="rId14"/>
    <p:sldId id="260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22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3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tags" Target="../tags/tag2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60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4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72.xml"/><Relationship Id="rId13" Type="http://schemas.openxmlformats.org/officeDocument/2006/relationships/tags" Target="../tags/tag171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tags" Target="../tags/tag16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tags" Target="../tags/tag17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4.xml"/><Relationship Id="rId19" Type="http://schemas.openxmlformats.org/officeDocument/2006/relationships/slideLayout" Target="../slideLayouts/slideLayout18.xml"/><Relationship Id="rId18" Type="http://schemas.openxmlformats.org/officeDocument/2006/relationships/tags" Target="../tags/tag186.xml"/><Relationship Id="rId17" Type="http://schemas.openxmlformats.org/officeDocument/2006/relationships/tags" Target="../tags/tag185.xml"/><Relationship Id="rId16" Type="http://schemas.openxmlformats.org/officeDocument/2006/relationships/tags" Target="../tags/tag184.xml"/><Relationship Id="rId15" Type="http://schemas.openxmlformats.org/officeDocument/2006/relationships/tags" Target="../tags/tag183.xml"/><Relationship Id="rId14" Type="http://schemas.openxmlformats.org/officeDocument/2006/relationships/tags" Target="../tags/tag182.xml"/><Relationship Id="rId13" Type="http://schemas.openxmlformats.org/officeDocument/2006/relationships/tags" Target="../tags/tag181.xml"/><Relationship Id="rId12" Type="http://schemas.openxmlformats.org/officeDocument/2006/relationships/tags" Target="../tags/tag180.xml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tags" Target="../tags/tag17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204.xml"/><Relationship Id="rId21" Type="http://schemas.openxmlformats.org/officeDocument/2006/relationships/tags" Target="../tags/tag203.xml"/><Relationship Id="rId20" Type="http://schemas.openxmlformats.org/officeDocument/2006/relationships/tags" Target="../tags/tag202.xml"/><Relationship Id="rId2" Type="http://schemas.openxmlformats.org/officeDocument/2006/relationships/tags" Target="../tags/tag188.xml"/><Relationship Id="rId19" Type="http://schemas.openxmlformats.org/officeDocument/2006/relationships/tags" Target="../tags/tag201.xml"/><Relationship Id="rId18" Type="http://schemas.openxmlformats.org/officeDocument/2006/relationships/tags" Target="../tags/tag200.xml"/><Relationship Id="rId17" Type="http://schemas.openxmlformats.org/officeDocument/2006/relationships/tags" Target="../tags/tag199.xml"/><Relationship Id="rId16" Type="http://schemas.openxmlformats.org/officeDocument/2006/relationships/tags" Target="../tags/tag198.xml"/><Relationship Id="rId15" Type="http://schemas.openxmlformats.org/officeDocument/2006/relationships/tags" Target="../tags/tag197.xml"/><Relationship Id="rId14" Type="http://schemas.openxmlformats.org/officeDocument/2006/relationships/tags" Target="../tags/tag196.xml"/><Relationship Id="rId13" Type="http://schemas.openxmlformats.org/officeDocument/2006/relationships/tags" Target="../tags/tag195.xml"/><Relationship Id="rId12" Type="http://schemas.openxmlformats.org/officeDocument/2006/relationships/tags" Target="../tags/tag194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tags" Target="../tags/tag18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tags" Target="../tags/tag20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11.xml"/><Relationship Id="rId10" Type="http://schemas.openxmlformats.org/officeDocument/2006/relationships/tags" Target="../tags/tag210.xml"/><Relationship Id="rId1" Type="http://schemas.openxmlformats.org/officeDocument/2006/relationships/tags" Target="../tags/tag20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647815" y="2762250"/>
            <a:ext cx="5544185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了解婴幼儿意外伤害的基本</a:t>
            </a:r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知识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模块三 项目三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一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四、托育机构安全事故的处理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0"/>
            </p:custDataLst>
          </p:nvPr>
        </p:nvGraphicFramePr>
        <p:xfrm>
          <a:off x="481330" y="853440"/>
          <a:ext cx="11253470" cy="577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3170"/>
                <a:gridCol w="2181860"/>
                <a:gridCol w="7838440"/>
              </a:tblGrid>
              <a:tr h="4679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处理步骤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处理程序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主要处理内容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4679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第一步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</a:rPr>
                        <a:t>观察现场</a:t>
                      </a:r>
                      <a:endParaRPr lang="zh-CN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sym typeface="+mn-ea"/>
                        </a:rPr>
                        <a:t>观察现场是否安全，有多少人受伤，尽量确保其他幼儿和的自己安全</a:t>
                      </a:r>
                      <a:endParaRPr lang="zh-CN" altLang="en-US" sz="16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838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第二步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观察评估三要素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观察评估包括三个要素：意识、呼吸、血液循环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441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第三步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照看其他婴幼儿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在对受伤婴幼儿实施紧急救助之前，必须安排好所有在场的婴幼儿，保证他们的安全。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235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第四步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检查评估五要素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主要包括检查婴幼儿的意识状态、呼吸情况、血液循环情况、身体活动情况、从头到脚的其他情况等5个方面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873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第五步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实施紧急救助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根据婴幼儿不同的受伤情况采取不同的紧急救助措施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832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第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六步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通知孩子家长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应及时、如实地告知家长情况，告知家长时，保教人员需保持镇静，避免因自己的情绪引起家长恐慌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第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七步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事后沟通、疏导上报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进一步做好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现场其他婴幼儿、家长、托育机构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的沟通上报工作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832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第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八步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sym typeface="+mn-ea"/>
                        </a:rPr>
                        <a:t>记录归档</a:t>
                      </a:r>
                      <a:endParaRPr lang="zh-CN" altLang="en-US" sz="16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应及时填写托育机构紧急事件处理表，详细记录事故基本信息，救助过程及婴幼儿最后的情况，做好归档整理工作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2505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1.了解婴幼儿常见意外伤害的种类及原因；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2.掌握托育机构安全事故的处理程序。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1.能说出婴幼儿常见意外伤害的种类及原因；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2.能够按照正确的步骤处理托育机构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常见的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安全事故。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初步养成严格、认真的工作习惯，形成关心幼儿、规范管理的照护理念。 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899285" y="1076960"/>
            <a:ext cx="10292715" cy="438340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algn="l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3200" b="0" spc="100" dirty="0">
                <a:solidFill>
                  <a:schemeClr val="tx1"/>
                </a:solidFill>
                <a:uFillTx/>
                <a:latin typeface="+mj-ea"/>
                <a:ea typeface="+mj-ea"/>
              </a:rPr>
              <a:t>1.</a:t>
            </a:r>
            <a:r>
              <a:rPr lang="zh-CN" altLang="en-US" sz="3200" b="0" spc="100" dirty="0">
                <a:solidFill>
                  <a:schemeClr val="tx1"/>
                </a:solidFill>
                <a:uFillTx/>
                <a:latin typeface="+mj-ea"/>
                <a:ea typeface="+mj-ea"/>
              </a:rPr>
              <a:t>说说0～3岁婴幼儿最容易发生的意外伤害有哪些？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3200" b="0" spc="100" dirty="0">
                <a:solidFill>
                  <a:schemeClr val="tx1"/>
                </a:solidFill>
                <a:uFillTx/>
                <a:latin typeface="+mj-ea"/>
                <a:ea typeface="+mj-ea"/>
              </a:rPr>
              <a:t>2.</a:t>
            </a:r>
            <a:r>
              <a:rPr lang="zh-CN" altLang="en-US" sz="3200" b="0" spc="100" dirty="0">
                <a:solidFill>
                  <a:schemeClr val="tx1"/>
                </a:solidFill>
                <a:uFillTx/>
                <a:latin typeface="+mj-ea"/>
                <a:ea typeface="+mj-ea"/>
              </a:rPr>
              <a:t>你觉得造成婴幼儿意外伤害的原因有哪些？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3200" b="0" spc="100" dirty="0">
                <a:solidFill>
                  <a:schemeClr val="tx1"/>
                </a:solidFill>
                <a:uFillTx/>
                <a:latin typeface="+mj-ea"/>
                <a:ea typeface="+mj-ea"/>
              </a:rPr>
              <a:t>3.</a:t>
            </a:r>
            <a:r>
              <a:rPr lang="zh-CN" altLang="en-US" sz="3200" b="0" spc="100" dirty="0">
                <a:solidFill>
                  <a:schemeClr val="tx1"/>
                </a:solidFill>
                <a:uFillTx/>
                <a:latin typeface="+mj-ea"/>
                <a:ea typeface="+mj-ea"/>
              </a:rPr>
              <a:t>托育机构如何处理意外伤害事故？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3200" b="0" spc="100" dirty="0">
                <a:solidFill>
                  <a:schemeClr val="tx1"/>
                </a:solidFill>
                <a:uFillTx/>
                <a:latin typeface="+mj-ea"/>
                <a:ea typeface="+mj-ea"/>
              </a:rPr>
              <a:t>4.</a:t>
            </a:r>
            <a:r>
              <a:rPr lang="zh-CN" altLang="en-US" sz="3200" b="0" spc="100" dirty="0">
                <a:solidFill>
                  <a:schemeClr val="tx1"/>
                </a:solidFill>
                <a:uFillTx/>
                <a:latin typeface="+mj-ea"/>
                <a:ea typeface="+mj-ea"/>
              </a:rPr>
              <a:t>面对婴幼儿意外伤害事故时，你会怎么做？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627" y="38544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7" name="文本框 5"/>
          <p:cNvSpPr txBox="1"/>
          <p:nvPr>
            <p:custDataLst>
              <p:tags r:id="rId2"/>
            </p:custDataLst>
          </p:nvPr>
        </p:nvSpPr>
        <p:spPr>
          <a:xfrm>
            <a:off x="843915" y="1660525"/>
            <a:ext cx="436245" cy="47498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一、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3"/>
            </p:custDataLst>
          </p:nvPr>
        </p:nvSpPr>
        <p:spPr>
          <a:xfrm>
            <a:off x="1336083" y="1760483"/>
            <a:ext cx="3890524" cy="295907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婴幼儿常见意外伤害的种类</a:t>
            </a:r>
            <a:endParaRPr lang="zh-CN" altLang="en-US" sz="20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43662" y="2685569"/>
            <a:ext cx="436193" cy="52195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二、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336083" y="2779604"/>
            <a:ext cx="3890524" cy="295907"/>
          </a:xfrm>
          <a:prstGeom prst="rect">
            <a:avLst/>
          </a:prstGeom>
          <a:noFill/>
        </p:spPr>
        <p:txBody>
          <a:bodyPr wrap="square" lIns="91440" tIns="45720" rIns="91440" bIns="0" anchor="b"/>
          <a:p>
            <a:pPr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托育机构意外伤害发生的原因</a:t>
            </a:r>
            <a:endParaRPr lang="zh-CN" altLang="en-US" sz="20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6"/>
            </p:custDataLst>
          </p:nvPr>
        </p:nvSpPr>
        <p:spPr>
          <a:xfrm>
            <a:off x="843662" y="3757877"/>
            <a:ext cx="436193" cy="52195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三、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1336083" y="3851912"/>
            <a:ext cx="3890524" cy="295907"/>
          </a:xfrm>
          <a:prstGeom prst="rect">
            <a:avLst/>
          </a:prstGeom>
          <a:noFill/>
        </p:spPr>
        <p:txBody>
          <a:bodyPr wrap="square" lIns="91440" tIns="45720" rIns="91440" bIns="0" anchor="b"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婴幼儿意外伤害的急救原则</a:t>
            </a:r>
            <a:endParaRPr lang="zh-CN" altLang="en-US" sz="20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5"/>
          <p:cNvSpPr txBox="1"/>
          <p:nvPr>
            <p:custDataLst>
              <p:tags r:id="rId8"/>
            </p:custDataLst>
          </p:nvPr>
        </p:nvSpPr>
        <p:spPr>
          <a:xfrm>
            <a:off x="843662" y="4830185"/>
            <a:ext cx="436193" cy="52195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四、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1336083" y="4924220"/>
            <a:ext cx="3890524" cy="295907"/>
          </a:xfrm>
          <a:prstGeom prst="rect">
            <a:avLst/>
          </a:prstGeom>
          <a:noFill/>
        </p:spPr>
        <p:txBody>
          <a:bodyPr wrap="square" lIns="91440" tIns="45720" rIns="91440" bIns="0" anchor="b"/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托育机构安全事故的处理</a:t>
            </a:r>
            <a:endParaRPr lang="zh-CN" altLang="en-US" sz="20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752725" y="2052320"/>
            <a:ext cx="7897495" cy="19272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猜一猜：</a:t>
            </a:r>
            <a:b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</a:br>
            <a:r>
              <a:rPr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0～14岁儿童死亡的首位原因</a:t>
            </a:r>
            <a:r>
              <a:rPr lang="zh-CN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是</a:t>
            </a:r>
            <a:r>
              <a:rPr lang="zh-CN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什么？</a:t>
            </a:r>
            <a:endParaRPr lang="zh-CN" sz="3600" spc="0" dirty="0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08433" y="190760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婴幼儿常见的烧伤主要以热水烫伤为主。</a:t>
            </a:r>
            <a:endParaRPr lang="zh-CN" altLang="en-US" sz="2400" i="0" u="none" strike="noStrike" kern="1200" cap="none" spc="50" normalizeH="0" baseline="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548767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518350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意外窒息是我国未满1岁婴幼儿伤害死亡的首位原因。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2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一、婴幼儿常见意外伤害的种类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1760" y="1907540"/>
            <a:ext cx="39776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（一）意外窒息</a:t>
            </a:r>
            <a:endParaRPr lang="zh-CN" altLang="en-US" sz="2800" dirty="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6682740" y="1960880"/>
            <a:ext cx="4234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（二）烧伤</a:t>
            </a:r>
            <a:endParaRPr lang="zh-CN" altLang="en-US" sz="2800" dirty="0">
              <a:sym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08395" y="1907540"/>
            <a:ext cx="5182870" cy="140271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endParaRPr lang="zh-CN" altLang="en-US" sz="2400" i="0" u="none" strike="noStrike" kern="1200" cap="none" spc="50" normalizeH="0" baseline="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5487670" cy="1403350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一、婴幼儿常见意外伤害的种类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1760" y="1907540"/>
            <a:ext cx="39776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（三）跌伤</a:t>
            </a:r>
            <a:endParaRPr lang="zh-CN" altLang="en-US" sz="2800" dirty="0"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6682740" y="1960880"/>
            <a:ext cx="4234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（四）溺水</a:t>
            </a:r>
            <a:endParaRPr lang="zh-CN" altLang="en-US" sz="2800" dirty="0"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13"/>
            </p:custDataLst>
          </p:nvPr>
        </p:nvSpPr>
        <p:spPr>
          <a:xfrm>
            <a:off x="6249670" y="3749040"/>
            <a:ext cx="5182870" cy="140271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endParaRPr lang="zh-CN" altLang="en-US" sz="2400" i="0" u="none" strike="noStrike" kern="1200" cap="none" spc="50" normalizeH="0" baseline="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3" name="折角形 33"/>
          <p:cNvSpPr/>
          <p:nvPr>
            <p:custDataLst>
              <p:tags r:id="rId14"/>
            </p:custDataLst>
          </p:nvPr>
        </p:nvSpPr>
        <p:spPr>
          <a:xfrm>
            <a:off x="701675" y="3749040"/>
            <a:ext cx="5487670" cy="1403350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4" name="任意多边形 8"/>
          <p:cNvSpPr/>
          <p:nvPr>
            <p:custDataLst>
              <p:tags r:id="rId15"/>
            </p:custDataLst>
          </p:nvPr>
        </p:nvSpPr>
        <p:spPr>
          <a:xfrm>
            <a:off x="959840" y="34328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1080770" y="3802380"/>
            <a:ext cx="39776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dirty="0">
                <a:sym typeface="+mn-ea"/>
              </a:rPr>
              <a:t>  </a:t>
            </a:r>
            <a:r>
              <a:rPr lang="zh-CN" altLang="en-US" sz="2800" dirty="0">
                <a:sym typeface="+mn-ea"/>
              </a:rPr>
              <a:t>（五）交通伤害</a:t>
            </a:r>
            <a:endParaRPr lang="zh-CN" altLang="en-US" sz="2800" dirty="0"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6724015" y="3802380"/>
            <a:ext cx="4234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（六）急性中毒</a:t>
            </a:r>
            <a:endParaRPr lang="zh-CN" altLang="en-US" sz="2800" dirty="0">
              <a:sym typeface="+mn-ea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二、托育机构意外伤害发生的原因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6" name="Shape 1315"/>
          <p:cNvSpPr/>
          <p:nvPr>
            <p:custDataLst>
              <p:tags r:id="rId9"/>
            </p:custDataLst>
          </p:nvPr>
        </p:nvSpPr>
        <p:spPr bwMode="auto">
          <a:xfrm>
            <a:off x="4238721" y="4731151"/>
            <a:ext cx="950912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/>
          <a:p>
            <a:pPr algn="ctr" defTabSz="584200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04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7" name="Shape 1318"/>
          <p:cNvSpPr/>
          <p:nvPr>
            <p:custDataLst>
              <p:tags r:id="rId10"/>
            </p:custDataLst>
          </p:nvPr>
        </p:nvSpPr>
        <p:spPr bwMode="auto">
          <a:xfrm>
            <a:off x="4235594" y="203545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01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8" name="Shape 1318"/>
          <p:cNvSpPr/>
          <p:nvPr>
            <p:custDataLst>
              <p:tags r:id="rId11"/>
            </p:custDataLst>
          </p:nvPr>
        </p:nvSpPr>
        <p:spPr bwMode="auto">
          <a:xfrm>
            <a:off x="6929671" y="2035458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02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9" name="Shape 1318"/>
          <p:cNvSpPr/>
          <p:nvPr>
            <p:custDataLst>
              <p:tags r:id="rId12"/>
            </p:custDataLst>
          </p:nvPr>
        </p:nvSpPr>
        <p:spPr bwMode="auto">
          <a:xfrm>
            <a:off x="6929671" y="4729534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03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5009999" y="2853943"/>
            <a:ext cx="2099810" cy="16398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意外伤害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发生</a:t>
            </a: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原因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8168005" y="2035175"/>
            <a:ext cx="479044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0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保教人员安全意识不足 </a:t>
            </a:r>
            <a:r>
              <a:rPr lang="en-US" altLang="zh-CN" sz="20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  </a:t>
            </a:r>
            <a:r>
              <a:rPr lang="zh-CN" altLang="en-US" sz="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Arial" panose="020B0604020202020204" pitchFamily="34" charset="0"/>
              </a:rPr>
              <a:t>  </a:t>
            </a:r>
            <a:endParaRPr lang="zh-CN" altLang="en-US" sz="4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8355965" y="5006340"/>
            <a:ext cx="403542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托育机构规章制度不完善</a:t>
            </a:r>
            <a:endParaRPr lang="zh-CN" altLang="en-US" sz="20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870585" y="2258695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0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婴幼儿缺乏自我保护的经验与技能</a:t>
            </a:r>
            <a:endParaRPr lang="zh-CN" altLang="en-US" sz="20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608330" y="5006340"/>
            <a:ext cx="430212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zh-CN" altLang="en-US" sz="20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托育机构环境存在安全隐患</a:t>
            </a:r>
            <a:endParaRPr lang="zh-CN" altLang="en-US" sz="20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18"/>
            </p:custDataLst>
          </p:nvPr>
        </p:nvSpPr>
        <p:spPr>
          <a:xfrm rot="21141751">
            <a:off x="4039633" y="3251636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/>
          <p:cNvSpPr/>
          <p:nvPr>
            <p:custDataLst>
              <p:tags r:id="rId19"/>
            </p:custDataLst>
          </p:nvPr>
        </p:nvSpPr>
        <p:spPr>
          <a:xfrm rot="10191681">
            <a:off x="7784766" y="3251635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20"/>
            </p:custDataLst>
          </p:nvPr>
        </p:nvSpPr>
        <p:spPr>
          <a:xfrm rot="15567151">
            <a:off x="5958926" y="4976195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任意多边形: 形状 23"/>
          <p:cNvSpPr/>
          <p:nvPr>
            <p:custDataLst>
              <p:tags r:id="rId21"/>
            </p:custDataLst>
          </p:nvPr>
        </p:nvSpPr>
        <p:spPr>
          <a:xfrm rot="4944297">
            <a:off x="5958747" y="1454161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fontScale="8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抢救生命</a:t>
            </a:r>
            <a:r>
              <a:rPr lang="en-US" altLang="zh-CN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: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当婴幼儿发生意外伤害时，首先要注意其呼吸、心跳是否正常，要以抢救生命为首要任务。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防止伤残: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当婴幼儿发生意外伤害时，要尽量防止并发症的出现，避免出现因抢救不当造成婴幼儿伤残的情况。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减少痛苦: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当婴幼儿发生意外伤害时，会给婴幼儿的身心带来极大痛苦。在施救时，除了行之有效的救助措施，还需注意稳定婴幼儿的情绪，缓和婴幼儿内心的害怕和恐惧，以减轻婴幼儿的痛苦。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三、婴幼儿意外伤害的急救原则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_BRIGHTNESS" val="0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3_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_BRIGHTNESS" val="0"/>
  <p:tag name="KSO_WM_UNIT_TEXT_FILL_FORE_SCHEMECOLOR_INDEX" val="6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4_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62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6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67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8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69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77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8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7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82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83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8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8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RELATE_UNITID" val="layout_q1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g"/>
  <p:tag name="KSO_WM_UNIT_INDEX" val="1_1"/>
  <p:tag name="KSO_WM_UNIT_LAYERLEVEL" val="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g*1_1"/>
  <p:tag name="KSO_WM_UNIT_TEXT_FILL_FORE_SCHEMECOLOR_INDEX" val="13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4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1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2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3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4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04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20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09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1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7.xml><?xml version="1.0" encoding="utf-8"?>
<p:tagLst xmlns:p="http://schemas.openxmlformats.org/presentationml/2006/main">
  <p:tag name="KSO_WM_UNIT_TABLE_BEAUTIFY" val="smartTable{35f73148-d56e-4677-88e9-1eb8a4d1aaa4}"/>
  <p:tag name="TABLE_ENDDRAG_ORIGIN_RECT" val="780*350"/>
  <p:tag name="TABLE_ENDDRAG_RECT" val="95*108*780*350"/>
</p:tagLst>
</file>

<file path=ppt/tags/tag21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21.xml><?xml version="1.0" encoding="utf-8"?>
<p:tagLst xmlns:p="http://schemas.openxmlformats.org/presentationml/2006/main">
  <p:tag name="COMMONDATA" val="eyJoZGlkIjoiODQzNzBiZDdkMDNkY2I0Mjc5ZDc3NjhiNzllY2Y1NzIifQ=="/>
  <p:tag name="KSO_WPP_MARK_KEY" val="edc4ae16-9a38-4313-bf6e-428e8fa34f27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1135</Words>
  <Application>WPS 演示</Application>
  <PresentationFormat>宽屏</PresentationFormat>
  <Paragraphs>144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Lato Light</vt:lpstr>
      <vt:lpstr>MS PGothic</vt:lpstr>
      <vt:lpstr>Arial Unicode MS</vt:lpstr>
      <vt:lpstr>Calibri</vt:lpstr>
      <vt:lpstr>Office 主题</vt:lpstr>
      <vt:lpstr>1_Office 主题​​</vt:lpstr>
      <vt:lpstr>了解婴幼儿意外伤害的基本知识</vt:lpstr>
      <vt:lpstr>一、教学目标 知识目标： 1.了解婴幼儿常见意外伤害的种类及原因； 2.掌握托育机构安全事故的处理程序。 能力目标：	 1.能说出婴幼儿常见意外伤害的种类及原因； 2.能够按照正确的步骤处理托育机构常见的安全事故。 素质目标：	 初步养成严格、认真的工作习惯，形成关心幼儿、规范管理的照护理念。 </vt:lpstr>
      <vt:lpstr>PowerPoint 演示文稿</vt:lpstr>
      <vt:lpstr>PowerPoint 演示文稿</vt:lpstr>
      <vt:lpstr>猜一猜： 0～14岁儿童死亡的首位原因是什么？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李鸿</cp:lastModifiedBy>
  <cp:revision>12</cp:revision>
  <dcterms:created xsi:type="dcterms:W3CDTF">2023-05-23T12:01:00Z</dcterms:created>
  <dcterms:modified xsi:type="dcterms:W3CDTF">2023-05-28T05:28:16Z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2052-11.1.0.14309</vt:lpwstr>
  </property>
</Properties>
</file>