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65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6afb76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493380-15B1-4247-990C-161E48A4D7F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遵守社会规则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6afb76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329A45-BBA1-40F1-B348-D380499647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53d5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c9cfc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e9e334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1b53d5c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c9cfc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9e334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遵守社会规则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6afb76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09FAFD-B232-47C9-B1DD-0336896859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53d5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c9cfc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e9e334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1b53d5c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c9cfc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9e334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遵守社会规则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0627F33-2AD6-9982-8065-6ED11DE0CAD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41BA51-AD42-4F92-80A2-19A0284DA3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0101CD-F777-485F-BC6E-516E7A2EA2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53d5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c9cfc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e9e334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1b53d5c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c9cfc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9e334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0FE4ED-69BF-4C36-8855-5EFB25A717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53d5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c9cfc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e9e3348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1b53d5c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c9cfc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9e3348c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474d015?vcp=1&amp;pid=87747e63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1_1#be5238620?vaa=1&amp;vcp=1&amp;pid=6b474d015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2_1#be5238620.blank?vaa=1&amp;vcp=1&amp;pid=6b474d015&amp;color=0,0,0&amp;vpa=1&amp;vtp=1&amp;vaab=1"/>
          <p:cNvSpPr/>
          <p:nvPr/>
        </p:nvSpPr>
        <p:spPr>
          <a:xfrm>
            <a:off x="6583680" y="1382440"/>
            <a:ext cx="466344" cy="24688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100" dirty="0"/>
          </a:p>
        </p:txBody>
      </p:sp>
      <p:sp>
        <p:nvSpPr>
          <p:cNvPr id="6" name="QC_7_BD.1_3#be5238620.choices?vaa=1&amp;vcp=1&amp;pid=6b474d015&amp;color=0,0,0&amp;vtp=1&amp;vaab=1&amp;bbb=1"/>
          <p:cNvSpPr/>
          <p:nvPr/>
        </p:nvSpPr>
        <p:spPr>
          <a:xfrm>
            <a:off x="539496" y="41342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eaac8689?vcp=1&amp;pid=6b474d01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8035b4aa3?sp=1&amp;vaa=1&amp;vcp=1&amp;pid=3eaac868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为进一步提高法律援助案件办理程序的标准化、规范化水平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，司法部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发布了新修订的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《办理法律援助案件程序规定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》。修订后的程序规定共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六章四十六条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，围绕方便群众及时获得法律援助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、提高法律援助服务质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量等内容作出一系列具体规定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下列理解正确的是(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8035b4aa3.bracket?vaa=1&amp;vcp=1&amp;pid=3eaac8689&amp;color=0,0,0&amp;vpa=2&amp;vtp=1&amp;vaab=1"/>
          <p:cNvSpPr/>
          <p:nvPr/>
        </p:nvSpPr>
        <p:spPr>
          <a:xfrm>
            <a:off x="9706514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_2#8035b4aa3?vaa=1&amp;vcp=1&amp;pid=3eaac8689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①规则不是一成不变的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②制定规则是为了限制自由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③该规定符合人民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利益和社会发展的要求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④随着社会的发展和生活的变迁，改进规则</a:t>
            </a:r>
            <a:endParaRPr lang="en-US" altLang="zh-CN" sz="2800" dirty="0"/>
          </a:p>
        </p:txBody>
      </p:sp>
      <p:sp>
        <p:nvSpPr>
          <p:cNvPr id="6" name="QC_8_BD.3_3#8035b4aa3.choices?vaa=1&amp;vcp=1&amp;pid=3eaac8689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5_1#638ff64d4?sp=1&amp;vaa=1&amp;vcp=1&amp;pid=3eaac8689&amp;color=0,0,0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【遵守规则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维护秩序】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井然有序的社会生活离不开社会规则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为了增强同学们的规则意识，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培养同学们的守法习惯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，某校八年级（1）班召开了以“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规则在我心中”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为主题的班会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，请你参与。</a:t>
            </a:r>
            <a:endParaRPr lang="en-US" altLang="zh-CN" sz="2800" dirty="0"/>
          </a:p>
        </p:txBody>
      </p:sp>
      <p:sp>
        <p:nvSpPr>
          <p:cNvPr id="3" name="QO_9_BD.6_1#79254bcba?vaa=1&amp;vcp=1&amp;pid=638ff64d4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（1）请你为本次班会设计一条宣传语。</a:t>
            </a:r>
            <a:endParaRPr lang="en-US" altLang="zh-CN" sz="2800" dirty="0"/>
          </a:p>
        </p:txBody>
      </p:sp>
      <p:sp>
        <p:nvSpPr>
          <p:cNvPr id="4" name="QO_9_AN.1_1#79254bcba?vaa=1&amp;vcp=1&amp;pid=638ff64d4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示例：与规则同行，共享美好生活；维护秩序靠规则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，遵守法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规需自觉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_1#5b3a6b22d?sp=1&amp;vaa=1&amp;vcp=1&amp;pid=638ff64d4&amp;color=0,0,0&amp;vtp=1&amp;vaab=1&amp;bt=1&amp;bbb=1&amp;hb=1"/>
          <p:cNvSpPr/>
          <p:nvPr/>
        </p:nvSpPr>
        <p:spPr>
          <a:xfrm>
            <a:off x="539496" y="459150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（2）为了引导同学们积极行动起来，将“心动”落实到“行动”上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，班委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会向全班同学发出了倡议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。请你将下列倡议书的内容补充完整。</a:t>
            </a:r>
            <a:endParaRPr lang="en-US" altLang="zh-CN" sz="2800" dirty="0"/>
          </a:p>
        </p:txBody>
      </p:sp>
      <p:graphicFrame>
        <p:nvGraphicFramePr>
          <p:cNvPr id="15" name="QB_9_BD.8_2#5b3a6b22d?colgroup=30&amp;vaa=1&amp;vcp=1&amp;pid=638ff64d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747693"/>
              </p:ext>
            </p:extLst>
          </p:nvPr>
        </p:nvGraphicFramePr>
        <p:xfrm>
          <a:off x="539496" y="1573702"/>
          <a:ext cx="11091672" cy="470719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071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倡议书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遵守规则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从身边小事做起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我们每个人都应该从现在开始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我做起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积极行动起来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争做有修养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懂规则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守秩序的好少年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们倡议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____________________________________________</a:t>
                      </a:r>
                      <a:endParaRPr lang="en-US" altLang="zh-CN" sz="1200" dirty="0"/>
                    </a:p>
                    <a:p>
                      <a:pPr marL="0" indent="0"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班委会</a:t>
                      </a:r>
                      <a:endParaRPr lang="en-US" altLang="zh-CN" sz="12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2024年9月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9_AN.9_1#5b3a6b22d.blank?vaa=1&amp;vcp=1&amp;pid=638ff64d4&amp;color=0,0,0&amp;vpa=3&amp;vtp=1&amp;vaab=1&amp;bbb=1"/>
          <p:cNvSpPr/>
          <p:nvPr/>
        </p:nvSpPr>
        <p:spPr>
          <a:xfrm>
            <a:off x="977415" y="3663868"/>
            <a:ext cx="77263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自觉遵守社会规则，加强自我约束，严于律己。</a:t>
            </a:r>
            <a:endParaRPr lang="en-US" altLang="zh-CN" sz="2800" dirty="0"/>
          </a:p>
        </p:txBody>
      </p:sp>
      <p:sp>
        <p:nvSpPr>
          <p:cNvPr id="5" name="QB_9_AN.10_1#5b3a6b22d.blank?vaa=1&amp;vcp=1&amp;pid=638ff64d4&amp;color=0,0,0&amp;vpa=4&amp;vtp=1&amp;vaab=1&amp;bbb=1"/>
          <p:cNvSpPr/>
          <p:nvPr/>
        </p:nvSpPr>
        <p:spPr>
          <a:xfrm>
            <a:off x="977415" y="4184568"/>
            <a:ext cx="3814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接受他人监督、提醒。</a:t>
            </a:r>
            <a:endParaRPr lang="en-US" altLang="zh-CN" sz="2800" dirty="0"/>
          </a:p>
        </p:txBody>
      </p:sp>
      <p:sp>
        <p:nvSpPr>
          <p:cNvPr id="6" name="QB_9_AN.11_1#5b3a6b22d.blank?vaa=1&amp;vcp=1&amp;pid=638ff64d4&amp;color=0,0,0&amp;vpa=5&amp;vtp=1&amp;vaab=1&amp;bbb=1"/>
          <p:cNvSpPr/>
          <p:nvPr/>
        </p:nvSpPr>
        <p:spPr>
          <a:xfrm>
            <a:off x="977415" y="4705268"/>
            <a:ext cx="6659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敬畏规则，将规则内化于心、外化于行。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b811a48?sp=1&amp;vcp=1&amp;pid=f94c9cfcd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二、社会生活中的道德与法律</a:t>
            </a:r>
            <a:endParaRPr lang="en-US" altLang="zh-CN" sz="3200" dirty="0"/>
          </a:p>
        </p:txBody>
      </p:sp>
      <p:sp>
        <p:nvSpPr>
          <p:cNvPr id="3" name="P_6_BD#068af0636?sp=1&amp;vcp=1&amp;pid=00b811a48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如何做到尊重他人？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（1）积极关注、重视他人。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（2）平等对待他人。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（3）学会换位思考。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（4）学会欣赏他人。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vcp=1&amp;pid=00b811a48&amp;color=0,0,0&amp;vtp=1&amp;vaab=1&amp;bt=1&amp;bbb=1"/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.平等待人的原因、要求及做法。</a:t>
            </a:r>
          </a:p>
          <a:p>
            <a:pPr latinLnBrk="1">
              <a:lnSpc>
                <a:spcPts val="46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我们每个人在人格和法律地位上都是平等的。</a:t>
            </a:r>
          </a:p>
          <a:p>
            <a:pPr latinLnBrk="1">
              <a:lnSpc>
                <a:spcPts val="46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发自内心地尊重他人人格，对所有的人一视同仁。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社会生活中，不以家境、身体等方面的原因而轻视、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歧视他人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礼的表现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语言文明、仪表端庄、举止文明等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.为什么要文明有礼？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文明有礼是一个人立身处世的前提。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文明有礼促进社会和谐。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文明有礼体现国家形象。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5325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怎样做文明有礼的人？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（1）要态度谦和，用语文明。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（2）要仪表整洁、举止端庄。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（3）要在社会生活中不断学习、观察、思考和践行。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.诚信的地位。</a:t>
            </a:r>
            <a:endParaRPr lang="en-US" altLang="zh-CN" sz="2800" dirty="0"/>
          </a:p>
        </p:txBody>
      </p:sp>
      <p:graphicFrame>
        <p:nvGraphicFramePr>
          <p:cNvPr id="18" name="P_6_BD#068af0636?colgroup=30&amp;vcp=1&amp;pid=00b811a4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901865"/>
              </p:ext>
            </p:extLst>
          </p:nvPr>
        </p:nvGraphicFramePr>
        <p:xfrm>
          <a:off x="539496" y="3792854"/>
          <a:ext cx="11091672" cy="2265936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（1）诚信是社会主义核心价值观的重要内容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（2）诚信是公民基本道德规范的重要内容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（3）诚信是中华民族的传统美德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（4）诚信是一项民法原则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为什么要诚实守信？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对个人：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诚信是一个人安身立命之本。诚信是我们融入社会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的“通行证”。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对企业：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诚信是企业的无形资产。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对国家和社会：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诚信促进社会文明、国家兴旺。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如何做诚信的人？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树立诚信意识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。真诚待人，信守承诺，说老实话，办老实事，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做老实人。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运用诚信智慧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。当尊重他人隐私与对人诚实发生冲突时，遵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循伦理原则和法律要求，权衡利弊，做到既恪守诚实的要求，又尊重他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人隐私。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珍惜个人的诚信记录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.如何理解“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法不可违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（1）法律是全体社会成员都要共同遵守的行为规范。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（2）法律是最刚性的社会规则，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不违法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是人们行为的底线。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ce930c9b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ce930c9b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fce930c9b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mp=1&amp;vtp=1&amp;vaab=1&amp;bt=1&amp;bbb=1"/>
          <p:cNvSpPr/>
          <p:nvPr/>
        </p:nvSpPr>
        <p:spPr>
          <a:xfrm>
            <a:off x="539496" y="11410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10.不同种类违法行为的区别与联系。</a:t>
            </a:r>
            <a:endParaRPr lang="en-US" altLang="zh-CN" sz="2800" dirty="0"/>
          </a:p>
        </p:txBody>
      </p:sp>
      <p:graphicFrame>
        <p:nvGraphicFramePr>
          <p:cNvPr id="22" name="P_6_BD#068af0636?colgroup=7,15,6&amp;vcp=1&amp;pid=00b811a48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022954"/>
              </p:ext>
            </p:extLst>
          </p:nvPr>
        </p:nvGraphicFramePr>
        <p:xfrm>
          <a:off x="368136" y="1867281"/>
          <a:ext cx="11452680" cy="3876296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违法行为的比较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犯罪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触犯的法律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违反民事法律规范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如民法典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违反行政法律规范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如治安管理处罚法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违反刑事法律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——刑法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社会危害程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对社会的危害相对轻微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具有严重社会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068af0636?colgroup=7,15,6&amp;vcp=1&amp;pid=00b811a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446583"/>
              </p:ext>
            </p:extLst>
          </p:nvPr>
        </p:nvGraphicFramePr>
        <p:xfrm>
          <a:off x="539496" y="2120518"/>
          <a:ext cx="11055096" cy="332156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违法行为的比较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犯罪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承担的法律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承担民事责任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受到行政制裁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受到刑罚处罚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欠债不还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同纠纷等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谎报险情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破坏铁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路封闭网等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故意杀人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路抢劫等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068af0636?colgroup=7,15,6&amp;vcp=1&amp;pid=00b811a48&amp;color=0,0,0&amp;mp=1&amp;vtp=1&amp;vaab=1&amp;bt=1&amp;bbb=1">
            <a:extLst>
              <a:ext uri="{FF2B5EF4-FFF2-40B4-BE49-F238E27FC236}">
                <a16:creationId xmlns:a16="http://schemas.microsoft.com/office/drawing/2014/main" id="{2DC407E3-A171-3A33-1572-DEC495E979C4}"/>
              </a:ext>
            </a:extLst>
          </p:cNvPr>
          <p:cNvSpPr txBox="1"/>
          <p:nvPr/>
        </p:nvSpPr>
        <p:spPr>
          <a:xfrm>
            <a:off x="10876447" y="14121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068af0636?colgroup=7,15,6&amp;vcp=1&amp;pid=00b811a4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611751"/>
              </p:ext>
            </p:extLst>
          </p:nvPr>
        </p:nvGraphicFramePr>
        <p:xfrm>
          <a:off x="539496" y="1510442"/>
          <a:ext cx="11055096" cy="3322512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9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违法行为的比较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犯罪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刑事违法行为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一般违法行为与犯罪都是具有社会危害性的违法行为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都应承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担相应的法律责任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二者之间没有不可逾越的鸿沟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有一般违法行为的人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如果不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及时改正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任其发展下去就有可能导致犯罪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68af0636?colgroup=7,15,6&amp;vcp=1&amp;pid=00b811a48&amp;color=0,0,0&amp;mp=1&amp;vtp=1&amp;vaab=1&amp;bt=1&amp;bbb=1">
            <a:extLst>
              <a:ext uri="{FF2B5EF4-FFF2-40B4-BE49-F238E27FC236}">
                <a16:creationId xmlns:a16="http://schemas.microsoft.com/office/drawing/2014/main" id="{51747C71-C2FD-7FE6-A198-CDBDBBAB2E7B}"/>
              </a:ext>
            </a:extLst>
          </p:cNvPr>
          <p:cNvSpPr txBox="1"/>
          <p:nvPr/>
        </p:nvSpPr>
        <p:spPr>
          <a:xfrm>
            <a:off x="10876447" y="8020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刑法的内容和作用各是什么？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刑法明确规定了什么行为是犯罪，以及对犯罪应当判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处什么样的刑罚。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是惩治犯罪、保护国家和人民利益的有力武器。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犯罪的含义和基本特征各是什么？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具有严重社会危害性、触犯了刑法、应当受到刑罚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的行为。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基本特征：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严重社会危害性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——犯罪的最本质特征。②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事违法性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——犯罪的法律标志。③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应受刑罚处罚性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——犯罪的必然法律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后果。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犯罪的三个基本特征是相互联系、不可分割的，它们共同构成了区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分罪与非罪的标准。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13D9DF-C180-661C-C18A-6F9F7FA2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32"/>
          <a:stretch/>
        </p:blipFill>
        <p:spPr>
          <a:xfrm>
            <a:off x="3248025" y="2690577"/>
            <a:ext cx="6896099" cy="3667360"/>
          </a:xfrm>
          <a:prstGeom prst="rect">
            <a:avLst/>
          </a:prstGeom>
        </p:spPr>
      </p:pic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47917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.刑罚的含义及种类。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是指审判机关依法对犯罪分子适用的最严厉的强制性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法律制裁方法，以限制或剥夺犯罪人权益为主要内容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257174" y="1427194"/>
            <a:ext cx="1122997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.未成年人应如何加强自我防范，预防犯罪？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（1）珍惜美好生活，认清犯罪危害，远离犯罪。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（2）杜绝不良行为。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（3）增强法治观念，依法自律，做自觉守法的人。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（4）从小事做起，避免沾染不良习气，自觉遵纪守法，防患于未然。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.如何依法维护自己的合法权益？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在遇到法律问题或者权益受到侵害时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，要及时寻求法律救助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法律维护自己的合法权益。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（1）可以通过法律服务机构来维护合法权益。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（2）可以寻求国家的法律救济。必要时使用诉讼手段，通过打官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司讨回公道。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.诉讼的含义、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地位及类型。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人民法院在诉讼当事人参与下，依照法定程序解决纠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纷和冲突的活动。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是处理纠纷和应对侵害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最正规、最权威的手段，是维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护合法权益的最后屏障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68af0636?sp=1&amp;vcp=1&amp;pid=00b811a48&amp;color=0,0,0&amp;vtp=1&amp;vaab=1&amp;bt=1&amp;bbb=1"/>
          <p:cNvSpPr/>
          <p:nvPr/>
        </p:nvSpPr>
        <p:spPr>
          <a:xfrm>
            <a:off x="539496" y="7900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类型：</a:t>
            </a:r>
            <a:endParaRPr lang="en-US" altLang="zh-CN" sz="2800" dirty="0"/>
          </a:p>
        </p:txBody>
      </p:sp>
      <p:graphicFrame>
        <p:nvGraphicFramePr>
          <p:cNvPr id="31" name="P_6_BD#068af0636?colgroup=2,27&amp;vcp=1&amp;pid=00b811a4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31625"/>
              </p:ext>
            </p:extLst>
          </p:nvPr>
        </p:nvGraphicFramePr>
        <p:xfrm>
          <a:off x="539496" y="1471707"/>
          <a:ext cx="11073384" cy="4320000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人民法院在当事人和其他诉讼参与人的参加下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依法审理民事案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件和解决民事纠纷的活动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俗称“民告官”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人民法院在双方当事人的参与下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依照司法诉讼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程序解决行政争议案件的活动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国家司法机关在当事人和其他诉讼参与人的参加下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依法查明犯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罪事实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惩罚犯罪分子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保障无罪的人不受刑事追究的活动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b53d5c3.fixed?vcp=1&amp;pid=56afb76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遵守社会规则</a:t>
            </a:r>
            <a:endParaRPr lang="en-US" altLang="zh-CN" sz="4000" dirty="0"/>
          </a:p>
        </p:txBody>
      </p:sp>
      <p:sp>
        <p:nvSpPr>
          <p:cNvPr id="3" name="C_4_BD#31b53d5c3.fixed?vcp=1&amp;pid=56afb76d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同违法犯罪作斗争的常见方法。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（1）及时拨打110报警电话或争取其他成人的帮助。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（2）虚张声势，与违法犯罪分子巧妙周旋。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（3）记住违法犯罪分子的体貌特征。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（4）了解违法犯罪分子的去向。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（5）保护好作案现场。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68af0636?sp=1&amp;vcp=1&amp;pid=00b811a48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.生活在法治社会，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青少年应怎样尊法守法？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（1）积极弘扬社会主义法治精神，形成守法光荣、违法可耻的观念。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（2）自觉守法、遇事找法、解决问题靠法。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（3）做社会主义法治的忠实崇尚者、自觉遵守者和坚定捍卫者。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43b06526?vcp=1&amp;pid=00b811a4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2_1#be49094aa?vaa=1&amp;vcp=1&amp;pid=743b06526&amp;color=0,0,0&amp;tib=255,255,255&amp;vip=6#6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13_1#be49094aa.blank?vaa=1&amp;vcp=1&amp;pid=743b06526&amp;color=0,0,0&amp;vpa=6&amp;vtp=1&amp;vaab=1"/>
          <p:cNvSpPr/>
          <p:nvPr/>
        </p:nvSpPr>
        <p:spPr>
          <a:xfrm>
            <a:off x="7735824" y="1428160"/>
            <a:ext cx="438912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d5e15ef9?sp=1&amp;vcp=1&amp;pid=743b0652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14_1#1823c453b?vaa=1&amp;vcp=1&amp;pid=0d5e15ef9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2024年“3·15晚会”曝光了某食品公司用未经严格处理的槽头肉制作梅菜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扣肉，当地市场监督管理部门对涉事企业进行查封。该案例告诉我们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5_1#1823c453b.bracket?vaa=1&amp;vcp=1&amp;pid=0d5e15ef9&amp;color=0,0,0&amp;vpa=7&amp;vtp=1&amp;vaab=1"/>
          <p:cNvSpPr/>
          <p:nvPr/>
        </p:nvSpPr>
        <p:spPr>
          <a:xfrm>
            <a:off x="8165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_2#1823c453b.choices?vaa=1&amp;vcp=1&amp;pid=0d5e15ef9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919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.诚信是企业的无形资产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.不讲诚信的行为必然受法律制裁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919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C.维护规则只能依靠他律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.社会治理要发挥道德的教化作用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_1#3a3848d80?sp=1&amp;vaa=1&amp;vcp=1&amp;pid=0d5e15ef9&amp;color=0,0,0&amp;vtp=1&amp;vaab=1&amp;bt=1&amp;bbb=1&amp;hb=1"/>
          <p:cNvSpPr/>
          <p:nvPr/>
        </p:nvSpPr>
        <p:spPr>
          <a:xfrm>
            <a:off x="539496" y="10223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（2024·广西梧州·模拟）“法不能向不法让步”，这是2024年最高人民法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院工作报告的内容。刑法第二十条再次走入公众视野，正当防卫是法律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赋予公民的权利，是与不法行为作斗争的重要法律武器。这启示我们当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权利受到侵害时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7_1#3a3848d80.bracket?vaa=1&amp;vcp=1&amp;pid=0d5e15ef9&amp;color=0,0,0&amp;vpa=8&amp;vtp=1&amp;vaab=1"/>
          <p:cNvSpPr/>
          <p:nvPr/>
        </p:nvSpPr>
        <p:spPr>
          <a:xfrm>
            <a:off x="3327940" y="299202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6_2#3a3848d80?vaa=1&amp;vcp=1&amp;pid=0d5e15ef9&amp;color=0,0,0&amp;vtp=1&amp;vaab=1&amp;bbb=1&amp;hb=1"/>
          <p:cNvSpPr/>
          <p:nvPr/>
        </p:nvSpPr>
        <p:spPr>
          <a:xfrm>
            <a:off x="539496" y="35937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①掌握维权途径，求助有路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②懂得审时度势，善于斗争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③善用法律武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，依法维权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④捍卫自己的权利，殊死拼搏</a:t>
            </a:r>
            <a:endParaRPr lang="en-US" altLang="zh-CN" sz="2800" dirty="0"/>
          </a:p>
        </p:txBody>
      </p:sp>
      <p:sp>
        <p:nvSpPr>
          <p:cNvPr id="5" name="QC_8_BD.16_3#3a3848d80.choices?vaa=1&amp;vcp=1&amp;pid=0d5e15ef9&amp;color=0,0,0&amp;vtp=1&amp;vaab=1&amp;bbb=1"/>
          <p:cNvSpPr/>
          <p:nvPr/>
        </p:nvSpPr>
        <p:spPr>
          <a:xfrm>
            <a:off x="539496" y="48629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e88f7a827?vcp=1&amp;pid=0d5e15ef9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8_1#7754da4ec?sp=1&amp;vaa=1&amp;vcp=1&amp;pid=e88f7a827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建立规则的目的是限制自由。(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4" name="QT_9_AN.1_1#7754da4ec.bracket?vaa=1&amp;vcp=1&amp;pid=e88f7a827&amp;color=0,0,0&amp;vpa=9&amp;vtp=1&amp;vaab=1"/>
          <p:cNvSpPr/>
          <p:nvPr/>
        </p:nvSpPr>
        <p:spPr>
          <a:xfrm>
            <a:off x="5477415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7754da4ec.blank?vaa=1&amp;vcp=1&amp;pid=e88f7a827&amp;color=0,0,0&amp;vpa=10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建立规则的目的是保证每个人不越过自由的边界，促进社会有序运行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T_9_BD.21_1#ea7a3d4b9?sp=1&amp;vaa=1&amp;vcp=1&amp;pid=e88f7a827&amp;color=0,0,0&amp;vtp=1&amp;vaab=1&amp;bbb=1&amp;hb=1"/>
          <p:cNvSpPr/>
          <p:nvPr/>
        </p:nvSpPr>
        <p:spPr>
          <a:xfrm>
            <a:off x="539496" y="3136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无论什么情况下都要实话实说，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不说谎。(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</a:t>
            </a:r>
            <a:endParaRPr lang="en-US" altLang="zh-CN" sz="2800" dirty="0"/>
          </a:p>
        </p:txBody>
      </p:sp>
      <p:sp>
        <p:nvSpPr>
          <p:cNvPr id="7" name="QT_9_AN.22_1#ea7a3d4b9.bracket?vaa=1&amp;vcp=1&amp;pid=e88f7a827&amp;color=0,0,0&amp;vpa=11&amp;vtp=1&amp;vaab=1"/>
          <p:cNvSpPr/>
          <p:nvPr/>
        </p:nvSpPr>
        <p:spPr>
          <a:xfrm>
            <a:off x="7255414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23_1#ea7a3d4b9.blank?vaa=1&amp;vcp=1&amp;pid=e88f7a827&amp;color=0,0,0&amp;vpa=12&amp;vtp=1&amp;vaab=1&amp;bbb=1&amp;hb=1"/>
          <p:cNvSpPr/>
          <p:nvPr/>
        </p:nvSpPr>
        <p:spPr>
          <a:xfrm>
            <a:off x="539496" y="37539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当尊重他人隐私与对人诚实发生冲突时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，要权衡利弊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，做到既恪守诚实的要求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，又尊重他人隐私，学会运用诚信智慧。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4_1#0a890330a?sp=1&amp;vaa=1&amp;vcp=1&amp;pid=e88f7a827&amp;color=0,0,0&amp;vtp=1&amp;vaab=1&amp;bt=1&amp;bbb=1"/>
          <p:cNvSpPr/>
          <p:nvPr/>
        </p:nvSpPr>
        <p:spPr>
          <a:xfrm>
            <a:off x="539496" y="12047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一般违法行为危害小，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可以不承担法律责任。(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endParaRPr lang="en-US" altLang="zh-CN" sz="2800" dirty="0"/>
          </a:p>
        </p:txBody>
      </p:sp>
      <p:sp>
        <p:nvSpPr>
          <p:cNvPr id="3" name="QT_9_AN.1_1#0a890330a.bracket?vaa=1&amp;vcp=1&amp;pid=e88f7a827&amp;color=0,0,0&amp;vpa=13&amp;vtp=1&amp;vaab=1"/>
          <p:cNvSpPr/>
          <p:nvPr/>
        </p:nvSpPr>
        <p:spPr>
          <a:xfrm>
            <a:off x="7966614" y="121234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0a890330a.blank?vaa=1&amp;vcp=1&amp;pid=e88f7a827&amp;color=0,0,0&amp;vpa=14&amp;vtp=1&amp;vaab=1&amp;bbb=1"/>
          <p:cNvSpPr/>
          <p:nvPr/>
        </p:nvSpPr>
        <p:spPr>
          <a:xfrm>
            <a:off x="1616614" y="1800987"/>
            <a:ext cx="843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无论是一般违法行为还是犯罪，都要承担法律责任。</a:t>
            </a:r>
            <a:endParaRPr lang="en-US" altLang="zh-CN" sz="2800" dirty="0"/>
          </a:p>
        </p:txBody>
      </p:sp>
      <p:sp>
        <p:nvSpPr>
          <p:cNvPr id="5" name="QT_9_BD.27_1#7f1502095?sp=1&amp;vaa=1&amp;vcp=1&amp;pid=e88f7a827&amp;color=0,0,0&amp;vtp=1&amp;vaab=1&amp;bbb=1"/>
          <p:cNvSpPr/>
          <p:nvPr/>
        </p:nvSpPr>
        <p:spPr>
          <a:xfrm>
            <a:off x="539496" y="2479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犯罪不一定违法，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违法一定犯罪。(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6" name="QT_9_AN.3_1#7f1502095.bracket?vaa=1&amp;vcp=1&amp;pid=e88f7a827&amp;color=0,0,0&amp;vpa=15&amp;vtp=1&amp;vaab=1"/>
          <p:cNvSpPr/>
          <p:nvPr/>
        </p:nvSpPr>
        <p:spPr>
          <a:xfrm>
            <a:off x="6188615" y="24872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4_1#7f1502095.blank?vaa=1&amp;vcp=1&amp;pid=e88f7a827&amp;color=0,0,0&amp;vpa=16&amp;vtp=1&amp;vaab=1&amp;bbb=1"/>
          <p:cNvSpPr/>
          <p:nvPr/>
        </p:nvSpPr>
        <p:spPr>
          <a:xfrm>
            <a:off x="1616614" y="3075876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违法不一定犯罪，犯罪一定违法。</a:t>
            </a:r>
            <a:endParaRPr lang="en-US" altLang="zh-CN" sz="2800" dirty="0"/>
          </a:p>
        </p:txBody>
      </p:sp>
      <p:sp>
        <p:nvSpPr>
          <p:cNvPr id="8" name="QT_9_BD.30_1#efb726f5b?sp=1&amp;vaa=1&amp;vcp=1&amp;pid=e88f7a827&amp;color=0,0,0&amp;vtp=1&amp;vaab=1&amp;bbb=1&amp;hb=1"/>
          <p:cNvSpPr/>
          <p:nvPr/>
        </p:nvSpPr>
        <p:spPr>
          <a:xfrm>
            <a:off x="539496" y="375659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不良行为一定会发展为违法犯罪，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所以要远离不良行为。(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9" name="QT_9_AN.31_1#efb726f5b.bracket?vaa=1&amp;vcp=1&amp;pid=e88f7a827&amp;color=0,0,0&amp;vpa=17&amp;vtp=1&amp;vaab=1"/>
          <p:cNvSpPr/>
          <p:nvPr/>
        </p:nvSpPr>
        <p:spPr>
          <a:xfrm>
            <a:off x="9744614" y="376421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0" name="QT_9_AN.32_1#efb726f5b.blank?vaa=1&amp;vcp=1&amp;pid=e88f7a827&amp;color=0,0,0&amp;vpa=18&amp;vtp=1&amp;vaab=1&amp;bbb=1&amp;hb=1"/>
          <p:cNvSpPr/>
          <p:nvPr/>
        </p:nvSpPr>
        <p:spPr>
          <a:xfrm>
            <a:off x="539496" y="437381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有了不良行为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，不及时改正，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任其发展就可能发展为违法犯罪，我们要远离不良行为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5984f7996?vcp=1&amp;pid=0d5e15ef9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图示考点</a:t>
            </a:r>
            <a:endParaRPr lang="en-US" altLang="zh-CN" sz="30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2833E8-8F4C-8B80-22E3-B6F56CA0A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050" y="1399996"/>
            <a:ext cx="5675376" cy="369465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2238739dc?vcp=1&amp;pid=0d5e15ef9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名句解读</a:t>
            </a:r>
            <a:endParaRPr lang="en-US" altLang="zh-CN" sz="3000" dirty="0"/>
          </a:p>
        </p:txBody>
      </p:sp>
      <p:graphicFrame>
        <p:nvGraphicFramePr>
          <p:cNvPr id="40" name="P_9_BD#5130526b2?colgroup=11,18&amp;vcp=1&amp;pid=2238739d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00357"/>
              </p:ext>
            </p:extLst>
          </p:nvPr>
        </p:nvGraphicFramePr>
        <p:xfrm>
          <a:off x="539496" y="1295191"/>
          <a:ext cx="11073384" cy="4531872"/>
        </p:xfrm>
        <a:graphic>
          <a:graphicData uri="http://schemas.openxmlformats.org/drawingml/2006/table">
            <a:tbl>
              <a:tblPr/>
              <a:tblGrid>
                <a:gridCol w="415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道不可坐论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德不能空谈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做社会主义道德的践行者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敬人者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人恒敬之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尊重他人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己所不欲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勿施于人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学会换位思考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尺有所短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寸有所长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学会欣赏他人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君子一言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驷马难追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做讲诚信的人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人而无信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不知其可也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法网恢恢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疏而不漏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不违法是人们行为的底线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要自觉遵守法律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5130526b2?vcp=1&amp;pid=2238739d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请完成第146~147页【备考练习】习题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aba59ab56?colgroup=15,13&amp;vcp=1&amp;pid=31b53d5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847967"/>
              </p:ext>
            </p:extLst>
          </p:nvPr>
        </p:nvGraphicFramePr>
        <p:xfrm>
          <a:off x="539496" y="922178"/>
          <a:ext cx="11082528" cy="5013644"/>
        </p:xfrm>
        <a:graphic>
          <a:graphicData uri="http://schemas.openxmlformats.org/drawingml/2006/table">
            <a:tbl>
              <a:tblPr/>
              <a:tblGrid>
                <a:gridCol w="5897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.遵守基本的社交礼仪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恪守诚信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理性维护社会公德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维护公共秩序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做文明的社会成员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八上第三课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遵守社会规则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八上第四课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社会生活讲道德的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原因和做法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.认识犯罪的基本概念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了解刑罚的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主要类型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认识未成年人违法犯罪行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为的危害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培育和提高自我保护的意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识和能力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自觉抵制校园欺凌和违法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犯罪行为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八上第五课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犯罪的特征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预防犯罪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9e3348c.fixed?vcp=1&amp;pid=56afb76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遵守社会规则</a:t>
            </a:r>
            <a:endParaRPr lang="en-US" altLang="zh-CN" sz="4000" dirty="0"/>
          </a:p>
        </p:txBody>
      </p:sp>
      <p:sp>
        <p:nvSpPr>
          <p:cNvPr id="3" name="C_4_BD#be9e3348c.fixed?vcp=1&amp;pid=56afb76d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遵守社会规则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9970f48?vcp=1&amp;pid=be9e3348c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3_1#8a5fc00e9?sp=1&amp;vaa=1&amp;vcp=1&amp;pid=069970f4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图给我们的警示是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4_1#8a5fc00e9.bracket?vaa=1&amp;vcp=1&amp;pid=069970f48&amp;color=0,0,0&amp;vpa=19&amp;vtp=1&amp;vaab=1"/>
          <p:cNvSpPr/>
          <p:nvPr/>
        </p:nvSpPr>
        <p:spPr>
          <a:xfrm>
            <a:off x="4283615" y="12624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33_2#8a5fc00e9?htil=1&amp;vaa=1&amp;vcp=1&amp;pid=069970f4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2514" y="1206182"/>
            <a:ext cx="3936492" cy="315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33_3#8a5fc00e9?htil=1&amp;vaa=1&amp;vcp=1&amp;pid=069970f48&amp;color=0,0,0&amp;vtp=1&amp;vaab=1&amp;bbb=1&amp;hb=1&amp;hs=1"/>
          <p:cNvSpPr/>
          <p:nvPr/>
        </p:nvSpPr>
        <p:spPr>
          <a:xfrm>
            <a:off x="539496" y="1908029"/>
            <a:ext cx="694944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①遵守社会规则只需要他律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增强规则意识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养成遵守规则的习惯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学会敬畏规则，把规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则内化于心、外化于行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图中的人物行使了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自己的自由和权利，处罚不合理</a:t>
            </a:r>
            <a:endParaRPr lang="en-US" altLang="zh-CN" sz="2800" dirty="0"/>
          </a:p>
        </p:txBody>
      </p:sp>
      <p:sp>
        <p:nvSpPr>
          <p:cNvPr id="7" name="QC_6_BD.33_4#8a5fc00e9.choices?vaa=1&amp;vcp=1&amp;pid=069970f48&amp;color=0,0,0&amp;vtp=1&amp;vaab=1&amp;bbb=1&amp;hs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838e3f1ab?vaa=1&amp;vcp=1&amp;pid=069970f4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（2024·广西柳州·模拟）“我以为别人尊重我，是因为我很优秀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。慢慢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地我明白了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，别人尊重我，是因为别人很优秀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，优秀的人更懂得尊重别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这段话告诉我们(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6_1#838e3f1ab.bracket?vaa=1&amp;vcp=1&amp;pid=069970f48&amp;color=0,0,0&amp;vpa=20&amp;vtp=1&amp;vaab=1"/>
          <p:cNvSpPr/>
          <p:nvPr/>
        </p:nvSpPr>
        <p:spPr>
          <a:xfrm>
            <a:off x="4174077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5_2#838e3f1ab.choices?vaa=1&amp;vcp=1&amp;pid=069970f4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A.他人先尊重自己，自己才会尊重他人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.不尊重他人，也可以赢得他人的尊重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.尊重他人是一个人内在修养的外在表现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.有了自尊，就能赢得他人的尊重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6cf58dbef?vaa=1&amp;vcp=1&amp;pid=069970f48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（2024·广西南宁·模拟）2024年6月是第14个全民禁毒宣传月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，南宁市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各级共青团组织动员多方力量，深入学校开展形式多样的禁毒宣传教育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开展此项活动旨在让青少年(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8_1#6cf58dbef.bracket?vaa=1&amp;vcp=1&amp;pid=069970f48&amp;color=0,0,0&amp;vpa=21&amp;vtp=1&amp;vaab=1"/>
          <p:cNvSpPr/>
          <p:nvPr/>
        </p:nvSpPr>
        <p:spPr>
          <a:xfrm>
            <a:off x="61505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7_2#6cf58dbef.choices?vaa=1&amp;vcp=1&amp;pid=069970f48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A.时刻保持警惕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，杜绝违法犯罪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.严惩涉毒行为，打击违法犯罪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.认清毒品危害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，增强防毒意识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.加强守法意识，减少毒品尝试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e25d0d1?vcp=1&amp;pid=be9e3348c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9_1#8f144a1cf?sp=1&amp;vaa=1&amp;vcp=1&amp;pid=7be25d0d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“自媒体”平台上，编造、传播虚假信息，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炒作敏感事件进行引流牟利，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“舆论监督”旗号实施敲诈勒索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公安机关严厉打击这些行为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给我们的警示是(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0_1#8f144a1cf.bracket?vaa=1&amp;vcp=1&amp;pid=7be25d0d1&amp;color=0,0,0&amp;vpa=22&amp;vtp=1&amp;vaab=1"/>
          <p:cNvSpPr/>
          <p:nvPr/>
        </p:nvSpPr>
        <p:spPr>
          <a:xfrm>
            <a:off x="33057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9_2#8f144a1cf?vaa=1&amp;vcp=1&amp;pid=7be25d0d1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①法律有界，自由无限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②依法办事，恪守底线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③敬畏规则，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坚守正义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依法履职，一律平等</a:t>
            </a:r>
            <a:endParaRPr lang="en-US" altLang="zh-CN" sz="2800" dirty="0"/>
          </a:p>
        </p:txBody>
      </p:sp>
      <p:sp>
        <p:nvSpPr>
          <p:cNvPr id="6" name="QC_6_BD.39_3#8f144a1cf.choices?vaa=1&amp;vcp=1&amp;pid=7be25d0d1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e031ae143?sp=1&amp;vaa=1&amp;vcp=1&amp;pid=7be25d0d1&amp;color=0,0,0&amp;vtp=1&amp;vaab=1&amp;bt=1&amp;bbb=1&amp;hb=1"/>
          <p:cNvSpPr/>
          <p:nvPr/>
        </p:nvSpPr>
        <p:spPr>
          <a:xfrm>
            <a:off x="539496" y="8984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在学校组织开展的消防条例安全教育活动中，小丽了解到“电动自行车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的锂电池自燃产生的明火和毒气，100秒内就能让人窒息死亡。禁止在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楼道里停放电动自行车和给电动自行车充电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她想到小区里一些业主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经常在楼道里给电动自行车充电，因此向部分业主询问对这件事的看法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下列业主的说法正确的是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e031ae143.bracket?vaa=1&amp;vcp=1&amp;pid=7be25d0d1&amp;color=0,0,0&amp;vpa=23&amp;vtp=1&amp;vaab=1"/>
          <p:cNvSpPr/>
          <p:nvPr/>
        </p:nvSpPr>
        <p:spPr>
          <a:xfrm>
            <a:off x="4728115" y="34759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41_2#e031ae143?vaa=1&amp;vcp=1&amp;pid=7be25d0d1&amp;color=0,0,0&amp;vtp=1&amp;vaab=1&amp;bbb=1"/>
          <p:cNvSpPr/>
          <p:nvPr/>
        </p:nvSpPr>
        <p:spPr>
          <a:xfrm>
            <a:off x="539496" y="4104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①法律禁止做的我们坚决不做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②不要多管闲事，以免破坏邻里关系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我们要遵守条例，加强自我防范意识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④我的是新车，不会有安全隐患</a:t>
            </a:r>
            <a:endParaRPr lang="en-US" altLang="zh-CN" sz="2800" spc="-50" dirty="0"/>
          </a:p>
        </p:txBody>
      </p:sp>
      <p:sp>
        <p:nvSpPr>
          <p:cNvPr id="5" name="QC_6_BD.41_3#e031ae143.choices?vaa=1&amp;vcp=1&amp;pid=7be25d0d1&amp;color=0,0,0&amp;vtp=1&amp;vaab=1&amp;bbb=1"/>
          <p:cNvSpPr/>
          <p:nvPr/>
        </p:nvSpPr>
        <p:spPr>
          <a:xfrm>
            <a:off x="539496" y="5374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bc9853114?sp=1&amp;vaa=1&amp;vcp=1&amp;pid=7be25d0d1&amp;color=0,0,0&amp;vtp=1&amp;vaab=1&amp;bt=1&amp;bbb=1&amp;hb=1"/>
          <p:cNvSpPr/>
          <p:nvPr/>
        </p:nvSpPr>
        <p:spPr>
          <a:xfrm>
            <a:off x="539496" y="898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张某遭遇电信诈骗，被骗6000元。作为一名法治意识强的学生，你会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5_1#bc9853114.bracket?vaa=1&amp;vcp=1&amp;pid=7be25d0d1&amp;color=0,0,0&amp;vpa=24&amp;vtp=1&amp;vaab=1"/>
          <p:cNvSpPr/>
          <p:nvPr/>
        </p:nvSpPr>
        <p:spPr>
          <a:xfrm>
            <a:off x="1907220" y="15756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3_2#bc9853114?vaa=1&amp;vcp=1&amp;pid=7be25d0d1&amp;color=0,0,0&amp;vtp=1&amp;vaab=1&amp;bbb=1&amp;hb=1"/>
          <p:cNvSpPr/>
          <p:nvPr/>
        </p:nvSpPr>
        <p:spPr>
          <a:xfrm>
            <a:off x="539496" y="21814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①向公安机关报案，通过公安机关警示公众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②和骗子斗智斗勇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，千方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百计骗回自己的钱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③不去追究这件事，因为人生难免有挫折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④学习防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诈骗知识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，提高自身的防范能力</a:t>
            </a:r>
            <a:endParaRPr lang="en-US" altLang="zh-CN" sz="2800" dirty="0"/>
          </a:p>
        </p:txBody>
      </p:sp>
      <p:sp>
        <p:nvSpPr>
          <p:cNvPr id="5" name="QC_6_BD.43_3#bc9853114.choices?vaa=1&amp;vcp=1&amp;pid=7be25d0d1&amp;color=0,0,0&amp;vtp=1&amp;vaab=1&amp;bbb=1"/>
          <p:cNvSpPr/>
          <p:nvPr/>
        </p:nvSpPr>
        <p:spPr>
          <a:xfrm>
            <a:off x="539496" y="41040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bc9853114?vaa=1&amp;vcp=1&amp;pid=7be25d0d1&amp;color=0,0,0&amp;vtp=1&amp;vaab=1&amp;bbb=1&amp;hb=1"/>
          <p:cNvSpPr/>
          <p:nvPr/>
        </p:nvSpPr>
        <p:spPr>
          <a:xfrm>
            <a:off x="539496" y="4733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的做法可能会受到更大的伤害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的做法会助长犯罪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分子的嚣张气焰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7_1#1254ee39e?sp=1&amp;vaa=1&amp;vcp=1&amp;pid=7be25d0d1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【分析情境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发表见解】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情境一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为了让网络直播更规范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国家网信办会同有关部门启动网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络直播行业专项整治和规范管理行动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约谈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关停了一些直播平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中学生小婉发表了自己的看法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网络直播虚假宣传的行为应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该受到道德谴责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48_1#9228e2623?vaa=1&amp;vcp=1&amp;pid=1254ee39e&amp;color=0,0,0&amp;vtp=1&amp;vaab=1&amp;bbb=1"/>
          <p:cNvSpPr/>
          <p:nvPr/>
        </p:nvSpPr>
        <p:spPr>
          <a:xfrm>
            <a:off x="539496" y="3753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（1）请你运用所学知识对小婉的观点进行评析。</a:t>
            </a:r>
            <a:endParaRPr lang="en-US" altLang="zh-CN" sz="2800" dirty="0"/>
          </a:p>
        </p:txBody>
      </p:sp>
      <p:sp>
        <p:nvSpPr>
          <p:cNvPr id="4" name="QO_7_AN.1_1#9228e2623?vaa=1&amp;vcp=1&amp;pid=1254ee39e&amp;color=0,0,0&amp;vtp=1&amp;vaab=1&amp;bbb=1&amp;hb=1"/>
          <p:cNvSpPr/>
          <p:nvPr/>
        </p:nvSpPr>
        <p:spPr>
          <a:xfrm>
            <a:off x="539496" y="43824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小婉的观点是正确的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。诚信是社会主义核心价值观和公民基本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道德规范的重要内容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，是中华民族的传统美德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。网络直播虚假宣传的行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为应该受到道德谴责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9b9a99c3?vcp=1&amp;pid=1254ee39e&amp;color=0,0,0&amp;vtp=1&amp;vaab=1&amp;bt=1&amp;bbb=1"/>
          <p:cNvSpPr/>
          <p:nvPr/>
        </p:nvSpPr>
        <p:spPr>
          <a:xfrm>
            <a:off x="539496" y="2237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情境二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当前社会上存在一些诚信缺失问题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0" name="P_7_BD#69b9a99c3?colgroup=30&amp;vcp=1&amp;pid=1254ee3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28402"/>
              </p:ext>
            </p:extLst>
          </p:nvPr>
        </p:nvGraphicFramePr>
        <p:xfrm>
          <a:off x="539496" y="2918809"/>
          <a:ext cx="11091672" cy="218243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8064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缺乏责任感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不讲信用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推卸责任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轻率许诺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说到做不到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企业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部分企业制造和销售假冒伪劣商品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虚假宣传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侵犯消费者利益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1#e408075d1?sp=1&amp;vaa=1&amp;vcp=1&amp;pid=1254ee39e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（2）为了解决上述诚信缺失问题，请你发出倡议。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企业：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  <a:endParaRPr lang="en-US" altLang="zh-CN" sz="2800" dirty="0"/>
          </a:p>
        </p:txBody>
      </p:sp>
      <p:sp>
        <p:nvSpPr>
          <p:cNvPr id="3" name="QB_7_AN.51_1#e408075d1.blank?vaa=1&amp;vcp=1&amp;pid=1254ee39e&amp;color=0,0,0&amp;mp=1&amp;vpa=25&amp;vtp=1&amp;vaab=1&amp;bbb=1&amp;hb=1"/>
          <p:cNvSpPr/>
          <p:nvPr/>
        </p:nvSpPr>
        <p:spPr>
          <a:xfrm>
            <a:off x="539496" y="2149824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树立诚信意识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，真诚待人，说老实话，办老实事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；学会运用诚信智慧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，做到既恪守诚实的要求，又尊重他人隐私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；珍惜个人的诚信记录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52_1#e408075d1.blank?vaa=1&amp;vcp=1&amp;pid=1254ee39e&amp;color=0,0,0&amp;mp=1&amp;vpa=26&amp;vtp=1&amp;vaab=1&amp;bbb=1&amp;hb=1"/>
          <p:cNvSpPr/>
          <p:nvPr/>
        </p:nvSpPr>
        <p:spPr>
          <a:xfrm>
            <a:off x="539496" y="409292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坚持诚信经营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、诚信办事，塑造良好的形象和信誉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；依法经营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，保护消费者合法权益。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94c9cfcd.fixed?vcp=1&amp;pid=56afb76d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遵守社会规则</a:t>
            </a:r>
            <a:endParaRPr lang="en-US" altLang="zh-CN" sz="4000" dirty="0"/>
          </a:p>
        </p:txBody>
      </p:sp>
      <p:sp>
        <p:nvSpPr>
          <p:cNvPr id="3" name="C_4_BD#f94c9cfcd.fixed?vcp=1&amp;pid=56afb76d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46045cfc?vcp=1&amp;pid=1254ee39e&amp;color=0,0,0&amp;vtp=1&amp;vaab=1&amp;bt=1&amp;bbb=1"/>
          <p:cNvSpPr/>
          <p:nvPr/>
        </p:nvSpPr>
        <p:spPr>
          <a:xfrm>
            <a:off x="539496" y="7662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情境三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同学们围绕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违法与犯罪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发表了以下观点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2" name="P_7_BD#546045cfc?colgroup=30&amp;vcp=1&amp;pid=1254ee3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354395"/>
              </p:ext>
            </p:extLst>
          </p:nvPr>
        </p:nvGraphicFramePr>
        <p:xfrm>
          <a:off x="539496" y="1447851"/>
          <a:ext cx="11091672" cy="2133283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凡不履行法律规定的义务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或者做出法律所禁止的行为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都是违法行为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71755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许多违法行为都是从沾染不良习气开始的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为此我们应该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O_7_BD.53_1#a44e54a42?vaa=1&amp;vcp=1&amp;pid=1254ee39e&amp;color=0,0,0&amp;vtp=1&amp;vaab=1&amp;bbb=1"/>
          <p:cNvSpPr/>
          <p:nvPr/>
        </p:nvSpPr>
        <p:spPr>
          <a:xfrm>
            <a:off x="539496" y="36315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（3）请运用所学知识将小远同学的观点补充完整。</a:t>
            </a:r>
            <a:endParaRPr lang="en-US" altLang="zh-CN" sz="2800" dirty="0"/>
          </a:p>
        </p:txBody>
      </p:sp>
      <p:sp>
        <p:nvSpPr>
          <p:cNvPr id="5" name="QO_7_AN.1_1#a44e54a42?vaa=1&amp;vcp=1&amp;pid=1254ee39e&amp;color=0,0,0&amp;vtp=1&amp;vaab=1&amp;bbb=1&amp;hb=1"/>
          <p:cNvSpPr/>
          <p:nvPr/>
        </p:nvSpPr>
        <p:spPr>
          <a:xfrm>
            <a:off x="539496" y="42627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珍惜美好生活，认清犯罪危害，远离犯罪</a:t>
            </a:r>
            <a:r>
              <a:rPr lang="zh-CN" altLang="en-US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杜绝不良行为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③增强法治观念，依法自律，做自觉守法的人。④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从小事做起，避免沾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染不良习气，自觉遵纪守法，防患于未然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45e0e51?vcp=1&amp;pid=be9e3348c&amp;color=241,138,6&amp;vtp=1&amp;vaab=1&amp;bt=1&amp;bbb=1"/>
          <p:cNvSpPr/>
          <p:nvPr/>
        </p:nvSpPr>
        <p:spPr>
          <a:xfrm>
            <a:off x="539496" y="4782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6_BD.55_1#17c3b7e6a?htil=2&amp;vaa=1&amp;vcp=1&amp;pid=7845e0e5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810" y="2555685"/>
            <a:ext cx="7145332" cy="189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55_2#17c3b7e6a?htil=2&amp;sp=1&amp;vaa=1&amp;vcp=1&amp;pid=7845e0e51&amp;color=0,0,0&amp;vtp=1&amp;vaab=1&amp;bbb=1&amp;hb=1&amp;hs=1"/>
          <p:cNvSpPr/>
          <p:nvPr/>
        </p:nvSpPr>
        <p:spPr>
          <a:xfrm>
            <a:off x="539496" y="1191041"/>
            <a:ext cx="11347704" cy="14188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（2024·湖北武汉·中考）生活中我们经常可以看见这些标志（见下图），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这些标志提示我们要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AN.56_1#17c3b7e6a.bracket?vaa=1&amp;vcp=1&amp;pid=7845e0e51&amp;color=0,0,0&amp;vpa=27&amp;vtp=1&amp;vaab=1"/>
          <p:cNvSpPr/>
          <p:nvPr/>
        </p:nvSpPr>
        <p:spPr>
          <a:xfrm>
            <a:off x="4131215" y="18712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55_3#17c3b7e6a?vaa=1&amp;vcp=1&amp;pid=7845e0e51&amp;color=0,0,0&amp;vtp=1&amp;vaab=1&amp;bbb=1&amp;hb=1&amp;hs=1"/>
          <p:cNvSpPr/>
          <p:nvPr/>
        </p:nvSpPr>
        <p:spPr>
          <a:xfrm>
            <a:off x="539496" y="44962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①己所不欲，勿施于人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②行己有耻，见贤思齐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遵守规则，承担责任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④敬畏生命，守护安全</a:t>
            </a:r>
            <a:endParaRPr lang="en-US" altLang="zh-CN" sz="2800" dirty="0"/>
          </a:p>
        </p:txBody>
      </p:sp>
      <p:sp>
        <p:nvSpPr>
          <p:cNvPr id="7" name="QC_6_BD.55_4#17c3b7e6a.choices?vaa=1&amp;vcp=1&amp;pid=7845e0e51&amp;color=0,0,0&amp;vtp=1&amp;vaab=1&amp;bbb=1&amp;hs=1"/>
          <p:cNvSpPr/>
          <p:nvPr/>
        </p:nvSpPr>
        <p:spPr>
          <a:xfrm>
            <a:off x="539496" y="57654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a68ac96b3?vaa=1&amp;vcp=1&amp;pid=7845e0e51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（2024·山东·中考）“诚信小马甲一穿，三星级一亮出来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，大家都问为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什么你的星多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，一听说是因为我讲诚信奖励的，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买货的人就更多了。”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威海三星级商户倪某的话表明(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8_1#a68ac96b3.bracket?vaa=1&amp;vcp=1&amp;pid=7845e0e51&amp;color=0,0,0&amp;vpa=28&amp;vtp=1&amp;vaab=1"/>
          <p:cNvSpPr/>
          <p:nvPr/>
        </p:nvSpPr>
        <p:spPr>
          <a:xfrm>
            <a:off x="54393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7_2#a68ac96b3.choices?vaa=1&amp;vcp=1&amp;pid=7845e0e51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A.诚信能够促进社会文明、国家兴旺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.企业经营要多做广告宣传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.坚持诚信经营才能塑造良好的形象和信誉，赢得客户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.社会成员之间以诚相待、以信为本，能够减少社会矛盾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7341C40-DCE5-6693-3E75-7A5DB4AA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532" y="1109092"/>
            <a:ext cx="6992607" cy="4981575"/>
          </a:xfrm>
          <a:prstGeom prst="rect">
            <a:avLst/>
          </a:prstGeom>
        </p:spPr>
      </p:pic>
      <p:sp>
        <p:nvSpPr>
          <p:cNvPr id="2" name="QC_6_BD.59_1#990876a9f?sp=1&amp;vaa=1&amp;vcp=1&amp;pid=7845e0e51&amp;color=0,0,0&amp;vtp=1&amp;vaab=1&amp;bt=1&amp;bbb=1&amp;hb=1"/>
          <p:cNvSpPr/>
          <p:nvPr/>
        </p:nvSpPr>
        <p:spPr>
          <a:xfrm>
            <a:off x="539496" y="4747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在表彰大会上，小华被评为“礼仪之星”和“诚信之星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”，请你选出合适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的颁奖词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为他颁奖(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0_1#990876a9f.bracket?vaa=1&amp;vcp=1&amp;pid=7845e0e51&amp;color=0,0,0&amp;vpa=29&amp;vtp=1&amp;vaab=1"/>
          <p:cNvSpPr/>
          <p:nvPr/>
        </p:nvSpPr>
        <p:spPr>
          <a:xfrm>
            <a:off x="4016915" y="11090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9_3#990876a9f.choices?htil=3&amp;vaa=1&amp;vcp=1&amp;pid=7845e0e51&amp;color=0,0,0&amp;vtp=1&amp;vaab=1&amp;bbb=1"/>
          <p:cNvSpPr/>
          <p:nvPr/>
        </p:nvSpPr>
        <p:spPr>
          <a:xfrm>
            <a:off x="539496" y="1757744"/>
            <a:ext cx="599846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A.颁奖词一和颁奖词四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.颁奖词二和颁奖词三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.颁奖词一和颁奖词三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.颁奖词二和颁奖词四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b62cbd393?sp=1&amp;vaa=1&amp;vcp=1&amp;pid=7845e0e51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逻辑推导题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）不良行为与违法犯罪之间没有不可逾越的鸿沟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要珍惜美好生活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，防患于未然。分析学生陈某的经历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，你认为下列排序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2_1#b62cbd393.bracket?vaa=1&amp;vcp=1&amp;pid=7845e0e51&amp;color=0,0,0&amp;vpa=30&amp;vtp=1&amp;vaab=1"/>
          <p:cNvSpPr/>
          <p:nvPr/>
        </p:nvSpPr>
        <p:spPr>
          <a:xfrm>
            <a:off x="2238914" y="17351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1_2#b62cbd393?vaa=1&amp;vcp=1&amp;pid=7845e0e51&amp;color=0,0,0&amp;vtp=1&amp;vaab=1&amp;bbb=1&amp;hb=1"/>
          <p:cNvSpPr/>
          <p:nvPr/>
        </p:nvSpPr>
        <p:spPr>
          <a:xfrm>
            <a:off x="539496" y="23256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①陈某不接受教训，因聚众斗殴、偷窃财物被公安机关行政拘留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结识了社会上的“朋友”，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无心学习，经常旷课、打架，受到学校纪律处分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陈某用切身经历告诫他人要防微杜渐，杜绝不良行为，防患于未然，远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离犯罪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陈某仍不知悔改，为筹钱上网，和他人拦路抢劫，最终因抢劫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罪被判刑</a:t>
            </a:r>
            <a:endParaRPr lang="en-US" altLang="zh-CN" sz="2800" dirty="0"/>
          </a:p>
        </p:txBody>
      </p:sp>
      <p:sp>
        <p:nvSpPr>
          <p:cNvPr id="5" name="QC_6_BD.61_3#b62cbd393.choices?vaa=1&amp;vcp=1&amp;pid=7845e0e51&amp;color=0,0,0&amp;vtp=1&amp;vaab=1&amp;bbb=1"/>
          <p:cNvSpPr/>
          <p:nvPr/>
        </p:nvSpPr>
        <p:spPr>
          <a:xfrm>
            <a:off x="539496" y="527200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.②→③→①→④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.②→④→①→③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C.②→①→④→③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.④→②→③→①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3_1#e0f1edcc4?sp=1&amp;vaa=1&amp;vcp=1&amp;pid=7845e0e51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法律是全体社会成员都要共同遵守的行为规范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。在全面推进依法治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、加快建设社会主义法治国家的新时代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，尊法守法是我们的共同追求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和自觉行动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。请运用所学知识，探究下列问题。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买卖双方签订合同后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卖方收款后却只发放一半货物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去餐厅吃饭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被要求扫码点餐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有的还必须填写姓名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生年月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手机号码等与服务无关的个人信息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出版社未经作者同意发表其作品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4_1#142935369?vaa=1&amp;vcp=1&amp;pid=e0f1edcc4&amp;color=0,0,0&amp;vtp=1&amp;vaab=1&amp;bt=1&amp;bbb=1"/>
          <p:cNvSpPr/>
          <p:nvPr/>
        </p:nvSpPr>
        <p:spPr>
          <a:xfrm>
            <a:off x="539496" y="18521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（1）请分别点评上述三个镜头中的行为是否违法，并说明理由。</a:t>
            </a:r>
            <a:endParaRPr lang="en-US" altLang="zh-CN" sz="2800" dirty="0"/>
          </a:p>
        </p:txBody>
      </p:sp>
      <p:sp>
        <p:nvSpPr>
          <p:cNvPr id="3" name="QO_7_AN.1_1#142935369?vaa=1&amp;vcp=1&amp;pid=e0f1edcc4&amp;color=0,0,0&amp;vtp=1&amp;vaab=1&amp;bbb=1&amp;hb=1"/>
          <p:cNvSpPr/>
          <p:nvPr/>
        </p:nvSpPr>
        <p:spPr>
          <a:xfrm>
            <a:off x="539496" y="24798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镜头一中的行为是违法行为。理由：未履行合同规定的义务。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镜头二中的行为是违法行为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。理由：侵犯了他人的隐私权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，给他人的生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、财产安全等带来不利影响。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镜头三中的行为是违法行为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。理由：侵犯了他人的知识产权。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dd5dd80c?vcp=1&amp;pid=e0f1edcc4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以下是八年级学生吴某的成长变化轨迹。</a:t>
            </a:r>
            <a:endParaRPr lang="en-US" altLang="zh-CN" sz="2800" dirty="0"/>
          </a:p>
        </p:txBody>
      </p:sp>
      <p:pic>
        <p:nvPicPr>
          <p:cNvPr id="3" name="P_7_BD#bdd5dd80c?vcp=1&amp;pid=e0f1edcc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3734" y="1240580"/>
            <a:ext cx="6700266" cy="197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6_1#b94734473?vaa=1&amp;vcp=1&amp;pid=e0f1edcc4&amp;color=0,0,0&amp;vtp=1&amp;vaab=1&amp;bbb=1&amp;hb=1"/>
          <p:cNvSpPr/>
          <p:nvPr/>
        </p:nvSpPr>
        <p:spPr>
          <a:xfrm>
            <a:off x="539496" y="31582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（2）结合吴某的成长变化轨迹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，从吴某自身分析其走上违法犯罪道路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b94734473?vaa=1&amp;vcp=1&amp;pid=e0f1edcc4&amp;color=0,0,0&amp;vtp=1&amp;vaab=1&amp;bbb=1&amp;hb=1"/>
          <p:cNvSpPr/>
          <p:nvPr/>
        </p:nvSpPr>
        <p:spPr>
          <a:xfrm>
            <a:off x="539496" y="44448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吴某交友不慎，辨别是非能力不强，缺乏自我保护的能力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了不良行为没有及时改正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；没有认真履行受教育的义务；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法治观念淡薄，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道德修养有待提升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；不能抵制不良诱惑，自控力差。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747e638?sp=1&amp;vcp=1&amp;pid=f94c9cfcd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一、社会秩序与社会规则</a:t>
            </a:r>
            <a:endParaRPr lang="en-US" altLang="zh-CN" sz="3200" dirty="0"/>
          </a:p>
        </p:txBody>
      </p:sp>
      <p:sp>
        <p:nvSpPr>
          <p:cNvPr id="3" name="P_6_BD#2d5ae3ebe?sp=1&amp;vcp=1&amp;pid=87747e638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社会秩序的含义和内容。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社会秩序是社会生活的一种有序化状态。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包括社会管理秩序、生产秩序、交通秩序和公共场所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秩序等。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社会秩序有何重要性？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社会层面：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社会正常运行需要秩序。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个人层面：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社会秩序是人民安居乐业的保障。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5ae3ebe?sp=1&amp;vcp=1&amp;pid=87747e638&amp;color=0,0,0&amp;vtp=1&amp;vaab=1&amp;bt=1&amp;bbb=1"/>
          <p:cNvSpPr/>
          <p:nvPr/>
        </p:nvSpPr>
        <p:spPr>
          <a:xfrm>
            <a:off x="539496" y="4686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.社会规则与社会秩序的关系是怎样的？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（1）社会规则明确社会秩序的内容。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（2）社会规则保障社会秩序的实现。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.社会规则与自由的关系。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社会规则划定了自由的边界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。自由不是随心所欲，它受社会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规则的约束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社会规则是人们享有自由的保障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。人们建立规则的目的不是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限制自由，而是保证每个人不越过自由的边界，促进社会有序运行。违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反规则、扰乱秩序的行为应当受到相应的处罚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5ae3ebe?sp=1&amp;vcp=1&amp;pid=87747e638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我们应如何做到遵守社会规则？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（1）需要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（外在约束）和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（自我约束）。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（2）需要我们发自内心地敬畏规则，将规则作为自己行动的准绳。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5ae3ebe?sp=1&amp;vcp=1&amp;pid=87747e638&amp;color=0,0,0&amp;vtp=1&amp;vaab=1&amp;bt=1&amp;bbb=1"/>
          <p:cNvSpPr/>
          <p:nvPr/>
        </p:nvSpPr>
        <p:spPr>
          <a:xfrm>
            <a:off x="320421" y="706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.积极改进规则的原因及做法。</a:t>
            </a:r>
            <a:endParaRPr lang="en-US" altLang="zh-CN" sz="2800" dirty="0"/>
          </a:p>
        </p:txBody>
      </p:sp>
      <p:graphicFrame>
        <p:nvGraphicFramePr>
          <p:cNvPr id="10" name="P_6_BD#2d5ae3ebe?colgroup=2,27&amp;vcp=1&amp;pid=87747e6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899838"/>
              </p:ext>
            </p:extLst>
          </p:nvPr>
        </p:nvGraphicFramePr>
        <p:xfrm>
          <a:off x="320421" y="1388205"/>
          <a:ext cx="11520000" cy="432657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265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规则不是一成不变的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随着社会的发展和社会生活的变迁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一些原来没有的规则需要制定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②一些原有的规则失去了存在的合理性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需要废除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一些原有的规则不能完全适应实际生活的变化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需要调整和完善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algn="ctr" defTabSz="914400" rtl="0" eaLnBrk="1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做法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积极参与规则的改进和完善，善于与他人沟通交流、寻求共识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积极为新规则的形成建言献策，使之更加符合人民的利益和社会发展的要求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467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2110</Words>
  <Application>Microsoft Office PowerPoint</Application>
  <PresentationFormat>宽屏</PresentationFormat>
  <Paragraphs>474</Paragraphs>
  <Slides>57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2024-11-29T12:23:08Z</dcterms:created>
  <dcterms:modified xsi:type="dcterms:W3CDTF">2025-07-24T08:14:06Z</dcterms:modified>
  <cp:category/>
  <cp:contentStatus/>
</cp:coreProperties>
</file>