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752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72b5c0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B8A80F-5683-495E-83A0-CA4FFA2F0D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代词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72b5c0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725576E-809E-4A43-855D-F18F08617BF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f184b97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26e349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db4cd5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fb2fcc5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f184b97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26e3490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db4cd55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1fb2fcc55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代词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72b5c0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A6917B2-7F9E-45D3-8CA6-9B1E147FCE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f184b97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26e349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db4cd5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fb2fcc5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f184b97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26e3490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db4cd55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1fb2fcc55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代词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2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4CE23DC-1F9D-6C1C-8019-7D1BD1E4A0C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8BDD42-90BA-4325-A910-1BC845B736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3306881-DC5A-4645-A5FF-7BEF639486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f184b97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26e349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db4cd5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fb2fcc5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f184b97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26e3490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db4cd55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1fb2fcc55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F295238-A3CC-4F95-B34F-541C825D15E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f184b97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26e3490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db4cd55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fb2fcc5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f184b973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26e3490f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db4cd55e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1fb2fcc55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46304489?sp=1&amp;vcp=1&amp;pid=126e3490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二、物主代词</a:t>
            </a:r>
            <a:endParaRPr lang="en-US" altLang="zh-CN" sz="3200" dirty="0"/>
          </a:p>
        </p:txBody>
      </p:sp>
      <p:sp>
        <p:nvSpPr>
          <p:cNvPr id="3" name="P_6_BD#27683b9a4?vcp=1&amp;pid=c46304489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物主代词可分为形容词性物主代词和名词性物主代词。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形容词性物主代词作定语，修饰名词。形容词性物主代词还可以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和own连用。例如：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我的猫是白色的。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他的狗也是白色的。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这是他自己的房子。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7683b9a4?sp=1&amp;vcp=1&amp;pid=c46304489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名词性物主代词在句中作主语、表语或宾语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，相当于在对应的形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容词性物主代词后加上名词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yellow.（作主语，hers=her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钢笔是红色的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，但是她的钢笔是黄色的。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（作表语，mine=my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books）这些书是我的。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（作宾语，yours=your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bike）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我的自行车坏了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。我可以用你的（自行车）吗？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4e51e26?sp=1&amp;vcp=1&amp;pid=126e3490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三、反身代词</a:t>
            </a:r>
            <a:endParaRPr lang="en-US" altLang="zh-CN" sz="3200" dirty="0"/>
          </a:p>
        </p:txBody>
      </p:sp>
      <p:sp>
        <p:nvSpPr>
          <p:cNvPr id="3" name="P_6_BD#18cb1c7b6?sp=1&amp;vcp=1&amp;pid=144e51e26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作动词或介词的宾语。例如：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我自学英语。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mirror.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她正看着镜中的自己。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作主语或宾语的同位语，位于名词或代词之后，或位于句末。例如：</a:t>
            </a:r>
            <a:endParaRPr kumimoji="0" lang="en-US" altLang="zh-CN" sz="2800" b="0" i="0" u="none" strike="noStrike" kern="1200" cap="none" spc="-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repaired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car.=I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repaired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我自己修理汽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8cb1c7b6?sp=1&amp;vcp=1&amp;pid=144e51e26&amp;color=0,0,0&amp;mp=1&amp;vtp=1&amp;vaab=1&amp;bt=1&amp;bb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用于某些惯用词组。例如：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enjoyed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我们在派对上玩得很开心。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请吃点蛋糕。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+反身代词”意为“独立地，单独地”，相当于without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help或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我能自己做饭。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02bcef89?sp=1&amp;vcp=1&amp;pid=126e3490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四、指示代词</a:t>
            </a:r>
            <a:endParaRPr lang="en-US" altLang="zh-CN" sz="3200" dirty="0"/>
          </a:p>
        </p:txBody>
      </p:sp>
      <p:sp>
        <p:nvSpPr>
          <p:cNvPr id="3" name="P_6_BD#1b7c43ade?vcp=1&amp;pid=c02bcef8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指示代词包括this,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8f240bd6?sp=1&amp;vcp=1&amp;pid=126e3490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五、疑问代词</a:t>
            </a:r>
            <a:endParaRPr lang="en-US" altLang="zh-CN" sz="3200" dirty="0"/>
          </a:p>
        </p:txBody>
      </p:sp>
      <p:sp>
        <p:nvSpPr>
          <p:cNvPr id="3" name="P_6_BD#aa8b7c40d?vcp=1&amp;pid=68f240bd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疑问代词包括who,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4bb36c44?sp=1&amp;vcp=1&amp;pid=126e3490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六、关系代词</a:t>
            </a:r>
            <a:endParaRPr lang="en-US" altLang="zh-CN" sz="3200" dirty="0"/>
          </a:p>
        </p:txBody>
      </p:sp>
      <p:sp>
        <p:nvSpPr>
          <p:cNvPr id="3" name="P_6_BD#302626982?vcp=1&amp;pid=04bb36c44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关系代词包括whom,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。关系代词可用来引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导定语从句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323736d4?sp=1&amp;vcp=1&amp;pid=126e3490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七、不定代词</a:t>
            </a:r>
            <a:endParaRPr lang="en-US" altLang="zh-CN" sz="3200" dirty="0"/>
          </a:p>
        </p:txBody>
      </p:sp>
      <p:sp>
        <p:nvSpPr>
          <p:cNvPr id="3" name="P_6_BD#c8684053e?vcp=1&amp;pid=0323736d4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不定代词是代词中较难掌握的一种。主要有all,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none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little等，以及复合不定代词something,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somebody,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anybody,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8684053e?vcp=1&amp;pid=0323736d4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一些常见的不定代词的用法如下：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由every,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no与one,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thing构成的复合代词通常只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有单数形式，谓语动词用单数，修饰这类词的形容词要后置。例如：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else?你想要些别的什么吗？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important.没有什么重要的事。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8684053e?sp=1&amp;vcp=1&amp;pid=0323736d4&amp;color=0,0,0&amp;vtp=1&amp;vaab=1&amp;bt=1&amp;bb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every与each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的用法区别。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（1）every表示“（三个或三个以上的）每一个”，不能与of连用。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English-Chinese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班每个学生都有一本英汉词典。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（2）each表示“（两者或两者以上的）每一个”，后面跟单数名词，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可与of连用。例如：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每个男孩有一只风筝。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我们每个人都在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湖边玩得很开心。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58e664b2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b58e664b2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58e664b2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语法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8684053e?sp=1&amp;vcp=1&amp;pid=0323736d4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one与it的用法区别。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常代替前面出现过的可数名词，表示泛指，相当于“a/an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+单数名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one.（one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）我的手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表坏了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，我得买一块。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常代替前面出现过的不可数名词或单数名词，表示特指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，相当于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限定词+单数名词”。例如：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你正在用你的钢笔吗？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是的，我正在用。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8684053e?sp=1&amp;vcp=1&amp;pid=0323736d4&amp;color=0,0,0&amp;vtp=1&amp;vaab=1&amp;bt=1&amp;bbb=1"/>
          <p:cNvSpPr/>
          <p:nvPr/>
        </p:nvSpPr>
        <p:spPr>
          <a:xfrm>
            <a:off x="539496" y="554400"/>
            <a:ext cx="11109960" cy="5811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few与little,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little的用法区别。（详见本书第6讲考点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4）</a:t>
            </a:r>
          </a:p>
          <a:p>
            <a:pPr>
              <a:lnSpc>
                <a:spcPts val="42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others与the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others的用法区别。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（1）another意为“又一，再一”，修饰单数名词，泛指不定数目中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的“另一个”。例如：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one.对我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来说，这件衬衫太小了，请帮我拿另一件。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（2）other意为“其余的”，其复数形式为others。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others常与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连用，构成“some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others”结构。例如：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Guilin；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Nanning.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我们班有42名学生。一些来自桂林，另一些</a:t>
            </a:r>
          </a:p>
          <a:p>
            <a:pPr marL="0" marR="0" lvl="0" indent="0" defTabSz="914400" rtl="0" eaLnBrk="1" fontAlgn="auto" latinLnBrk="0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来自南宁。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8684053e?sp=1&amp;vcp=1&amp;pid=0323736d4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other意为“两个当中的另一个”，常与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，构成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other”结构。the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表示特定范围内“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其他的人或物”。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others=“the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other+名词复数形式”。例如：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我有两只猫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只是白色的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，另一只是黑色的。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（=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我们班有42名学生，其中有24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名男生，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其余是女生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8684053e?sp=1&amp;vcp=1&amp;pid=0323736d4&amp;color=0,0,0&amp;vtp=1&amp;vaab=1&amp;bt=1&amp;bb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none，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nothing与no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的用法区别。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（1）none用于指人或物，表示“（三者或三者以上）都不”，相当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于all的否定，在句中可作主语、宾语、表语，常与of连用。作主语时，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谓语动词既可用单数形式，也可用复数形式。例如：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他们都很累了，但是没有一个人愿意停下来休息。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8684053e?sp=1&amp;vcp=1&amp;pid=0323736d4&amp;color=0,0,0&amp;vtp=1&amp;vaab=1&amp;bt=1&amp;bbb=1&amp;hb=1"/>
          <p:cNvSpPr/>
          <p:nvPr/>
        </p:nvSpPr>
        <p:spPr>
          <a:xfrm>
            <a:off x="539496" y="5661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与nobody只能指人，不能与of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连用。作主语时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语动词只能用单数形式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manners.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没人喜欢没有礼貌的人。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Nobody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没有人会一直快乐，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但是我们应该尽可能多地快乐一些。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（3）nothing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指“没有东西”或“没有什么”，相当于not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anything。作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主语时，谓语动词用单数形式。例如：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如果你用心，没有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什么是困难的。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8684053e?sp=1&amp;vcp=1&amp;pid=0323736d4&amp;color=0,0,0&amp;vtp=1&amp;vaab=1&amp;bt=1&amp;bbb=1"/>
          <p:cNvSpPr/>
          <p:nvPr/>
        </p:nvSpPr>
        <p:spPr>
          <a:xfrm>
            <a:off x="539496" y="28191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（4）no为形容词，表示“没有”，等于not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any/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（an）。例如：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=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他没有钱。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b736f74b?sp=1&amp;vcp=1&amp;pid=126e3490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八、it的用法</a:t>
            </a:r>
            <a:endParaRPr lang="en-US" altLang="zh-CN" sz="3200" dirty="0"/>
          </a:p>
        </p:txBody>
      </p:sp>
      <p:sp>
        <p:nvSpPr>
          <p:cNvPr id="3" name="P_6_BD#5e421902d?sp=1&amp;vcp=1&amp;pid=db736f74b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动物和无生命的事物一般用it来指代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，但如果要强调动物的性别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时也可以用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she（her）,he（him）来表示。例如：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我有一只猫。她是我的朋友。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e421902d?sp=1&amp;vcp=1&amp;pid=db736f74b&amp;color=0,0,0&amp;mp=1&amp;vtp=1&amp;vaab=1&amp;bt=1&amp;bbb=1&amp;h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it作主语，可以表示时间、距离和自然现象。例如：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现在是6点零5分。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metres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从我家到学校有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500米的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today.今天天气寒冷。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：rain,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snow作名词时，不能用it作主语。例如：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yesterday.昨天没有下雪。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month.上个月降雨量很大。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e421902d?sp=1&amp;vcp=1&amp;pid=db736f74b&amp;color=0,0,0&amp;mp=1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it代替刚提到的事物。例如：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那个用英语怎么说？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是一只猫。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it作形式主语或宾语。例如：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yesterday.昨天我花了三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个小时才完成工作。（it作形式主语）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我发现学习英语很有用。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（it作形式宾语）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db4cd55e.fixed?vcp=1&amp;pid=672b5c0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代词</a:t>
            </a:r>
            <a:endParaRPr lang="en-US" altLang="zh-CN" sz="4000" dirty="0"/>
          </a:p>
        </p:txBody>
      </p:sp>
      <p:sp>
        <p:nvSpPr>
          <p:cNvPr id="3" name="C_4_BD#0db4cd55e.fixed?vcp=1&amp;pid=672b5c0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f184b973.fixed?vcp=1&amp;pid=672b5c0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代词</a:t>
            </a:r>
            <a:endParaRPr lang="en-US" altLang="zh-CN" sz="4000" dirty="0"/>
          </a:p>
        </p:txBody>
      </p:sp>
      <p:sp>
        <p:nvSpPr>
          <p:cNvPr id="3" name="C_4_BD#9f184b973.fixed?vcp=1&amp;pid=672b5c0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70fc91719?sp=1&amp;vaa=1&amp;vcp=1&amp;pid=0db4cd55e&amp;color=0,0,0&amp;vtp=1&amp;vaab=1&amp;bt=1&amp;bbb=1"/>
          <p:cNvSpPr/>
          <p:nvPr/>
        </p:nvSpPr>
        <p:spPr>
          <a:xfrm>
            <a:off x="539496" y="15372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（2024·广西·中考）—Andy,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Lucy.</a:t>
            </a:r>
            <a:endParaRPr lang="en-US" altLang="zh-CN" sz="2800" dirty="0"/>
          </a:p>
        </p:txBody>
      </p:sp>
      <p:sp>
        <p:nvSpPr>
          <p:cNvPr id="3" name="QC_5_AN.3_1#70fc91719.blank?vaa=1&amp;vcp=1&amp;pid=0db4cd55e&amp;color=0,0,0&amp;vpa=1&amp;vtp=1&amp;vaab=1"/>
          <p:cNvSpPr/>
          <p:nvPr/>
        </p:nvSpPr>
        <p:spPr>
          <a:xfrm>
            <a:off x="867315" y="213347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_2#70fc91719.choices?vaa=1&amp;vcp=1&amp;pid=0db4cd55e&amp;color=0,0,0&amp;vtp=1&amp;vaab=1&amp;bbb=1"/>
          <p:cNvSpPr/>
          <p:nvPr/>
        </p:nvSpPr>
        <p:spPr>
          <a:xfrm>
            <a:off x="539496" y="2812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27687" algn="l"/>
                <a:tab pos="75632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endParaRPr lang="en-US" altLang="zh-CN" sz="2800" dirty="0"/>
          </a:p>
        </p:txBody>
      </p:sp>
      <p:sp>
        <p:nvSpPr>
          <p:cNvPr id="5" name="QC_5_AS.1_1#70fc91719?vaa=1&amp;vcp=1&amp;pid=0db4cd55e&amp;color=0,0,0&amp;vtp=1&amp;vaab=1&amp;bbb=1&amp;hb=1"/>
          <p:cNvSpPr/>
          <p:nvPr/>
        </p:nvSpPr>
        <p:spPr>
          <a:xfrm>
            <a:off x="539496" y="3441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本题考查人称代词的辨析。设空处作句子的主语，指代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，所以应用人称代词主格they。句意：——安迪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，那边的女孩们是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？——她们是我的姐妹，莉莉和露西。故答案为A。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2d369b249?sp=1&amp;vaa=1&amp;vcp=1&amp;pid=0db4cd55e&amp;color=0,0,0&amp;vtp=1&amp;vaab=1&amp;bt=1&amp;bbb=1&amp;hb=1"/>
          <p:cNvSpPr/>
          <p:nvPr/>
        </p:nvSpPr>
        <p:spPr>
          <a:xfrm>
            <a:off x="539496" y="8996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（2024·黑龙江齐齐哈尔·中考）—Hi,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bicycle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style.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</p:txBody>
      </p:sp>
      <p:sp>
        <p:nvSpPr>
          <p:cNvPr id="3" name="QC_5_AN.7_1#2d369b249.blank?vaa=1&amp;vcp=1&amp;pid=0db4cd55e&amp;color=0,0,0&amp;vpa=2&amp;vtp=1&amp;vaab=1"/>
          <p:cNvSpPr/>
          <p:nvPr/>
        </p:nvSpPr>
        <p:spPr>
          <a:xfrm>
            <a:off x="2275745" y="21436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_2#2d369b249.choices?vaa=1&amp;vcp=1&amp;pid=0db4cd55e&amp;color=0,0,0&amp;vtp=1&amp;vaab=1&amp;bbb=1"/>
          <p:cNvSpPr/>
          <p:nvPr/>
        </p:nvSpPr>
        <p:spPr>
          <a:xfrm>
            <a:off x="539496" y="28155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09153" algn="l"/>
                <a:tab pos="7656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.hers</a:t>
            </a:r>
            <a:endParaRPr lang="en-US" altLang="zh-CN" sz="2800" dirty="0"/>
          </a:p>
        </p:txBody>
      </p:sp>
      <p:sp>
        <p:nvSpPr>
          <p:cNvPr id="5" name="QC_5_AS.1_1#2d369b249?vaa=1&amp;vcp=1&amp;pid=0db4cd55e&amp;color=0,0,0&amp;vtp=1&amp;vaab=1&amp;bbb=1&amp;hb=1"/>
          <p:cNvSpPr/>
          <p:nvPr/>
        </p:nvSpPr>
        <p:spPr>
          <a:xfrm>
            <a:off x="539496" y="34450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本题考查名词性物主代词的辨析。mine“我的”；yours“你（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们）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”；hers“她的”。根据句中Mary’s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和she可知，此处指的是玛丽的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对应的名词性物主代词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hers。句意：——嗨，琳达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。这辆自行车是最新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的款式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。是玛丽的吗？——是的，是她的。她上周买的。故答案为C。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d116b7545?sp=1&amp;vaa=1&amp;vcp=1&amp;pid=0db4cd55e&amp;color=0,0,0&amp;vtp=1&amp;vaab=1&amp;bt=1&amp;bbb=1&amp;hb=1"/>
          <p:cNvSpPr/>
          <p:nvPr/>
        </p:nvSpPr>
        <p:spPr>
          <a:xfrm>
            <a:off x="539496" y="9164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（2024·云南·中考）—Maria,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secret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will.</a:t>
            </a:r>
            <a:endParaRPr lang="en-US" altLang="zh-CN" sz="2800" dirty="0"/>
          </a:p>
        </p:txBody>
      </p:sp>
      <p:sp>
        <p:nvSpPr>
          <p:cNvPr id="3" name="QC_5_AN.11_1#d116b7545.blank?vaa=1&amp;vcp=1&amp;pid=0db4cd55e&amp;color=0,0,0&amp;vpa=3&amp;vtp=1&amp;vaab=1"/>
          <p:cNvSpPr/>
          <p:nvPr/>
        </p:nvSpPr>
        <p:spPr>
          <a:xfrm>
            <a:off x="9284239" y="88595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_2#d116b7545.choices?vaa=1&amp;vcp=1&amp;pid=0db4cd55e&amp;color=0,0,0&amp;vtp=1&amp;vaab=1&amp;bbb=1"/>
          <p:cNvSpPr/>
          <p:nvPr/>
        </p:nvSpPr>
        <p:spPr>
          <a:xfrm>
            <a:off x="539496" y="28369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774315" algn="l"/>
                <a:tab pos="5713730" algn="l"/>
                <a:tab pos="8449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C.herself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.himself</a:t>
            </a:r>
            <a:endParaRPr lang="en-US" altLang="zh-CN" sz="2800" dirty="0"/>
          </a:p>
        </p:txBody>
      </p:sp>
      <p:sp>
        <p:nvSpPr>
          <p:cNvPr id="5" name="QC_5_AS.1_1#d116b7545?vaa=1&amp;vcp=1&amp;pid=0db4cd55e&amp;color=0,0,0&amp;vtp=1&amp;vaab=1&amp;bbb=1&amp;hb=1"/>
          <p:cNvSpPr/>
          <p:nvPr/>
        </p:nvSpPr>
        <p:spPr>
          <a:xfrm>
            <a:off x="539496" y="34664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本题考查反身代词的用法。myself“我自己”；yourself“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你自己”；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“她自己”；himself“他自己”。believe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oneself意为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“相信某人自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此处主语是you，因此应用反身代词yourself。句意：——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玛丽亚，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你应该相信你自己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。这就是成功的秘诀。——好的，我会的。故答案为B。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d27f07c9f?vaa=1&amp;vcp=1&amp;pid=0db4cd55e&amp;color=0,0,0&amp;vtp=1&amp;vaab=1&amp;bt=1&amp;bbb=1&amp;hb=1"/>
          <p:cNvSpPr/>
          <p:nvPr/>
        </p:nvSpPr>
        <p:spPr>
          <a:xfrm>
            <a:off x="539496" y="12235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（2024·吉林·中考）Running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5_1#d27f07c9f.blank?vaa=1&amp;vcp=1&amp;pid=0db4cd55e&amp;color=0,0,0&amp;vpa=4&amp;vtp=1&amp;vaab=1"/>
          <p:cNvSpPr/>
          <p:nvPr/>
        </p:nvSpPr>
        <p:spPr>
          <a:xfrm>
            <a:off x="3508915" y="18197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3_2#d27f07c9f.choices?vaa=1&amp;vcp=1&amp;pid=0db4cd55e&amp;color=0,0,0&amp;vtp=1&amp;vaab=1&amp;bbb=1"/>
          <p:cNvSpPr/>
          <p:nvPr/>
        </p:nvSpPr>
        <p:spPr>
          <a:xfrm>
            <a:off x="539496" y="24987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93253" algn="l"/>
                <a:tab pos="75929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B.everything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.anything</a:t>
            </a:r>
            <a:endParaRPr lang="en-US" altLang="zh-CN" sz="2800" dirty="0"/>
          </a:p>
        </p:txBody>
      </p:sp>
      <p:sp>
        <p:nvSpPr>
          <p:cNvPr id="5" name="QC_5_AS.1_1#d27f07c9f?vaa=1&amp;vcp=1&amp;pid=0db4cd55e&amp;color=0,0,0&amp;vtp=1&amp;vaab=1&amp;bbb=1&amp;h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本题考查不定代词的词语辨析。nothing“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什么也没有”；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“每件事物”；anything“任何事情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”，常用于一般疑问句或否定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。根据常识可知，跑步不需要花钱。句意：跑步越来越受欢迎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。它对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我们的健康有好处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，而且不花钱。故答案为A。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26a5f6acd?sp=1&amp;vaa=1&amp;vcp=1&amp;pid=0db4cd55e&amp;color=0,0,0&amp;vtp=1&amp;vaab=1&amp;bt=1&amp;bbb=1&amp;hb=1"/>
          <p:cNvSpPr/>
          <p:nvPr/>
        </p:nvSpPr>
        <p:spPr>
          <a:xfrm>
            <a:off x="539496" y="77292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（2024·四川达州·中考）—Tina,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Dengying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</p:txBody>
      </p:sp>
      <p:sp>
        <p:nvSpPr>
          <p:cNvPr id="3" name="QC_5_AN.19_1#26a5f6acd.blank?vaa=1&amp;vcp=1&amp;pid=0db4cd55e&amp;color=0,0,0&amp;vpa=5&amp;vtp=1&amp;vaab=1"/>
          <p:cNvSpPr/>
          <p:nvPr/>
        </p:nvSpPr>
        <p:spPr>
          <a:xfrm>
            <a:off x="8335106" y="74701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7_2#26a5f6acd.choices?vaa=1&amp;vcp=1&amp;pid=0db4cd55e&amp;color=0,0,0&amp;vtp=1&amp;vaab=1&amp;bbb=1"/>
          <p:cNvSpPr/>
          <p:nvPr/>
        </p:nvSpPr>
        <p:spPr>
          <a:xfrm>
            <a:off x="539496" y="257911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11787" algn="l"/>
                <a:tab pos="73981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endParaRPr lang="en-US" altLang="zh-CN" sz="2800" dirty="0"/>
          </a:p>
        </p:txBody>
      </p:sp>
      <p:sp>
        <p:nvSpPr>
          <p:cNvPr id="5" name="QC_5_AS.1_1#26a5f6acd?vaa=1&amp;vcp=1&amp;pid=0db4cd55e&amp;color=0,0,0&amp;vtp=1&amp;vaab=1&amp;bbb=1&amp;hb=1"/>
          <p:cNvSpPr/>
          <p:nvPr/>
        </p:nvSpPr>
        <p:spPr>
          <a:xfrm>
            <a:off x="539496" y="3175952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本题考查形容词修饰不定代词的位置及不定代词的用法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”可知，此句是一般疑问句，应用anything。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特别的”，是形容词，形容词修饰不定代词时要后置。句意：——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蒂娜，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你上个月去达州的时候买了什么特别的东西吗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？——当然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。我给父母买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了些灯影牛肉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ae4f3bff0?sp=1&amp;vaa=1&amp;vcp=1&amp;pid=0db4cd55e&amp;color=0,0,0&amp;vtp=1&amp;vaab=1&amp;bt=1&amp;bbb=1&amp;hb=1"/>
          <p:cNvSpPr/>
          <p:nvPr/>
        </p:nvSpPr>
        <p:spPr>
          <a:xfrm>
            <a:off x="539496" y="79648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（2024·湖北武汉·中考）—More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Xiangsheng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Xiaopin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nowadays.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laugh.</a:t>
            </a:r>
            <a:endParaRPr lang="en-US" altLang="zh-CN" sz="2800" dirty="0"/>
          </a:p>
        </p:txBody>
      </p:sp>
      <p:sp>
        <p:nvSpPr>
          <p:cNvPr id="3" name="QC_5_AN.23_1#ae4f3bff0.blank?vaa=1&amp;vcp=1&amp;pid=0db4cd55e&amp;color=0,0,0&amp;vpa=6&amp;vtp=1&amp;vaab=1"/>
          <p:cNvSpPr/>
          <p:nvPr/>
        </p:nvSpPr>
        <p:spPr>
          <a:xfrm>
            <a:off x="4107720" y="19391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1_2#ae4f3bff0.choices?vaa=1&amp;vcp=1&amp;pid=0db4cd55e&amp;color=0,0,0&amp;vtp=1&amp;vaab=1&amp;bbb=1"/>
          <p:cNvSpPr/>
          <p:nvPr/>
        </p:nvSpPr>
        <p:spPr>
          <a:xfrm>
            <a:off x="539496" y="257270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2539365" algn="l"/>
                <a:tab pos="5383530" algn="l"/>
                <a:tab pos="81641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C.both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endParaRPr lang="en-US" altLang="zh-CN" sz="2800" dirty="0"/>
          </a:p>
        </p:txBody>
      </p:sp>
      <p:sp>
        <p:nvSpPr>
          <p:cNvPr id="5" name="QC_5_AS.1_1#ae4f3bff0?vaa=1&amp;vcp=1&amp;pid=0db4cd55e&amp;color=0,0,0&amp;vtp=1&amp;vaab=1&amp;bbb=1&amp;hb=1"/>
          <p:cNvSpPr/>
          <p:nvPr/>
        </p:nvSpPr>
        <p:spPr>
          <a:xfrm>
            <a:off x="539496" y="3151505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本题考查不定代词的辨析。all“三者或三者以上都”；none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“三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者或三者以上都不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”；both“两者都”；neither“两者中任何一个都不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”。根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Xiangsheng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Xiaopin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可知，相声和小品都可以让人大笑，用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both表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“两者都”。句意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：——现在越来越多的青少年对相声和小品产生了兴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。——是的，那是因为两者都能让人开怀大笑。故答案为C。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187215eb1?vaa=1&amp;vcp=1&amp;pid=0db4cd55e&amp;color=0,0,0&amp;vtp=1&amp;vaab=1&amp;bt=1&amp;bbb=1&amp;hb=1"/>
          <p:cNvSpPr/>
          <p:nvPr/>
        </p:nvSpPr>
        <p:spPr>
          <a:xfrm>
            <a:off x="539496" y="15666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Harbin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winter.</a:t>
            </a:r>
            <a:endParaRPr lang="en-US" altLang="zh-CN" sz="2800" dirty="0"/>
          </a:p>
        </p:txBody>
      </p:sp>
      <p:sp>
        <p:nvSpPr>
          <p:cNvPr id="3" name="QC_5_AN.27_1#187215eb1.blank?vaa=1&amp;vcp=1&amp;pid=0db4cd55e&amp;color=0,0,0&amp;vpa=7&amp;vtp=1&amp;vaab=1"/>
          <p:cNvSpPr/>
          <p:nvPr/>
        </p:nvSpPr>
        <p:spPr>
          <a:xfrm>
            <a:off x="7699914" y="15361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5_2#187215eb1.choices?vaa=1&amp;vcp=1&amp;pid=0db4cd55e&amp;color=0,0,0&amp;vtp=1&amp;vaab=1&amp;bbb=1"/>
          <p:cNvSpPr/>
          <p:nvPr/>
        </p:nvSpPr>
        <p:spPr>
          <a:xfrm>
            <a:off x="539496" y="28337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89587" algn="l"/>
                <a:tab pos="77664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endParaRPr lang="en-US" altLang="zh-CN" sz="2800" dirty="0"/>
          </a:p>
        </p:txBody>
      </p:sp>
      <p:sp>
        <p:nvSpPr>
          <p:cNvPr id="5" name="QC_5_AS.1_1#187215eb1?vaa=1&amp;vcp=1&amp;pid=0db4cd55e&amp;color=0,0,0&amp;vtp=1&amp;vaab=1&amp;bbb=1&amp;hb=1"/>
          <p:cNvSpPr/>
          <p:nvPr/>
        </p:nvSpPr>
        <p:spPr>
          <a:xfrm>
            <a:off x="539496" y="34632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本题考查代词作形式宾语的用法。本句用it作形式宾语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，真正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的宾语是不定式短语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Harbin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：他发现冬天参观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哈尔滨很有趣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9_1#5cbb47834?sp=1&amp;vaa=1&amp;vcp=1&amp;pid=0db4cd55e&amp;color=0,0,0&amp;vtp=1&amp;vaab=1&amp;bt=1&amp;bbb=1&amp;hb=1"/>
          <p:cNvSpPr/>
          <p:nvPr/>
        </p:nvSpPr>
        <p:spPr>
          <a:xfrm>
            <a:off x="539496" y="8996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（2023·湖南邵阳·中考）—I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door.</a:t>
            </a:r>
            <a:endParaRPr lang="en-US" altLang="zh-CN" sz="2800" dirty="0"/>
          </a:p>
        </p:txBody>
      </p:sp>
      <p:sp>
        <p:nvSpPr>
          <p:cNvPr id="3" name="QC_5_AN.31_1#5cbb47834.blank?vaa=1&amp;vcp=1&amp;pid=0db4cd55e&amp;color=0,0,0&amp;vpa=8&amp;vtp=1&amp;vaab=1"/>
          <p:cNvSpPr/>
          <p:nvPr/>
        </p:nvSpPr>
        <p:spPr>
          <a:xfrm>
            <a:off x="5051965" y="21436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9_2#5cbb47834.choices?vaa=1&amp;vcp=1&amp;pid=0db4cd55e&amp;color=0,0,0&amp;vtp=1&amp;vaab=1&amp;bbb=1"/>
          <p:cNvSpPr/>
          <p:nvPr/>
        </p:nvSpPr>
        <p:spPr>
          <a:xfrm>
            <a:off x="539496" y="28155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037753" algn="l"/>
                <a:tab pos="75802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B.others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.another</a:t>
            </a:r>
            <a:endParaRPr lang="en-US" altLang="zh-CN" sz="2800" dirty="0"/>
          </a:p>
        </p:txBody>
      </p:sp>
      <p:sp>
        <p:nvSpPr>
          <p:cNvPr id="5" name="QC_5_AS.1_1#5cbb47834?vaa=1&amp;vcp=1&amp;pid=0db4cd55e&amp;color=0,0,0&amp;vtp=1&amp;vaab=1&amp;bbb=1&amp;hb=1"/>
          <p:cNvSpPr/>
          <p:nvPr/>
        </p:nvSpPr>
        <p:spPr>
          <a:xfrm>
            <a:off x="539496" y="34450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本题考查不定代词的辨析。根据my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shoes以及“One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”可知，这里用的是“one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”结构。句意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：——我找不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到我的鞋子了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。它们在哪里，妈妈？——哦，一只在床的下面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，另一只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在门的后面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3_1#edcfd4b27?vaa=1&amp;vcp=1&amp;pid=0db4cd55e&amp;color=0,0,0&amp;vtp=1&amp;vaab=1&amp;bt=1&amp;bbb=1&amp;hb=1"/>
          <p:cNvSpPr/>
          <p:nvPr/>
        </p:nvSpPr>
        <p:spPr>
          <a:xfrm>
            <a:off x="539496" y="76022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（2023·黑龙江龙东地区·中考）The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Heilongjiang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birthrate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government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5_1#edcfd4b27.bracket?vaa=1&amp;vcp=1&amp;pid=0db4cd55e&amp;color=0,0,0&amp;vpa=9&amp;vtp=1&amp;vaab=1"/>
          <p:cNvSpPr/>
          <p:nvPr/>
        </p:nvSpPr>
        <p:spPr>
          <a:xfrm>
            <a:off x="8422228" y="1969516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33_2#edcfd4b27.choices?vaa=1&amp;vcp=1&amp;pid=0db4cd55e&amp;color=0,0,0&amp;vtp=1&amp;vaab=1&amp;bbb=1"/>
          <p:cNvSpPr/>
          <p:nvPr/>
        </p:nvSpPr>
        <p:spPr>
          <a:xfrm>
            <a:off x="539496" y="256641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4224020" algn="l"/>
                <a:tab pos="7343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A.smaller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.less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.smaller;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endParaRPr lang="en-US" altLang="zh-CN" sz="2800" dirty="0"/>
          </a:p>
        </p:txBody>
      </p:sp>
      <p:sp>
        <p:nvSpPr>
          <p:cNvPr id="5" name="QC_5_AS.1_1#edcfd4b27?vaa=1&amp;vcp=1&amp;pid=0db4cd55e&amp;color=0,0,0&amp;vtp=1&amp;vaab=1&amp;bbb=1&amp;hb=1"/>
          <p:cNvSpPr/>
          <p:nvPr/>
        </p:nvSpPr>
        <p:spPr>
          <a:xfrm>
            <a:off x="539496" y="3163252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本题考查形容词和代词的用法。为了避免重复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，比较级句中用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或those指代前文出现的名词，此处用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that指代前面出现的不可数名词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population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。表示人口“少”，且位于than之前，应用smaller。句意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：黑龙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江的人口比上海的少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。出生率很低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，所以我们的政府鼓励生第二个或第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三个孩子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f324ead2?vcp=1&amp;pid=0db4cd55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学习至此，请完成第27讲备考练习（第239页）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05a7733a?vcp=1&amp;pid=9f184b97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656" y="745236"/>
            <a:ext cx="10826496" cy="536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fb2fcc55.fixed?vcp=1&amp;pid=672b5c0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代词</a:t>
            </a:r>
            <a:endParaRPr lang="en-US" altLang="zh-CN" sz="4000" dirty="0"/>
          </a:p>
        </p:txBody>
      </p:sp>
      <p:sp>
        <p:nvSpPr>
          <p:cNvPr id="3" name="C_4_BD#1fb2fcc55.fixed?vcp=1&amp;pid=672b5c087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第27讲备考练习（代词）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37_1#687612242?sp=1&amp;vaa=1&amp;vcp=1&amp;pid=6afc68be0&amp;color=0,0,0&amp;vtp=1&amp;vaab=1&amp;bbb=1&amp;hb=1"/>
          <p:cNvSpPr/>
          <p:nvPr/>
        </p:nvSpPr>
        <p:spPr>
          <a:xfrm>
            <a:off x="539496" y="1222527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（2024·山东菏泽·中考）—Hey!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endParaRPr lang="en-US" altLang="zh-CN" sz="2800" dirty="0"/>
          </a:p>
        </p:txBody>
      </p:sp>
      <p:sp>
        <p:nvSpPr>
          <p:cNvPr id="4" name="QC_6_AN.1_1#687612242.bracket?vaa=1&amp;vcp=1&amp;pid=6afc68be0&amp;color=0,0,0&amp;vpa=10&amp;vtp=1&amp;vaab=1"/>
          <p:cNvSpPr/>
          <p:nvPr/>
        </p:nvSpPr>
        <p:spPr>
          <a:xfrm>
            <a:off x="1970628" y="182742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37_2#687612242.choices?vaa=1&amp;vcp=1&amp;pid=6afc68be0&amp;color=0,0,0&amp;vtp=1&amp;vaab=1&amp;bbb=1"/>
          <p:cNvSpPr/>
          <p:nvPr/>
        </p:nvSpPr>
        <p:spPr>
          <a:xfrm>
            <a:off x="539496" y="299883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endParaRPr lang="en-US" altLang="zh-CN" sz="2800" dirty="0"/>
          </a:p>
        </p:txBody>
      </p:sp>
      <p:sp>
        <p:nvSpPr>
          <p:cNvPr id="6" name="QC_6_BD.39_1#9c489eeb3?vaa=1&amp;vcp=1&amp;pid=6afc68be0&amp;color=0,0,0&amp;vtp=1&amp;vaab=1&amp;bbb=1&amp;hb=1"/>
          <p:cNvSpPr/>
          <p:nvPr/>
        </p:nvSpPr>
        <p:spPr>
          <a:xfrm>
            <a:off x="539496" y="3577633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（2024·四川成都·中考）Miss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41_1#9c489eeb3.bracket?vaa=1&amp;vcp=1&amp;pid=6afc68be0&amp;color=0,0,0&amp;vpa=11&amp;vtp=1&amp;vaab=1"/>
          <p:cNvSpPr/>
          <p:nvPr/>
        </p:nvSpPr>
        <p:spPr>
          <a:xfrm>
            <a:off x="7172864" y="416145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39_2#9c489eeb3.choices?vaa=1&amp;vcp=1&amp;pid=6afc68be0&amp;color=0,0,0&amp;vtp=1&amp;vaab=1&amp;bbb=1"/>
          <p:cNvSpPr/>
          <p:nvPr/>
        </p:nvSpPr>
        <p:spPr>
          <a:xfrm>
            <a:off x="539496" y="475867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.their</a:t>
            </a:r>
            <a:endParaRPr lang="en-US" altLang="zh-CN" sz="2800" dirty="0"/>
          </a:p>
        </p:txBody>
      </p:sp>
      <p:sp>
        <p:nvSpPr>
          <p:cNvPr id="9" name="QC_6_AS.2_1#9c489eeb3?vaa=1&amp;vcp=1&amp;pid=6afc68be0&amp;color=0,0,0&amp;vtp=1&amp;vaab=1&amp;bbb=1"/>
          <p:cNvSpPr/>
          <p:nvPr/>
        </p:nvSpPr>
        <p:spPr>
          <a:xfrm>
            <a:off x="539496" y="534249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Lin是女性，应用代词her。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9a47f91bd?sp=1&amp;vaa=1&amp;vcp=1&amp;pid=6afc68be0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（2024·河北·中考改编）—Mary,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smartwatch?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pink.(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a47f91bd.bracket?vaa=1&amp;vcp=1&amp;pid=6afc68be0&amp;color=0,0,0&amp;vpa=12&amp;vtp=1&amp;vaab=1"/>
          <p:cNvSpPr/>
          <p:nvPr/>
        </p:nvSpPr>
        <p:spPr>
          <a:xfrm>
            <a:off x="4609052" y="11414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3_2#9a47f91bd.choices?vaa=1&amp;vcp=1&amp;pid=6afc68be0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.hers</a:t>
            </a:r>
            <a:endParaRPr lang="en-US" altLang="zh-CN" sz="2800" dirty="0"/>
          </a:p>
        </p:txBody>
      </p:sp>
      <p:sp>
        <p:nvSpPr>
          <p:cNvPr id="5" name="QC_6_BD.45_1#b019cd93d?sp=1&amp;vaa=1&amp;vcp=1&amp;pid=6afc68be0&amp;color=0,0,0&amp;vtp=1&amp;vaab=1&amp;bbb=1&amp;hb=1"/>
          <p:cNvSpPr/>
          <p:nvPr/>
        </p:nvSpPr>
        <p:spPr>
          <a:xfrm>
            <a:off x="539496" y="231468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（2024·四川雅安·中考改编）—Amy,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b019cd93d.bracket?vaa=1&amp;vcp=1&amp;pid=6afc68be0&amp;color=0,0,0&amp;vpa=13&amp;vtp=1&amp;vaab=1"/>
          <p:cNvSpPr/>
          <p:nvPr/>
        </p:nvSpPr>
        <p:spPr>
          <a:xfrm>
            <a:off x="7953344" y="34986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5_2#b019cd93d.choices?vaa=1&amp;vcp=1&amp;pid=6afc68be0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.yourself</a:t>
            </a:r>
            <a:endParaRPr lang="en-US" altLang="zh-CN" sz="2800" dirty="0"/>
          </a:p>
        </p:txBody>
      </p:sp>
      <p:sp>
        <p:nvSpPr>
          <p:cNvPr id="8" name="QC_6_BD.47_1#9b07fffee?vaa=1&amp;vcp=1&amp;pid=6afc68be0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（2024·江苏无锡·中考改编）Oh,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48_1#9b07fffee.bracket?vaa=1&amp;vcp=1&amp;pid=6afc68be0&amp;color=0,0,0&amp;vpa=14&amp;vtp=1&amp;vaab=1"/>
          <p:cNvSpPr/>
          <p:nvPr/>
        </p:nvSpPr>
        <p:spPr>
          <a:xfrm>
            <a:off x="6069552" y="52541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47_2#9b07fffee.choices?vaa=1&amp;vcp=1&amp;pid=6afc68be0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.our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80554df16?sp=1&amp;vaa=1&amp;vcp=1&amp;pid=6afc68be0&amp;color=0,0,0&amp;vtp=1&amp;vaab=1&amp;bt=1&amp;bbb=1&amp;hb=1"/>
          <p:cNvSpPr/>
          <p:nvPr/>
        </p:nvSpPr>
        <p:spPr>
          <a:xfrm>
            <a:off x="539496" y="55440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（2024·山东东营·中考改编）—Mom,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0554df16.bracket?vaa=1&amp;vcp=1&amp;pid=6afc68be0&amp;color=0,0,0&amp;vpa=15&amp;vtp=1&amp;vaab=1"/>
          <p:cNvSpPr/>
          <p:nvPr/>
        </p:nvSpPr>
        <p:spPr>
          <a:xfrm>
            <a:off x="7946994" y="17383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9_2#80554df16.choices?vaa=1&amp;vcp=1&amp;pid=6afc68be0&amp;color=0,0,0&amp;vtp=1&amp;vaab=1&amp;bbb=1"/>
          <p:cNvSpPr/>
          <p:nvPr/>
        </p:nvSpPr>
        <p:spPr>
          <a:xfrm>
            <a:off x="539496" y="23179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endParaRPr lang="en-US" altLang="zh-CN" sz="2800" dirty="0"/>
          </a:p>
        </p:txBody>
      </p:sp>
      <p:sp>
        <p:nvSpPr>
          <p:cNvPr id="5" name="QC_6_BD.51_1#18f676ec3?vaa=1&amp;vcp=1&amp;pid=6afc68be0&amp;color=0,0,0&amp;vtp=1&amp;vaab=1&amp;bbb=1&amp;hb=1"/>
          <p:cNvSpPr/>
          <p:nvPr/>
        </p:nvSpPr>
        <p:spPr>
          <a:xfrm>
            <a:off x="539496" y="289888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（2024·甘肃平凉·中考改编）Mark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18f676ec3.bracket?vaa=1&amp;vcp=1&amp;pid=6afc68be0&amp;color=0,0,0&amp;vpa=16&amp;vtp=1&amp;vaab=1"/>
          <p:cNvSpPr/>
          <p:nvPr/>
        </p:nvSpPr>
        <p:spPr>
          <a:xfrm>
            <a:off x="8190453" y="34859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1_2#18f676ec3.choices?vaa=1&amp;vcp=1&amp;pid=6afc68be0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endParaRPr lang="en-US" altLang="zh-CN" sz="2800" dirty="0"/>
          </a:p>
        </p:txBody>
      </p:sp>
      <p:sp>
        <p:nvSpPr>
          <p:cNvPr id="8" name="QC_6_BD.53_1#ea68f9b3b?vaa=1&amp;vcp=1&amp;pid=6afc68be0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（2024·北京·中考改编）My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4_1#ea68f9b3b.bracket?vaa=1&amp;vcp=1&amp;pid=6afc68be0&amp;color=0,0,0&amp;vpa=17&amp;vtp=1&amp;vaab=1"/>
          <p:cNvSpPr/>
          <p:nvPr/>
        </p:nvSpPr>
        <p:spPr>
          <a:xfrm>
            <a:off x="6407689" y="525410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53_2#ea68f9b3b.choices?vaa=1&amp;vcp=1&amp;pid=6afc68be0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05c53ca31?vaa=1&amp;vcp=1&amp;pid=6afc68be0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（2024·江苏常州·中考改编）Little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5c53ca31.bracket?vaa=1&amp;vcp=1&amp;pid=6afc68be0&amp;color=0,0,0&amp;vpa=18&amp;vtp=1&amp;vaab=1"/>
          <p:cNvSpPr/>
          <p:nvPr/>
        </p:nvSpPr>
        <p:spPr>
          <a:xfrm>
            <a:off x="1792828" y="1633837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5_2#05c53ca31.choices?vaa=1&amp;vcp=1&amp;pid=6afc68be0&amp;color=0,0,0&amp;vtp=1&amp;vaab=1&amp;bbb=1"/>
          <p:cNvSpPr/>
          <p:nvPr/>
        </p:nvSpPr>
        <p:spPr>
          <a:xfrm>
            <a:off x="539496" y="219549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B.hers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.her</a:t>
            </a:r>
            <a:endParaRPr lang="en-US" altLang="zh-CN" sz="2800" dirty="0"/>
          </a:p>
        </p:txBody>
      </p:sp>
      <p:sp>
        <p:nvSpPr>
          <p:cNvPr id="5" name="QC_6_BD.57_1#edb3aab22?vaa=1&amp;vcp=1&amp;pid=6afc68be0&amp;color=0,0,0&amp;vtp=1&amp;vaab=1&amp;bbb=1&amp;hb=1"/>
          <p:cNvSpPr/>
          <p:nvPr/>
        </p:nvSpPr>
        <p:spPr>
          <a:xfrm>
            <a:off x="539496" y="2723688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business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edb3aab22.bracket?vaa=1&amp;vcp=1&amp;pid=6afc68be0&amp;color=0,0,0&amp;vpa=19&amp;vtp=1&amp;vaab=1"/>
          <p:cNvSpPr/>
          <p:nvPr/>
        </p:nvSpPr>
        <p:spPr>
          <a:xfrm>
            <a:off x="6067965" y="325702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7_2#edb3aab22.choices?vaa=1&amp;vcp=1&amp;pid=6afc68be0&amp;color=0,0,0&amp;vtp=1&amp;vaab=1&amp;bbb=1"/>
          <p:cNvSpPr/>
          <p:nvPr/>
        </p:nvSpPr>
        <p:spPr>
          <a:xfrm>
            <a:off x="539496" y="38167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endParaRPr lang="en-US" altLang="zh-CN" sz="2800" dirty="0"/>
          </a:p>
        </p:txBody>
      </p:sp>
      <p:sp>
        <p:nvSpPr>
          <p:cNvPr id="8" name="QC_6_BD.59_1#17c8bf0d8?sp=1&amp;vaa=1&amp;vcp=1&amp;pid=6afc68be0&amp;color=0,0,0&amp;vtp=1&amp;vaab=1&amp;bbb=1&amp;hb=1"/>
          <p:cNvSpPr/>
          <p:nvPr/>
        </p:nvSpPr>
        <p:spPr>
          <a:xfrm>
            <a:off x="539496" y="434490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（2024·四川泸州·中考改编）—The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60_1#17c8bf0d8.bracket?vaa=1&amp;vcp=1&amp;pid=6afc68be0&amp;color=0,0,0&amp;vpa=20&amp;vtp=1&amp;vaab=1"/>
          <p:cNvSpPr/>
          <p:nvPr/>
        </p:nvSpPr>
        <p:spPr>
          <a:xfrm>
            <a:off x="1102265" y="542434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59_2#17c8bf0d8.choices?vaa=1&amp;vcp=1&amp;pid=6afc68be0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B.nothing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.anything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1907ce753?sp=1&amp;vaa=1&amp;vcp=1&amp;pid=6afc68be0&amp;color=0,0,0&amp;vtp=1&amp;vaab=1&amp;bt=1&amp;bbb=1&amp;hb=1"/>
          <p:cNvSpPr/>
          <p:nvPr/>
        </p:nvSpPr>
        <p:spPr>
          <a:xfrm>
            <a:off x="539496" y="55440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（2024·山东东营·中考改编）—It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Dongying.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907ce753.bracket?vaa=1&amp;vcp=1&amp;pid=6afc68be0&amp;color=0,0,0&amp;vpa=21&amp;vtp=1&amp;vaab=1"/>
          <p:cNvSpPr/>
          <p:nvPr/>
        </p:nvSpPr>
        <p:spPr>
          <a:xfrm>
            <a:off x="8992839" y="173835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1_2#1907ce753.choices?vaa=1&amp;vcp=1&amp;pid=6afc68be0&amp;color=0,0,0&amp;vtp=1&amp;vaab=1&amp;bbb=1"/>
          <p:cNvSpPr/>
          <p:nvPr/>
        </p:nvSpPr>
        <p:spPr>
          <a:xfrm>
            <a:off x="539496" y="23179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endParaRPr lang="en-US" altLang="zh-CN" sz="2800" dirty="0"/>
          </a:p>
        </p:txBody>
      </p:sp>
      <p:sp>
        <p:nvSpPr>
          <p:cNvPr id="5" name="QC_6_BD.63_1#e87ab895f?vaa=1&amp;vcp=1&amp;pid=6afc68be0&amp;color=0,0,0&amp;vtp=1&amp;vaab=1&amp;bbb=1&amp;hb=1"/>
          <p:cNvSpPr/>
          <p:nvPr/>
        </p:nvSpPr>
        <p:spPr>
          <a:xfrm>
            <a:off x="539496" y="289888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suddenly.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e87ab895f.bracket?vaa=1&amp;vcp=1&amp;pid=6afc68be0&amp;color=0,0,0&amp;vpa=22&amp;vtp=1&amp;vaab=1"/>
          <p:cNvSpPr/>
          <p:nvPr/>
        </p:nvSpPr>
        <p:spPr>
          <a:xfrm>
            <a:off x="7235475" y="34859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63_2#e87ab895f.choices?vaa=1&amp;vcp=1&amp;pid=6afc68be0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.nothing</a:t>
            </a:r>
            <a:endParaRPr lang="en-US" altLang="zh-CN" sz="2800" dirty="0"/>
          </a:p>
        </p:txBody>
      </p:sp>
      <p:sp>
        <p:nvSpPr>
          <p:cNvPr id="8" name="QC_6_BD.65_1#46e4fb32f?vaa=1&amp;vcp=1&amp;pid=6afc68be0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（2024·江苏无锡·中考改编）We’re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virus.(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66_1#46e4fb32f.bracket?vaa=1&amp;vcp=1&amp;pid=6afc68be0&amp;color=0,0,0&amp;vpa=23&amp;vtp=1&amp;vaab=1"/>
          <p:cNvSpPr/>
          <p:nvPr/>
        </p:nvSpPr>
        <p:spPr>
          <a:xfrm>
            <a:off x="6094952" y="525410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65_2#46e4fb32f.choices?vaa=1&amp;vcp=1&amp;pid=6afc68be0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B.everyone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.everything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7_1#5ea246c51?sp=1&amp;vaa=1&amp;vcp=1&amp;pid=6afc68be0&amp;color=0,0,0&amp;vtp=1&amp;vaab=1&amp;bt=1&amp;bbb=1&amp;hb=1"/>
          <p:cNvSpPr/>
          <p:nvPr/>
        </p:nvSpPr>
        <p:spPr>
          <a:xfrm>
            <a:off x="539496" y="15397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（2024·黑龙江牡丹江·中考）—Who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9_1#5ea246c51.bracket?vaa=1&amp;vcp=1&amp;pid=6afc68be0&amp;color=0,0,0&amp;vpa=24&amp;vtp=1&amp;vaab=1"/>
          <p:cNvSpPr/>
          <p:nvPr/>
        </p:nvSpPr>
        <p:spPr>
          <a:xfrm>
            <a:off x="10517728" y="28218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7_2#5ea246c51.choices?vaa=1&amp;vcp=1&amp;pid=6afc68be0&amp;color=0,0,0&amp;vtp=1&amp;vaab=1&amp;bbb=1"/>
          <p:cNvSpPr/>
          <p:nvPr/>
        </p:nvSpPr>
        <p:spPr>
          <a:xfrm>
            <a:off x="539496" y="34556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44620" algn="l"/>
                <a:tab pos="7813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Somebody.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.Nobody.</a:t>
            </a:r>
            <a:endParaRPr lang="en-US" altLang="zh-CN" sz="2800" dirty="0"/>
          </a:p>
        </p:txBody>
      </p:sp>
      <p:sp>
        <p:nvSpPr>
          <p:cNvPr id="5" name="QC_6_AS.1_1#5ea246c51?vaa=1&amp;vcp=1&amp;pid=6afc68be0&amp;color=0,0,0&amp;vtp=1&amp;vaab=1&amp;bbb=1&amp;hb=1"/>
          <p:cNvSpPr/>
          <p:nvPr/>
        </p:nvSpPr>
        <p:spPr>
          <a:xfrm>
            <a:off x="539496" y="40851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根据“I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Internet.”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可知，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我”是自己在网上学会的，所以此处指没有人给自己煮。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1_1#949f6b7f0?sp=1&amp;vaa=1&amp;vcp=1&amp;pid=6afc68be0&amp;color=0,0,0&amp;vtp=1&amp;vaab=1&amp;bt=1&amp;bbb=1&amp;hb=1"/>
          <p:cNvSpPr/>
          <p:nvPr/>
        </p:nvSpPr>
        <p:spPr>
          <a:xfrm>
            <a:off x="539496" y="554400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（2024·山东滨州·中考改编）—I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xiaolongbao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49f6b7f0.bracket?vaa=1&amp;vcp=1&amp;pid=6afc68be0&amp;color=0,0,0&amp;vpa=25&amp;vtp=1&amp;vaab=1"/>
          <p:cNvSpPr/>
          <p:nvPr/>
        </p:nvSpPr>
        <p:spPr>
          <a:xfrm>
            <a:off x="7334092" y="160850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1_2#949f6b7f0.choices?vaa=1&amp;vcp=1&amp;pid=6afc68be0&amp;color=0,0,0&amp;vtp=1&amp;vaab=1&amp;bbb=1"/>
          <p:cNvSpPr/>
          <p:nvPr/>
        </p:nvSpPr>
        <p:spPr>
          <a:xfrm>
            <a:off x="539496" y="215282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.everybody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B.nobody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.somebody</a:t>
            </a:r>
            <a:endParaRPr lang="en-US" altLang="zh-CN" sz="2800" dirty="0"/>
          </a:p>
        </p:txBody>
      </p:sp>
      <p:sp>
        <p:nvSpPr>
          <p:cNvPr id="5" name="QC_6_BD.73_1#8e0feebc5?vaa=1&amp;vcp=1&amp;pid=6afc68be0&amp;color=0,0,0&amp;vtp=1&amp;vaab=1&amp;bbb=1&amp;hb=1"/>
          <p:cNvSpPr/>
          <p:nvPr/>
        </p:nvSpPr>
        <p:spPr>
          <a:xfrm>
            <a:off x="539496" y="2665203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8e0feebc5.bracket?vaa=1&amp;vcp=1&amp;pid=6afc68be0&amp;color=0,0,0&amp;vpa=26&amp;vtp=1&amp;vaab=1"/>
          <p:cNvSpPr/>
          <p:nvPr/>
        </p:nvSpPr>
        <p:spPr>
          <a:xfrm>
            <a:off x="10379614" y="318590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3_2#8e0feebc5.choices?vaa=1&amp;vcp=1&amp;pid=6afc68be0&amp;color=0,0,0&amp;vtp=1&amp;vaab=1&amp;bbb=1"/>
          <p:cNvSpPr/>
          <p:nvPr/>
        </p:nvSpPr>
        <p:spPr>
          <a:xfrm>
            <a:off x="539496" y="37361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B.either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.both</a:t>
            </a:r>
            <a:endParaRPr lang="en-US" altLang="zh-CN" sz="2800" dirty="0"/>
          </a:p>
        </p:txBody>
      </p:sp>
      <p:sp>
        <p:nvSpPr>
          <p:cNvPr id="8" name="QC_6_BD.75_1#65aef1f35?sp=1&amp;vaa=1&amp;vcp=1&amp;pid=6afc68be0&amp;color=0,0,0&amp;vtp=1&amp;vaab=1&amp;bbb=1&amp;hb=1"/>
          <p:cNvSpPr/>
          <p:nvPr/>
        </p:nvSpPr>
        <p:spPr>
          <a:xfrm>
            <a:off x="539496" y="4248512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（2024·四川凉山州·中考）—Did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76_1#65aef1f35.bracket?vaa=1&amp;vcp=1&amp;pid=6afc68be0&amp;color=0,0,0&amp;vpa=27&amp;vtp=1&amp;vaab=1"/>
          <p:cNvSpPr/>
          <p:nvPr/>
        </p:nvSpPr>
        <p:spPr>
          <a:xfrm>
            <a:off x="9508775" y="530261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75_2#65aef1f35.choices?vaa=1&amp;vcp=1&amp;pid=6afc68be0&amp;color=0,0,0&amp;vtp=1&amp;vaab=1&amp;bbb=1"/>
          <p:cNvSpPr/>
          <p:nvPr/>
        </p:nvSpPr>
        <p:spPr>
          <a:xfrm>
            <a:off x="539496" y="58443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7_1#08b6ad4ba?sp=1&amp;vaa=1&amp;vcp=1&amp;pid=6afc68be0&amp;color=0,0,0&amp;vtp=1&amp;vaab=1&amp;bt=1&amp;bbb=1&amp;hb=1"/>
          <p:cNvSpPr/>
          <p:nvPr/>
        </p:nvSpPr>
        <p:spPr>
          <a:xfrm>
            <a:off x="539496" y="15374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（2024·四川遂宁·中考改编）—Do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79_1#08b6ad4ba.bracket?vaa=1&amp;vcp=1&amp;pid=6afc68be0&amp;color=0,0,0&amp;vpa=28&amp;vtp=1&amp;vaab=1"/>
          <p:cNvSpPr/>
          <p:nvPr/>
        </p:nvSpPr>
        <p:spPr>
          <a:xfrm>
            <a:off x="5283042" y="28195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7_2#08b6ad4ba.choices?vaa=1&amp;vcp=1&amp;pid=6afc68be0&amp;color=0,0,0&amp;vtp=1&amp;vaab=1&amp;bbb=1"/>
          <p:cNvSpPr/>
          <p:nvPr/>
        </p:nvSpPr>
        <p:spPr>
          <a:xfrm>
            <a:off x="539496" y="34579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72087" algn="l"/>
                <a:tab pos="74489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.this</a:t>
            </a:r>
            <a:endParaRPr lang="en-US" altLang="zh-CN" sz="2800" dirty="0"/>
          </a:p>
        </p:txBody>
      </p:sp>
      <p:sp>
        <p:nvSpPr>
          <p:cNvPr id="5" name="QC_6_AS.1_1#08b6ad4ba?vaa=1&amp;vcp=1&amp;pid=6afc68be0&amp;color=0,0,0&amp;vtp=1&amp;vaab=1&amp;bbb=1&amp;hb=1"/>
          <p:cNvSpPr/>
          <p:nvPr/>
        </p:nvSpPr>
        <p:spPr>
          <a:xfrm>
            <a:off x="539496" y="40874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分析句子可知，此处应用it作形式宾语，动词不定式to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magazines作真正的宾语。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1_1#9d80d8828?vaa=1&amp;vcp=1&amp;pid=6afc68be0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（2024·江苏扬州·中考改编）“What’s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d80d8828.bracket?vaa=1&amp;vcp=1&amp;pid=6afc68be0&amp;color=0,0,0&amp;vpa=29&amp;vtp=1&amp;vaab=1"/>
          <p:cNvSpPr/>
          <p:nvPr/>
        </p:nvSpPr>
        <p:spPr>
          <a:xfrm>
            <a:off x="4452588" y="11540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1_2#9d80d8828.choices?vaa=1&amp;vcp=1&amp;pid=6afc68be0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B.each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.one</a:t>
            </a:r>
            <a:endParaRPr lang="en-US" altLang="zh-CN" sz="2800" dirty="0"/>
          </a:p>
        </p:txBody>
      </p:sp>
      <p:sp>
        <p:nvSpPr>
          <p:cNvPr id="5" name="QC_6_BD.83_1#691f33930?vaa=1&amp;vcp=1&amp;pid=6afc68be0&amp;color=0,0,0&amp;vtp=1&amp;vaab=1&amp;bbb=1&amp;hb=1"/>
          <p:cNvSpPr/>
          <p:nvPr/>
        </p:nvSpPr>
        <p:spPr>
          <a:xfrm>
            <a:off x="539496" y="236053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（2023·四川凉山州·中考）The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91f33930.bracket?vaa=1&amp;vcp=1&amp;pid=6afc68be0&amp;color=0,0,0&amp;vpa=30&amp;vtp=1&amp;vaab=1"/>
          <p:cNvSpPr/>
          <p:nvPr/>
        </p:nvSpPr>
        <p:spPr>
          <a:xfrm>
            <a:off x="10096405" y="29602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3_2#691f33930.choices?vaa=1&amp;vcp=1&amp;pid=6afc68be0&amp;color=0,0,0&amp;vtp=1&amp;vaab=1&amp;bbb=1"/>
          <p:cNvSpPr/>
          <p:nvPr/>
        </p:nvSpPr>
        <p:spPr>
          <a:xfrm>
            <a:off x="539496" y="35698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endParaRPr lang="en-US" altLang="zh-CN" sz="2800" dirty="0"/>
          </a:p>
        </p:txBody>
      </p:sp>
      <p:sp>
        <p:nvSpPr>
          <p:cNvPr id="8" name="QC_6_BD.85_1#8ed9bcb9c?sp=1&amp;vaa=1&amp;vcp=1&amp;pid=6afc68be0&amp;color=0,0,0&amp;vtp=1&amp;vaab=1&amp;bbb=1&amp;hb=1"/>
          <p:cNvSpPr/>
          <p:nvPr/>
        </p:nvSpPr>
        <p:spPr>
          <a:xfrm>
            <a:off x="539496" y="4166724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（2023·辽宁抚顺·中考改编）—Bob,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policeman.(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6_1#8ed9bcb9c.bracket?vaa=1&amp;vcp=1&amp;pid=6afc68be0&amp;color=0,0,0&amp;vpa=31&amp;vtp=1&amp;vaab=1"/>
          <p:cNvSpPr/>
          <p:nvPr/>
        </p:nvSpPr>
        <p:spPr>
          <a:xfrm>
            <a:off x="6806153" y="53760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85_2#8ed9bcb9c.choices?vaa=1&amp;vcp=1&amp;pid=6afc68be0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26e3490f.fixed?vcp=1&amp;pid=672b5c08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代词</a:t>
            </a:r>
            <a:endParaRPr lang="en-US" altLang="zh-CN" sz="4000" dirty="0"/>
          </a:p>
        </p:txBody>
      </p:sp>
      <p:sp>
        <p:nvSpPr>
          <p:cNvPr id="3" name="C_4_BD#126e3490f.fixed?vcp=1&amp;pid=672b5c08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7_1#bfc1109b3?vaa=1&amp;vcp=1&amp;pid=6afc68be0&amp;color=0,0,0&amp;vtp=1&amp;vaab=1&amp;bt=1&amp;bbb=1&amp;hb=1"/>
          <p:cNvSpPr/>
          <p:nvPr/>
        </p:nvSpPr>
        <p:spPr>
          <a:xfrm>
            <a:off x="539496" y="554400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（2023·黑龙江齐齐哈尔·中考）Teachers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teenagers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fc1109b3.bracket?vaa=1&amp;vcp=1&amp;pid=6afc68be0&amp;color=0,0,0&amp;vpa=32&amp;vtp=1&amp;vaab=1"/>
          <p:cNvSpPr/>
          <p:nvPr/>
        </p:nvSpPr>
        <p:spPr>
          <a:xfrm>
            <a:off x="6433089" y="107510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87_2#bfc1109b3.choices?vaa=1&amp;vcp=1&amp;pid=6afc68be0&amp;color=0,0,0&amp;vtp=1&amp;vaab=1&amp;bbb=1"/>
          <p:cNvSpPr/>
          <p:nvPr/>
        </p:nvSpPr>
        <p:spPr>
          <a:xfrm>
            <a:off x="539496" y="16279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.ourselves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B.yourselves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.themselves</a:t>
            </a:r>
            <a:endParaRPr lang="en-US" altLang="zh-CN" sz="2800" dirty="0"/>
          </a:p>
        </p:txBody>
      </p:sp>
      <p:sp>
        <p:nvSpPr>
          <p:cNvPr id="5" name="QC_6_BD.89_1#9f549c3d8?vaa=1&amp;vcp=1&amp;pid=6afc68be0&amp;color=0,0,0&amp;vtp=1&amp;vaab=1&amp;bbb=1&amp;hb=1"/>
          <p:cNvSpPr/>
          <p:nvPr/>
        </p:nvSpPr>
        <p:spPr>
          <a:xfrm>
            <a:off x="539496" y="2140312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（2023·江苏无锡·中考改编）Think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9f549c3d8.bracket?vaa=1&amp;vcp=1&amp;pid=6afc68be0&amp;color=0,0,0&amp;vpa=33&amp;vtp=1&amp;vaab=1"/>
          <p:cNvSpPr/>
          <p:nvPr/>
        </p:nvSpPr>
        <p:spPr>
          <a:xfrm>
            <a:off x="5907627" y="266101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89_2#9f549c3d8.choices?vaa=1&amp;vcp=1&amp;pid=6afc68be0&amp;color=0,0,0&amp;vtp=1&amp;vaab=1&amp;bbb=1"/>
          <p:cNvSpPr/>
          <p:nvPr/>
        </p:nvSpPr>
        <p:spPr>
          <a:xfrm>
            <a:off x="539496" y="321124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.myself</a:t>
            </a:r>
            <a:endParaRPr lang="en-US" altLang="zh-CN" sz="2800" dirty="0"/>
          </a:p>
        </p:txBody>
      </p:sp>
      <p:sp>
        <p:nvSpPr>
          <p:cNvPr id="8" name="QC_6_BD.91_1#154e30876?sp=1&amp;vaa=1&amp;vcp=1&amp;pid=6afc68be0&amp;color=0,0,0&amp;vtp=1&amp;vaab=1&amp;bbb=1&amp;hb=1"/>
          <p:cNvSpPr/>
          <p:nvPr/>
        </p:nvSpPr>
        <p:spPr>
          <a:xfrm>
            <a:off x="539496" y="3723621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（2023·湖南郴州·中考）—My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92_1#154e30876.bracket?vaa=1&amp;vcp=1&amp;pid=6afc68be0&amp;color=0,0,0&amp;vpa=34&amp;vtp=1&amp;vaab=1"/>
          <p:cNvSpPr/>
          <p:nvPr/>
        </p:nvSpPr>
        <p:spPr>
          <a:xfrm>
            <a:off x="2327814" y="5311121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91_2#154e30876.choices?vaa=1&amp;vcp=1&amp;pid=6afc68be0&amp;color=0,0,0&amp;vtp=1&amp;vaab=1&amp;bbb=1"/>
          <p:cNvSpPr/>
          <p:nvPr/>
        </p:nvSpPr>
        <p:spPr>
          <a:xfrm>
            <a:off x="539496" y="585284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.himself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.myself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3_1#b042aa6e1?vaa=1&amp;vcp=1&amp;pid=6afc68be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（2023·辽宁沈阳·中考改编）Don’t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042aa6e1.bracket?vaa=1&amp;vcp=1&amp;pid=6afc68be0&amp;color=0,0,0&amp;vpa=35&amp;vtp=1&amp;vaab=1"/>
          <p:cNvSpPr/>
          <p:nvPr/>
        </p:nvSpPr>
        <p:spPr>
          <a:xfrm>
            <a:off x="3867690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93_2#b042aa6e1.choices?vaa=1&amp;vcp=1&amp;pid=6afc68be0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B.yourself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.himself</a:t>
            </a:r>
            <a:endParaRPr lang="en-US" altLang="zh-CN" sz="2800" dirty="0"/>
          </a:p>
        </p:txBody>
      </p:sp>
      <p:sp>
        <p:nvSpPr>
          <p:cNvPr id="5" name="QC_6_BD.95_1#58c8aa3cd?sp=1&amp;vaa=1&amp;vcp=1&amp;pid=6afc68be0&amp;color=0,0,0&amp;vtp=1&amp;vaab=1&amp;bbb=1&amp;hb=1"/>
          <p:cNvSpPr/>
          <p:nvPr/>
        </p:nvSpPr>
        <p:spPr>
          <a:xfrm>
            <a:off x="539496" y="245908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（2023·山东滨州·中考改编）—Chinese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champion（冠军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96_1#58c8aa3cd.bracket?vaa=1&amp;vcp=1&amp;pid=6afc68be0&amp;color=0,0,0&amp;vpa=36&amp;vtp=1&amp;vaab=1"/>
          <p:cNvSpPr/>
          <p:nvPr/>
        </p:nvSpPr>
        <p:spPr>
          <a:xfrm>
            <a:off x="2025301" y="50365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95_2#58c8aa3cd.choices?vaa=1&amp;vcp=1&amp;pid=6afc68be0&amp;color=0,0,0&amp;vtp=1&amp;vaab=1&amp;bbb=1"/>
          <p:cNvSpPr/>
          <p:nvPr/>
        </p:nvSpPr>
        <p:spPr>
          <a:xfrm>
            <a:off x="539496" y="56516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B.nothing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7_1#3b6e32af2?sp=1&amp;vaa=1&amp;vcp=1&amp;pid=6afc68be0&amp;color=0,0,0&amp;mp=1&amp;vtp=1&amp;vaab=1&amp;bt=1&amp;bbb=1"/>
          <p:cNvSpPr/>
          <p:nvPr/>
        </p:nvSpPr>
        <p:spPr>
          <a:xfrm>
            <a:off x="539496" y="8921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（2023·江苏宿迁·中考改编）—Sandy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organized.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Exactly.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3b6e32af2.bracket?vaa=1&amp;vcp=1&amp;pid=6afc68be0&amp;color=0,0,0&amp;mp=1&amp;vpa=37&amp;vtp=1&amp;vaab=1"/>
          <p:cNvSpPr/>
          <p:nvPr/>
        </p:nvSpPr>
        <p:spPr>
          <a:xfrm>
            <a:off x="8692230" y="15265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97_2#3b6e32af2.choices?vaa=1&amp;vcp=1&amp;pid=6afc68be0&amp;color=0,0,0&amp;vtp=1&amp;vaab=1&amp;bbb=1"/>
          <p:cNvSpPr/>
          <p:nvPr/>
        </p:nvSpPr>
        <p:spPr>
          <a:xfrm>
            <a:off x="539496" y="21673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B.Everything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.Nothing</a:t>
            </a:r>
            <a:endParaRPr lang="en-US" altLang="zh-CN" sz="2800" dirty="0"/>
          </a:p>
        </p:txBody>
      </p:sp>
      <p:sp>
        <p:nvSpPr>
          <p:cNvPr id="5" name="QC_6_BD.99_1#4f506652c?sp=1&amp;vaa=1&amp;vcp=1&amp;pid=6afc68be0&amp;color=0,0,0&amp;vtp=1&amp;vaab=1&amp;bbb=1&amp;hb=1"/>
          <p:cNvSpPr/>
          <p:nvPr/>
        </p:nvSpPr>
        <p:spPr>
          <a:xfrm>
            <a:off x="539496" y="27968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（2023·江苏无锡·中考改编）—You’ve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00_1#4f506652c.bracket?vaa=1&amp;vcp=1&amp;pid=6afc68be0&amp;color=0,0,0&amp;vpa=38&amp;vtp=1&amp;vaab=1"/>
          <p:cNvSpPr/>
          <p:nvPr/>
        </p:nvSpPr>
        <p:spPr>
          <a:xfrm>
            <a:off x="1703928" y="47265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9_2#4f506652c.choices?vaa=1&amp;vcp=1&amp;pid=6afc68be0&amp;color=0,0,0&amp;vtp=1&amp;vaab=1&amp;bbb=1"/>
          <p:cNvSpPr/>
          <p:nvPr/>
        </p:nvSpPr>
        <p:spPr>
          <a:xfrm>
            <a:off x="539496" y="535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.Everything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1_1#fec50271e?vaa=1&amp;vcp=1&amp;pid=6afc68be0&amp;color=0,0,0&amp;mp=1&amp;vtp=1&amp;vaab=1&amp;bt=1&amp;bbb=1&amp;hb=1"/>
          <p:cNvSpPr/>
          <p:nvPr/>
        </p:nvSpPr>
        <p:spPr>
          <a:xfrm>
            <a:off x="539496" y="1220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（2023·吉林长春·中考改编）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ec50271e.bracket?vaa=1&amp;vcp=1&amp;pid=6afc68be0&amp;color=0,0,0&amp;mp=1&amp;vpa=39&amp;vtp=1&amp;vaab=1"/>
          <p:cNvSpPr/>
          <p:nvPr/>
        </p:nvSpPr>
        <p:spPr>
          <a:xfrm>
            <a:off x="6943694" y="1854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01_2#fec50271e.choices?vaa=1&amp;vcp=1&amp;pid=6afc68be0&amp;color=0,0,0&amp;vtp=1&amp;vaab=1&amp;bbb=1"/>
          <p:cNvSpPr/>
          <p:nvPr/>
        </p:nvSpPr>
        <p:spPr>
          <a:xfrm>
            <a:off x="539496" y="248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B.Either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.None</a:t>
            </a:r>
            <a:endParaRPr lang="en-US" altLang="zh-CN" sz="2800" dirty="0"/>
          </a:p>
        </p:txBody>
      </p:sp>
      <p:sp>
        <p:nvSpPr>
          <p:cNvPr id="5" name="QC_6_BD.103_1#3f0949fe9?sp=1&amp;vaa=1&amp;vcp=1&amp;pid=6afc68be0&amp;color=0,0,0&amp;vtp=1&amp;vaab=1&amp;bbb=1&amp;hb=1"/>
          <p:cNvSpPr/>
          <p:nvPr/>
        </p:nvSpPr>
        <p:spPr>
          <a:xfrm>
            <a:off x="539496" y="31166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（2023·四川泸州·中考改编）—There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tea-making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04_1#3f0949fe9.bracket?vaa=1&amp;vcp=1&amp;pid=6afc68be0&amp;color=0,0,0&amp;vpa=40&amp;vtp=1&amp;vaab=1"/>
          <p:cNvSpPr/>
          <p:nvPr/>
        </p:nvSpPr>
        <p:spPr>
          <a:xfrm>
            <a:off x="10659903" y="4398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03_2#3f0949fe9.choices?vaa=1&amp;vcp=1&amp;pid=6afc68be0&amp;color=0,0,0&amp;vtp=1&amp;vaab=1&amp;bbb=1"/>
          <p:cNvSpPr/>
          <p:nvPr/>
        </p:nvSpPr>
        <p:spPr>
          <a:xfrm>
            <a:off x="539496" y="50392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B.either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5_1#a7898614c?vaa=1&amp;vcp=1&amp;pid=6afc68be0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（2023·江苏镇江·中考改编）The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a7898614c.bracket?vaa=1&amp;vcp=1&amp;pid=6afc68be0&amp;color=0,0,0&amp;vpa=41&amp;vtp=1&amp;vaab=1"/>
          <p:cNvSpPr/>
          <p:nvPr/>
        </p:nvSpPr>
        <p:spPr>
          <a:xfrm>
            <a:off x="8149178" y="11414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05_2#a7898614c.choices?vaa=1&amp;vcp=1&amp;pid=6afc68be0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B.either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.both</a:t>
            </a:r>
            <a:endParaRPr lang="en-US" altLang="zh-CN" sz="2800" dirty="0"/>
          </a:p>
        </p:txBody>
      </p:sp>
      <p:sp>
        <p:nvSpPr>
          <p:cNvPr id="5" name="QC_6_BD.107_1#41e417268?vaa=1&amp;vcp=1&amp;pid=6afc68be0&amp;color=0,0,0&amp;vtp=1&amp;vaab=1&amp;bbb=1&amp;hb=1"/>
          <p:cNvSpPr/>
          <p:nvPr/>
        </p:nvSpPr>
        <p:spPr>
          <a:xfrm>
            <a:off x="539496" y="231468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（2023·辽宁本溪、辽阳、葫芦岛·中考改编）I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bookstores,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41e417268.bracket?vaa=1&amp;vcp=1&amp;pid=6afc68be0&amp;color=0,0,0&amp;vpa=42&amp;vtp=1&amp;vaab=1"/>
          <p:cNvSpPr/>
          <p:nvPr/>
        </p:nvSpPr>
        <p:spPr>
          <a:xfrm>
            <a:off x="9976389" y="29017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07_2#41e417268.choices?vaa=1&amp;vcp=1&amp;pid=6afc68be0&amp;color=0,0,0&amp;vtp=1&amp;vaab=1&amp;bbb=1"/>
          <p:cNvSpPr/>
          <p:nvPr/>
        </p:nvSpPr>
        <p:spPr>
          <a:xfrm>
            <a:off x="539496" y="35018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B.neither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.none</a:t>
            </a:r>
            <a:endParaRPr lang="en-US" altLang="zh-CN" sz="2800" dirty="0"/>
          </a:p>
        </p:txBody>
      </p:sp>
      <p:sp>
        <p:nvSpPr>
          <p:cNvPr id="8" name="QC_6_BD.109_1#377d79b33?sp=1&amp;vaa=1&amp;vcp=1&amp;pid=6afc68be0&amp;color=0,0,0&amp;vtp=1&amp;vaab=1&amp;bbb=1&amp;hb=1"/>
          <p:cNvSpPr/>
          <p:nvPr/>
        </p:nvSpPr>
        <p:spPr>
          <a:xfrm>
            <a:off x="539496" y="4082842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（2023·黑龙江哈尔滨·中考）—How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eggs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fridge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10_1#377d79b33.bracket?vaa=1&amp;vcp=1&amp;pid=6afc68be0&amp;color=0,0,0&amp;vpa=43&amp;vtp=1&amp;vaab=1"/>
          <p:cNvSpPr/>
          <p:nvPr/>
        </p:nvSpPr>
        <p:spPr>
          <a:xfrm>
            <a:off x="5387943" y="526680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09_2#377d79b33.choices?vaa=1&amp;vcp=1&amp;pid=6afc68be0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None.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.Nobody.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1_1#555b7d948?sp=1&amp;vaa=1&amp;vcp=1&amp;pid=6afc68be0&amp;color=0,0,0&amp;vtp=1&amp;vaab=1&amp;bt=1&amp;bb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（2023·山东东营·中考改编）—Has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Mars?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55b7d948.bracket?vaa=1&amp;vcp=1&amp;pid=6afc68be0&amp;color=0,0,0&amp;vpa=44&amp;vtp=1&amp;vaab=1"/>
          <p:cNvSpPr/>
          <p:nvPr/>
        </p:nvSpPr>
        <p:spPr>
          <a:xfrm>
            <a:off x="6372765" y="11540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11_2#555b7d948.choices?vaa=1&amp;vcp=1&amp;pid=6afc68be0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.nobody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B.anybody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.somebody</a:t>
            </a:r>
            <a:endParaRPr lang="en-US" altLang="zh-CN" sz="2800" dirty="0"/>
          </a:p>
        </p:txBody>
      </p:sp>
      <p:sp>
        <p:nvSpPr>
          <p:cNvPr id="5" name="QC_6_BD.113_1#deb34d4d4?sp=1&amp;vaa=1&amp;vcp=1&amp;pid=6afc68be0&amp;color=0,0,0&amp;vtp=1&amp;vaab=1&amp;bbb=1&amp;hb=1"/>
          <p:cNvSpPr/>
          <p:nvPr/>
        </p:nvSpPr>
        <p:spPr>
          <a:xfrm>
            <a:off x="539496" y="236053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（2023·四川雅安·中考改编）—Mr.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deb34d4d4.bracket?vaa=1&amp;vcp=1&amp;pid=6afc68be0&amp;color=0,0,0&amp;vpa=45&amp;vtp=1&amp;vaab=1"/>
          <p:cNvSpPr/>
          <p:nvPr/>
        </p:nvSpPr>
        <p:spPr>
          <a:xfrm>
            <a:off x="6329902" y="35698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3_2#deb34d4d4.choices?vaa=1&amp;vcp=1&amp;pid=6afc68be0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.this</a:t>
            </a:r>
            <a:endParaRPr lang="en-US" altLang="zh-CN" sz="2800" dirty="0"/>
          </a:p>
        </p:txBody>
      </p:sp>
      <p:sp>
        <p:nvSpPr>
          <p:cNvPr id="8" name="QC_6_BD.115_1#4dd64a7bc?sp=1&amp;vaa=1&amp;vcp=1&amp;pid=6afc68be0&amp;color=0,0,0&amp;vtp=1&amp;vaab=1&amp;bb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（2023·黑龙江绥化·中考）—What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smartwatches.(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16_1#4dd64a7bc.bracket?vaa=1&amp;vcp=1&amp;pid=6afc68be0&amp;color=0,0,0&amp;vpa=46&amp;vtp=1&amp;vaab=1"/>
          <p:cNvSpPr/>
          <p:nvPr/>
        </p:nvSpPr>
        <p:spPr>
          <a:xfrm>
            <a:off x="5798090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15_2#4dd64a7bc.choices?vaa=1&amp;vcp=1&amp;pid=6afc68be0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.those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7_1#c8269e587?sp=1&amp;vaa=1&amp;vcp=1&amp;pid=6afc68be0&amp;color=0,0,0&amp;vtp=1&amp;vaab=1&amp;bt=1&amp;bbb=1&amp;hb=1"/>
          <p:cNvSpPr/>
          <p:nvPr/>
        </p:nvSpPr>
        <p:spPr>
          <a:xfrm>
            <a:off x="539496" y="898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（2023·湖北武汉·中考改编）—There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celebrations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Dragon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8269e587.bracket?vaa=1&amp;vcp=1&amp;pid=6afc68be0&amp;color=0,0,0&amp;vpa=47&amp;vtp=1&amp;vaab=1"/>
          <p:cNvSpPr/>
          <p:nvPr/>
        </p:nvSpPr>
        <p:spPr>
          <a:xfrm>
            <a:off x="9854088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17_2#c8269e587.choices?vaa=1&amp;vcp=1&amp;pid=6afc68be0&amp;color=0,0,0&amp;vtp=1&amp;vaab=1&amp;bbb=1"/>
          <p:cNvSpPr/>
          <p:nvPr/>
        </p:nvSpPr>
        <p:spPr>
          <a:xfrm>
            <a:off x="539496" y="281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.one</a:t>
            </a:r>
            <a:endParaRPr lang="en-US" altLang="zh-CN" sz="2800" dirty="0"/>
          </a:p>
        </p:txBody>
      </p:sp>
      <p:sp>
        <p:nvSpPr>
          <p:cNvPr id="5" name="QC_6_BD.119_1#0e8cf31a5?vaa=1&amp;vcp=1&amp;pid=6afc68be0&amp;color=0,0,0&amp;vtp=1&amp;vaab=1&amp;bbb=1&amp;hb=1"/>
          <p:cNvSpPr/>
          <p:nvPr/>
        </p:nvSpPr>
        <p:spPr>
          <a:xfrm>
            <a:off x="539496" y="3443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（2023·江苏徐州·中考改编）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nurses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20_1#0e8cf31a5.bracket?vaa=1&amp;vcp=1&amp;pid=6afc68be0&amp;color=0,0,0&amp;vpa=48&amp;vtp=1&amp;vaab=1"/>
          <p:cNvSpPr/>
          <p:nvPr/>
        </p:nvSpPr>
        <p:spPr>
          <a:xfrm>
            <a:off x="4578318" y="47259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19_2#0e8cf31a5.choices?vaa=1&amp;vcp=1&amp;pid=6afc68be0&amp;color=0,0,0&amp;vtp=1&amp;vaab=1&amp;bbb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B.Most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1_1#86cd83845?vaa=1&amp;vcp=1&amp;pid=6afc68be0&amp;color=0,0,0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（2023·江苏常州·中考改编）I’ve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Angeles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22_1#86cd83845.bracket?vaa=1&amp;vcp=1&amp;pid=6afc68be0&amp;color=0,0,0&amp;vpa=49&amp;vtp=1&amp;vaab=1"/>
          <p:cNvSpPr/>
          <p:nvPr/>
        </p:nvSpPr>
        <p:spPr>
          <a:xfrm>
            <a:off x="9457213" y="31394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21_2#86cd83845.choices?vaa=1&amp;vcp=1&amp;pid=6afc68be0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26087" algn="l"/>
                <a:tab pos="7334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3a8b6918?vcp=1&amp;pid=126e3490f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这一讲要求掌握人称代词各种格的形式及用法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，掌握形容词性和名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词性物主代词的区别和用法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，掌握反身代词的用法，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熟练掌握指示代词、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不定代词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、复合不定代词、疑问代词的用法，以及用it表示物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、自然现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、时间、距离等的用法。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c3a8b6918?colgroup=2,2,2,8,7,4&amp;vcp=1&amp;pid=126e3490f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842424"/>
              </p:ext>
            </p:extLst>
          </p:nvPr>
        </p:nvGraphicFramePr>
        <p:xfrm>
          <a:off x="539496" y="874744"/>
          <a:ext cx="11036808" cy="5108512"/>
        </p:xfrm>
        <a:graphic>
          <a:graphicData uri="http://schemas.openxmlformats.org/drawingml/2006/table">
            <a:tbl>
              <a:tblPr/>
              <a:tblGrid>
                <a:gridCol w="93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09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宾格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形容词性物主代词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名词性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物主代词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反身代词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 rowSpan="5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itself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1119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ourselves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their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theirs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themselves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43e242f?sp=1&amp;vcp=1&amp;pid=126e3490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一、人称代词</a:t>
            </a:r>
            <a:endParaRPr lang="en-US" altLang="zh-CN" sz="3200" dirty="0"/>
          </a:p>
        </p:txBody>
      </p:sp>
      <p:sp>
        <p:nvSpPr>
          <p:cNvPr id="3" name="P_6_BD#67827346e?sp=1&amp;vcp=1&amp;pid=4643e242f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人称代词的格:人称代词分为主格和宾格两种形式。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主格常作主语、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，宾格常作宾语。例如：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brother.（主语）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.（表语）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宾语）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人称代词用在引导比较状语从句的than/as之后，用主格和宾格形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式都可以。例如：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he/him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67827346e?sp=1&amp;vcp=1&amp;pid=4643e242f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人称代词作并列主语时的排列顺序：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（1）单数的排列：you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I；you,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放在最后。但在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承认错误时，I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放在其他人称代词的前面。例如：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（2）复数的排列：we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they;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3957</Words>
  <Application>Microsoft Office PowerPoint</Application>
  <PresentationFormat>宽屏</PresentationFormat>
  <Paragraphs>520</Paragraphs>
  <Slides>57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5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5</cp:revision>
  <dcterms:created xsi:type="dcterms:W3CDTF">2024-11-19T09:36:01Z</dcterms:created>
  <dcterms:modified xsi:type="dcterms:W3CDTF">2025-07-25T08:33:42Z</dcterms:modified>
  <cp:category/>
  <cp:contentStatus/>
</cp:coreProperties>
</file>