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0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361" r:id="rId16"/>
    <p:sldId id="270" r:id="rId17"/>
    <p:sldId id="271" r:id="rId18"/>
    <p:sldId id="273" r:id="rId19"/>
    <p:sldId id="362" r:id="rId20"/>
    <p:sldId id="363" r:id="rId21"/>
    <p:sldId id="364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294" r:id="rId43"/>
    <p:sldId id="295" r:id="rId44"/>
    <p:sldId id="296" r:id="rId45"/>
    <p:sldId id="297" r:id="rId46"/>
    <p:sldId id="298" r:id="rId47"/>
    <p:sldId id="299" r:id="rId48"/>
    <p:sldId id="300" r:id="rId49"/>
    <p:sldId id="301" r:id="rId50"/>
    <p:sldId id="365" r:id="rId51"/>
    <p:sldId id="302" r:id="rId52"/>
    <p:sldId id="303" r:id="rId53"/>
    <p:sldId id="304" r:id="rId54"/>
    <p:sldId id="305" r:id="rId55"/>
    <p:sldId id="306" r:id="rId56"/>
    <p:sldId id="307" r:id="rId57"/>
    <p:sldId id="308" r:id="rId58"/>
    <p:sldId id="366" r:id="rId59"/>
    <p:sldId id="367" r:id="rId60"/>
    <p:sldId id="309" r:id="rId61"/>
    <p:sldId id="310" r:id="rId62"/>
    <p:sldId id="311" r:id="rId63"/>
    <p:sldId id="312" r:id="rId64"/>
    <p:sldId id="313" r:id="rId65"/>
    <p:sldId id="314" r:id="rId66"/>
    <p:sldId id="315" r:id="rId67"/>
    <p:sldId id="316" r:id="rId68"/>
    <p:sldId id="317" r:id="rId69"/>
    <p:sldId id="318" r:id="rId70"/>
    <p:sldId id="319" r:id="rId71"/>
    <p:sldId id="320" r:id="rId72"/>
    <p:sldId id="321" r:id="rId73"/>
    <p:sldId id="322" r:id="rId74"/>
    <p:sldId id="323" r:id="rId75"/>
    <p:sldId id="325" r:id="rId76"/>
    <p:sldId id="326" r:id="rId77"/>
    <p:sldId id="369" r:id="rId78"/>
    <p:sldId id="327" r:id="rId79"/>
    <p:sldId id="370" r:id="rId80"/>
    <p:sldId id="328" r:id="rId81"/>
    <p:sldId id="329" r:id="rId82"/>
    <p:sldId id="330" r:id="rId83"/>
    <p:sldId id="331" r:id="rId84"/>
    <p:sldId id="332" r:id="rId85"/>
    <p:sldId id="333" r:id="rId86"/>
    <p:sldId id="334" r:id="rId87"/>
    <p:sldId id="335" r:id="rId88"/>
    <p:sldId id="336" r:id="rId89"/>
    <p:sldId id="337" r:id="rId90"/>
    <p:sldId id="371" r:id="rId91"/>
    <p:sldId id="372" r:id="rId92"/>
    <p:sldId id="338" r:id="rId93"/>
    <p:sldId id="339" r:id="rId94"/>
    <p:sldId id="340" r:id="rId95"/>
    <p:sldId id="341" r:id="rId96"/>
    <p:sldId id="342" r:id="rId97"/>
    <p:sldId id="343" r:id="rId98"/>
    <p:sldId id="374" r:id="rId99"/>
    <p:sldId id="344" r:id="rId100"/>
    <p:sldId id="345" r:id="rId101"/>
    <p:sldId id="346" r:id="rId102"/>
    <p:sldId id="347" r:id="rId103"/>
    <p:sldId id="348" r:id="rId104"/>
    <p:sldId id="349" r:id="rId105"/>
    <p:sldId id="350" r:id="rId106"/>
    <p:sldId id="351" r:id="rId107"/>
    <p:sldId id="352" r:id="rId108"/>
    <p:sldId id="353" r:id="rId109"/>
    <p:sldId id="354" r:id="rId110"/>
    <p:sldId id="355" r:id="rId111"/>
    <p:sldId id="356" r:id="rId112"/>
    <p:sldId id="357" r:id="rId113"/>
    <p:sldId id="358" r:id="rId114"/>
  </p:sldIdLst>
  <p:sldSz cx="12192000" cy="6858000"/>
  <p:notesSz cx="6858000" cy="12192000"/>
  <p:custDataLst>
    <p:tags r:id="rId116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8" d="100"/>
          <a:sy n="68" d="100"/>
        </p:scale>
        <p:origin x="48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9925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presProps" Target="presProps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viewProps" Target="viewProps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notesMaster" Target="notesMasters/notesMaster1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tags" Target="tags/tag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112</a:t>
            </a:fld>
            <a:endParaRPr lang="en-US"/>
          </a:p>
        </p:txBody>
      </p:sp>
    </p:spTree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113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64</a:t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65</a:t>
            </a:fld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66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67</a:t>
            </a:fld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68</a:t>
            </a:fld>
            <a:endParaRPr 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69</a:t>
            </a:fld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70</a:t>
            </a:fld>
            <a:endParaRPr 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71</a:t>
            </a:fld>
            <a:endParaRPr 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72</a:t>
            </a:fld>
            <a:endParaRPr 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73</a:t>
            </a:fld>
            <a:endParaRPr 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74</a:t>
            </a:fld>
            <a:endParaRPr lang="en-US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75</a:t>
            </a:fld>
            <a:endParaRPr lang="en-US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78</a:t>
            </a:fld>
            <a:endParaRPr lang="en-US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80</a:t>
            </a:fld>
            <a:endParaRPr lang="en-US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81</a:t>
            </a:fld>
            <a:endParaRPr lang="en-US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82</a:t>
            </a:fld>
            <a:endParaRPr lang="en-US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83</a:t>
            </a:fld>
            <a:endParaRPr lang="en-US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84</a:t>
            </a:fld>
            <a:endParaRPr lang="en-US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85</a:t>
            </a:fld>
            <a:endParaRPr lang="en-US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86</a:t>
            </a:fld>
            <a:endParaRPr lang="en-US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87</a:t>
            </a:fld>
            <a:endParaRPr lang="en-US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88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89</a:t>
            </a:fld>
            <a:endParaRPr lang="en-US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92</a:t>
            </a:fld>
            <a:endParaRPr lang="en-US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93</a:t>
            </a:fld>
            <a:endParaRPr lang="en-US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94</a:t>
            </a:fld>
            <a:endParaRPr lang="en-US"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95</a:t>
            </a:fld>
            <a:endParaRPr lang="en-US"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96</a:t>
            </a:fld>
            <a:endParaRPr lang="en-US"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97</a:t>
            </a:fld>
            <a:endParaRPr lang="en-US"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99</a:t>
            </a:fld>
            <a:endParaRPr lang="en-US"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100</a:t>
            </a:fld>
            <a:endParaRPr lang="en-US"/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101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102</a:t>
            </a:fld>
            <a:endParaRPr lang="en-US"/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103</a:t>
            </a:fld>
            <a:endParaRPr lang="en-US"/>
          </a:p>
        </p:txBody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104</a:t>
            </a:fld>
            <a:endParaRPr lang="en-US"/>
          </a:p>
        </p:txBody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105</a:t>
            </a:fld>
            <a:endParaRPr lang="en-US"/>
          </a:p>
        </p:txBody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106</a:t>
            </a:fld>
            <a:endParaRPr lang="en-US"/>
          </a:p>
        </p:txBody>
      </p:sp>
    </p:spTree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107</a:t>
            </a:fld>
            <a:endParaRPr lang="en-US"/>
          </a:p>
        </p:txBody>
      </p:sp>
    </p:spTree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108</a:t>
            </a:fld>
            <a:endParaRPr lang="en-US"/>
          </a:p>
        </p:txBody>
      </p:sp>
    </p:spTree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109</a:t>
            </a:fld>
            <a:endParaRPr lang="en-US"/>
          </a:p>
        </p:txBody>
      </p:sp>
    </p:spTree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110</a:t>
            </a:fld>
            <a:endParaRPr lang="en-US"/>
          </a:p>
        </p:txBody>
      </p:sp>
    </p:spTree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88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88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1349b5b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F7E01E39-AFD5-402F-AAD1-75522178215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图形专项训练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1349b5b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8A38BA10-42E5-48EB-A367-0D3D0A7CD7B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b82c834a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41d7aa716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sp>
        <p:nvSpPr>
          <p:cNvPr id="6" name="MasterShapeName?linknodeid=b82c834a8&amp;color=RGB(64,64,64)">
            <a:hlinkClick r:id="rId3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?linknodeid=41d7aa716&amp;color=RGB(64,64,64)">
            <a:hlinkClick r:id="rId5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第1讲</a:t>
            </a:r>
            <a:endParaRPr lang="en-US" sz="2400" dirty="0"/>
          </a:p>
        </p:txBody>
      </p:sp>
      <p:sp>
        <p:nvSpPr>
          <p:cNvPr id="10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图形专项训练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731da461f6855087e737648#tid=674173a7ff3330000905b2c8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24256691-0696-0D15-8AC3-472B5626DCA9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9D982CF4-D714-4C1D-A159-466BF7DEB5B9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30A4F9D8-63A0-450A-B592-BC03A74416E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7866A9B4-5725-486D-B0C5-0975C199926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b82c834a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41d7aa716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sp>
        <p:nvSpPr>
          <p:cNvPr id="6" name="MasterShapeName?linknodeid=b82c834a8&amp;color=RGB(64,64,64)">
            <a:hlinkClick r:id="rId3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?linknodeid=41d7aa716&amp;color=RGB(64,64,64)">
            <a:hlinkClick r:id="rId5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11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11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11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11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11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11.xml"/></Relationships>
</file>

<file path=ppt/slides/_rels/slide10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3" Type="http://schemas.openxmlformats.org/officeDocument/2006/relationships/image" Target="../media/image64.jpeg"/><Relationship Id="rId7" Type="http://schemas.openxmlformats.org/officeDocument/2006/relationships/image" Target="../media/image68.jpeg"/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11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11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7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11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11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11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9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7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1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1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8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9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1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7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1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1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1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1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1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1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1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1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5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1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11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54.jpe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11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11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11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7.jpeg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BFAE835-AD22-B86A-553B-7BC13477734F}"/>
              </a:ext>
            </a:extLst>
          </p:cNvPr>
          <p:cNvSpPr txBox="1"/>
          <p:nvPr/>
        </p:nvSpPr>
        <p:spPr>
          <a:xfrm>
            <a:off x="7270247" y="6202170"/>
            <a:ext cx="41440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审图号：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GS(2025)0884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号</a:t>
            </a:r>
          </a:p>
        </p:txBody>
      </p:sp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5d2e4fda?vcp=1&amp;pid=b82c834a8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类型二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地球运动示意图</a:t>
            </a:r>
            <a:endParaRPr lang="en-US" altLang="zh-CN" sz="3200" dirty="0"/>
          </a:p>
        </p:txBody>
      </p:sp>
      <p:pic>
        <p:nvPicPr>
          <p:cNvPr id="3" name="QO_6_BD.18_1#786f07b53?htil=6&amp;vaa=1&amp;vcp=1&amp;vis=1&amp;pid=15d2e4fda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4905" y="1281783"/>
            <a:ext cx="5422392" cy="3099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18_2#786f07b53?htil=6&amp;sp=1&amp;vaa=1&amp;vcp=1&amp;vis=1&amp;pid=15d2e4fda&amp;color=0,0,0&amp;vtp=1&amp;vaab=1&amp;bbb=1&amp;hb=1&amp;hs=1"/>
          <p:cNvSpPr/>
          <p:nvPr/>
        </p:nvSpPr>
        <p:spPr>
          <a:xfrm>
            <a:off x="539496" y="1263495"/>
            <a:ext cx="5559552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（2024·四川宜宾·中考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）我国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载人航天工程为人类探索太空贡献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了中国力量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。2024年4月25日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，神舟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十八号载人飞船在甘肃酒泉卫星发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射中心成功发射，航天员乘组在空</a:t>
            </a:r>
            <a:endParaRPr lang="en-US" altLang="zh-CN" sz="2800" dirty="0"/>
          </a:p>
        </p:txBody>
      </p:sp>
      <p:sp>
        <p:nvSpPr>
          <p:cNvPr id="5" name="QO_6_BD.18_2#786f07b53?htil=6&amp;sp=1&amp;vaa=1&amp;vcp=1&amp;vis=1&amp;pid=15d2e4fda&amp;color=0,0,0&amp;vtp=1&amp;vaab=1&amp;bbb=1&amp;hb=1&amp;hs=1"/>
          <p:cNvSpPr/>
          <p:nvPr/>
        </p:nvSpPr>
        <p:spPr>
          <a:xfrm>
            <a:off x="539995" y="4512101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间站驻留6个多月，开展了空间科学与应用实验、空间搭载试验和科普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教育等活动。读地球公转示意图，完成下列各题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6_BD.265_1#10122ea71?htil=64&amp;vaa=1&amp;vcp=1&amp;vis=1&amp;pid=8282cc69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7788" y="1485900"/>
            <a:ext cx="3392424" cy="4023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265_2#10122ea71?htil=64&amp;vaa=1&amp;vcp=1&amp;vis=1&amp;pid=8282cc69a&amp;color=0,0,0&amp;vtp=1&amp;vaab=1&amp;bt=1&amp;bbb=1"/>
          <p:cNvSpPr/>
          <p:nvPr/>
        </p:nvSpPr>
        <p:spPr>
          <a:xfrm>
            <a:off x="539496" y="1348740"/>
            <a:ext cx="758952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新西兰地处(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BD.265_3#10122ea71.choices?htil=64&amp;vaa=1&amp;vcp=1&amp;vis=1&amp;pid=8282cc69a&amp;color=0,0,0&amp;vtp=1&amp;vaab=1&amp;bbb=1"/>
          <p:cNvSpPr/>
          <p:nvPr/>
        </p:nvSpPr>
        <p:spPr>
          <a:xfrm>
            <a:off x="539496" y="1981009"/>
            <a:ext cx="758952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90271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.板块边缘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.板块内部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90271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C.洋盆边缘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.大洋中脊</a:t>
            </a:r>
            <a:endParaRPr lang="en-US" altLang="zh-CN" sz="2800" dirty="0"/>
          </a:p>
        </p:txBody>
      </p:sp>
      <p:sp>
        <p:nvSpPr>
          <p:cNvPr id="5" name="QC_7_AN.267_1#10122ea71.bracket?vaa=1&amp;vcp=1&amp;vis=1&amp;pid=8282cc69a&amp;color=0,0,0&amp;vpa=77&amp;vtp=1&amp;vaab=1"/>
          <p:cNvSpPr/>
          <p:nvPr/>
        </p:nvSpPr>
        <p:spPr>
          <a:xfrm>
            <a:off x="3039014" y="133540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C_7_AS.1_1#10122ea71?htil=64&amp;vaa=1&amp;vcp=1&amp;vis=1&amp;pid=8282cc69a&amp;color=0,0,0&amp;vtp=1&amp;vaab=1&amp;bbb=1&amp;hb=1"/>
          <p:cNvSpPr/>
          <p:nvPr/>
        </p:nvSpPr>
        <p:spPr>
          <a:xfrm>
            <a:off x="539496" y="3257994"/>
            <a:ext cx="758952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：新西兰位于印度洋板块与太平洋板块的交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界地带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，多火山、地震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269_1#693d51a56?sp=1&amp;vaa=1&amp;vcp=1&amp;vis=1&amp;pid=7074adf9a&amp;color=0,0,0&amp;vtp=1&amp;vaab=1&amp;bt=1&amp;bbb=1&amp;hb=1"/>
          <p:cNvSpPr/>
          <p:nvPr/>
        </p:nvSpPr>
        <p:spPr>
          <a:xfrm>
            <a:off x="539496" y="98425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（2023·黑龙江牡丹江·中考）沙特阿拉伯是中东地区的重要国家，与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我国的经贸合作展现出其强劲活力，利用收集到的图文材料，让我们一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起来了解这个国家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6_BD.269_2#693d51a56?vaa=1&amp;vcp=1&amp;vis=1&amp;pid=7074adf9a&amp;color=0,0,0&amp;vtp=1&amp;vaab=1&amp;bbb=1"/>
          <p:cNvSpPr/>
          <p:nvPr/>
        </p:nvSpPr>
        <p:spPr>
          <a:xfrm>
            <a:off x="539496" y="290017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材料一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相关图像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QO_6_BD.269_3#693d51a56?vaa=1&amp;vcp=1&amp;vis=1&amp;pid=7074adf9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79192" y="3583559"/>
            <a:ext cx="6839712" cy="2276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269_4#693d51a56?vaa=1&amp;vcp=1&amp;vis=1&amp;pid=7074adf9a&amp;color=0,0,0&amp;vtp=1&amp;vaab=1&amp;bt=1&amp;bbb=1&amp;hb=1"/>
          <p:cNvSpPr/>
          <p:nvPr/>
        </p:nvSpPr>
        <p:spPr>
          <a:xfrm>
            <a:off x="539496" y="630142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材料二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沙特阿拉伯年人均水资源量仅100多立方米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，在世界上排名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靠后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。该国在海水淡化项目上投入了大量资金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，目前该国年淡化海水量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20亿立方米。</a:t>
            </a:r>
            <a:endParaRPr lang="en-US" altLang="zh-CN" sz="2800" dirty="0"/>
          </a:p>
        </p:txBody>
      </p:sp>
      <p:pic>
        <p:nvPicPr>
          <p:cNvPr id="3" name="QO_6_BD.269_5#693d51a56?vaa=1&amp;vcp=1&amp;vis=1&amp;pid=7074adf9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79192" y="2607786"/>
            <a:ext cx="6839712" cy="2276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7_BD.270_1#e41c0ac3f?vaa=1&amp;vcp=1&amp;vis=1&amp;pid=693d51a56&amp;color=0,0,0&amp;vtp=1&amp;vaab=1&amp;bbb=1&amp;hb=1"/>
          <p:cNvSpPr/>
          <p:nvPr/>
        </p:nvSpPr>
        <p:spPr>
          <a:xfrm>
            <a:off x="539496" y="502078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（1）由沙特阿拉伯地形图可知，沙特阿拉伯西临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，东临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地势特点是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7_AN.271_1#e41c0ac3f.blank?vaa=1&amp;vcp=1&amp;vis=1&amp;pid=693d51a56&amp;color=0,0,0&amp;vpa=78&amp;vtp=1&amp;vaab=1&amp;bbb=1"/>
          <p:cNvSpPr/>
          <p:nvPr/>
        </p:nvSpPr>
        <p:spPr>
          <a:xfrm>
            <a:off x="8195214" y="4990306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红海</a:t>
            </a:r>
            <a:endParaRPr lang="en-US" altLang="zh-CN" sz="2800" dirty="0"/>
          </a:p>
        </p:txBody>
      </p:sp>
      <p:sp>
        <p:nvSpPr>
          <p:cNvPr id="6" name="QB_7_AN.272_1#e41c0ac3f.blank?vaa=1&amp;vcp=1&amp;vis=1&amp;pid=693d51a56&amp;color=0,0,0&amp;vpa=79&amp;vtp=1&amp;vaab=1&amp;bbb=1"/>
          <p:cNvSpPr/>
          <p:nvPr/>
        </p:nvSpPr>
        <p:spPr>
          <a:xfrm>
            <a:off x="10239914" y="4990306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波斯湾</a:t>
            </a:r>
            <a:endParaRPr lang="en-US" altLang="zh-CN" sz="2800" dirty="0"/>
          </a:p>
        </p:txBody>
      </p:sp>
      <p:sp>
        <p:nvSpPr>
          <p:cNvPr id="7" name="QB_7_AN.273_1#e41c0ac3f.blank?vaa=1&amp;vcp=1&amp;vis=1&amp;pid=693d51a56&amp;color=0,0,0&amp;vpa=80&amp;vtp=1&amp;vaab=1&amp;bbb=1"/>
          <p:cNvSpPr/>
          <p:nvPr/>
        </p:nvSpPr>
        <p:spPr>
          <a:xfrm>
            <a:off x="2327814" y="5617051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西高东低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274_1#6f7d4bd4a?htil=65&amp;vaa=1&amp;vcp=1&amp;vis=1&amp;pid=693d51a56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38974" y="1915477"/>
            <a:ext cx="5422392" cy="1819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274_2#6f7d4bd4a?htil=65&amp;sp=1&amp;vaa=1&amp;vcp=1&amp;vis=1&amp;pid=693d51a56&amp;color=0,0,0&amp;vtp=1&amp;vaab=1&amp;bt=1&amp;bbb=1&amp;hb=1&amp;hs=1"/>
          <p:cNvSpPr/>
          <p:nvPr/>
        </p:nvSpPr>
        <p:spPr>
          <a:xfrm>
            <a:off x="539496" y="1897189"/>
            <a:ext cx="555955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（2）沙特阿拉伯景观图中直接反映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出该国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气候分布广泛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是该国的传统交通工具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7_AN.1_1#6f7d4bd4a?htil=65&amp;vaa=1&amp;vcp=1&amp;vis=1&amp;pid=693d51a56&amp;color=0,0,0&amp;vtp=1&amp;vaab=1&amp;bbb=1&amp;hs=1"/>
          <p:cNvSpPr/>
          <p:nvPr/>
        </p:nvSpPr>
        <p:spPr>
          <a:xfrm>
            <a:off x="1870607" y="2543937"/>
            <a:ext cx="17428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热带沙漠</a:t>
            </a:r>
            <a:endParaRPr lang="en-US" altLang="zh-CN" sz="2800" dirty="0"/>
          </a:p>
        </p:txBody>
      </p:sp>
      <p:sp>
        <p:nvSpPr>
          <p:cNvPr id="5" name="QB_7_BD.274_2#6f7d4bd4a?htil=65&amp;sp=1&amp;vaa=1&amp;vcp=1&amp;vis=1&amp;pid=693d51a56&amp;color=0,0,0&amp;vtp=1&amp;vaab=1&amp;bt=1&amp;bbb=1&amp;hb=1&amp;hs=1"/>
          <p:cNvSpPr/>
          <p:nvPr/>
        </p:nvSpPr>
        <p:spPr>
          <a:xfrm>
            <a:off x="539995" y="3744341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endParaRPr lang="en-US" altLang="zh-CN" sz="2800" dirty="0"/>
          </a:p>
        </p:txBody>
      </p:sp>
      <p:sp>
        <p:nvSpPr>
          <p:cNvPr id="6" name="QB_7_AN.1_1#6f7d4bd4a?htil=65&amp;vaa=1&amp;vcp=1&amp;vis=1&amp;pid=693d51a56&amp;color=0,0,0&amp;vtp=1&amp;vaab=1&amp;bbb=1&amp;hs=1"/>
          <p:cNvSpPr/>
          <p:nvPr/>
        </p:nvSpPr>
        <p:spPr>
          <a:xfrm>
            <a:off x="1024904" y="3192589"/>
            <a:ext cx="95736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骆驼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276_1#d1438afcc?htil=66&amp;vaa=1&amp;vcp=1&amp;vis=1&amp;pid=693d51a56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4905" y="928116"/>
            <a:ext cx="5422392" cy="1819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276_2#d1438afcc?htil=66&amp;vaa=1&amp;vcp=1&amp;vis=1&amp;pid=693d51a56&amp;color=0,0,0&amp;vtp=1&amp;vaab=1&amp;bt=1&amp;bbb=1&amp;hb=1&amp;hs=1"/>
          <p:cNvSpPr/>
          <p:nvPr/>
        </p:nvSpPr>
        <p:spPr>
          <a:xfrm>
            <a:off x="539496" y="909828"/>
            <a:ext cx="555955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（3）由2018年世界十大石油生产国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统计图可知，该年沙特阿拉伯的石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油产量居中东地区第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位。</a:t>
            </a:r>
            <a:endParaRPr lang="en-US" altLang="zh-CN" sz="2800" dirty="0"/>
          </a:p>
        </p:txBody>
      </p:sp>
      <p:sp>
        <p:nvSpPr>
          <p:cNvPr id="4" name="QB_7_AN.1_1#d1438afcc.blank?vaa=1&amp;vcp=1&amp;vis=1&amp;pid=693d51a56&amp;color=0,0,0&amp;vpa=81&amp;vtp=1&amp;vaab=1"/>
          <p:cNvSpPr/>
          <p:nvPr/>
        </p:nvSpPr>
        <p:spPr>
          <a:xfrm>
            <a:off x="3750215" y="2153793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</a:t>
            </a:r>
            <a:endParaRPr lang="en-US" altLang="zh-CN" sz="2800" dirty="0"/>
          </a:p>
        </p:txBody>
      </p:sp>
      <p:sp>
        <p:nvSpPr>
          <p:cNvPr id="5" name="QB_7_BD.278_1#f1777a061?sp=1&amp;vaa=1&amp;vcp=1&amp;vis=1&amp;pid=693d51a56&amp;color=0,0,0&amp;vtp=1&amp;vaab=1&amp;bbb=1&amp;hb=1&amp;hltap=1&amp;hs=1"/>
          <p:cNvSpPr/>
          <p:nvPr/>
        </p:nvSpPr>
        <p:spPr>
          <a:xfrm>
            <a:off x="539496" y="2833560"/>
            <a:ext cx="11109960" cy="31175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（4）结合材料二分析，为解决沙特阿拉伯水资源匮乏的问题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，除海水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淡化外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，你还有哪些可行的建议？（答出两点）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QB_7_AN.278_1#f1777a061?sp=1&amp;vaa=1&amp;vcp=1&amp;vis=1&amp;pid=693d51a56&amp;color=0,0,0&amp;vtp=1&amp;vaab=1&amp;bbb=1&amp;hb=1&amp;hla=1&amp;hs=1"/>
          <p:cNvSpPr/>
          <p:nvPr/>
        </p:nvSpPr>
        <p:spPr>
          <a:xfrm>
            <a:off x="539496" y="410102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提高水资源利用率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，节约用水；制定与节水相关的法律法规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展节水农业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，推广节水灌溉技术，培育优良的节水新品种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；工业用水重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复使用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、循环利用；生活用水，一水多用；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等等。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6aeec98f?vcp=1&amp;pid=41d7aa716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提升练</a:t>
            </a:r>
            <a:endParaRPr lang="en-US" altLang="zh-CN" sz="3200" dirty="0"/>
          </a:p>
        </p:txBody>
      </p:sp>
      <p:sp>
        <p:nvSpPr>
          <p:cNvPr id="3" name="QM_6_BD.279_1#981373623?vaa=1&amp;vcp=1&amp;vis=1&amp;pid=36aeec98f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（2024·陕西·中考）中国山水画常以自然景观为主要描绘对象。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下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图为我国宋代著名山水画《寒鸦图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》（局部），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其描绘的是我国某地冬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雪消融时的景象。据此，完成14～15题。</a:t>
            </a:r>
            <a:endParaRPr lang="en-US" altLang="zh-CN" sz="2800" dirty="0"/>
          </a:p>
        </p:txBody>
      </p:sp>
      <p:pic>
        <p:nvPicPr>
          <p:cNvPr id="4" name="QM_6_BD.279_2#981373623?htil=67&amp;vaa=1&amp;vcp=1&amp;vis=1&amp;pid=36aeec98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49737" y="3245276"/>
            <a:ext cx="4873752" cy="2176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280_1#beeffe72d?htil=67&amp;vaa=1&amp;vcp=1&amp;vis=1&amp;pid=981373623&amp;color=0,0,0&amp;vtp=1&amp;vaab=1&amp;bbb=1&amp;hb=1"/>
          <p:cNvSpPr/>
          <p:nvPr/>
        </p:nvSpPr>
        <p:spPr>
          <a:xfrm>
            <a:off x="539496" y="3191364"/>
            <a:ext cx="609904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画中除了描绘“群鸦寒塘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”，还涉及的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地理要素有(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7_BD.280_2#beeffe72d.choices?htil=67&amp;vaa=1&amp;vcp=1&amp;vis=1&amp;pid=981373623&amp;color=0,0,0&amp;vtp=1&amp;vaab=1&amp;bbb=1"/>
          <p:cNvSpPr/>
          <p:nvPr/>
        </p:nvSpPr>
        <p:spPr>
          <a:xfrm>
            <a:off x="539496" y="4468349"/>
            <a:ext cx="609904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15722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.山峦叠嶂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.草木苍翠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15722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C.雪霁严林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.耕牛田舍</a:t>
            </a:r>
            <a:endParaRPr lang="en-US" altLang="zh-CN" sz="2800" dirty="0"/>
          </a:p>
        </p:txBody>
      </p:sp>
      <p:sp>
        <p:nvSpPr>
          <p:cNvPr id="7" name="QC_7_AN.281_1#beeffe72d.bracket?vaa=1&amp;vcp=1&amp;vis=1&amp;pid=981373623&amp;color=0,0,0&amp;vpa=82&amp;vtp=1&amp;vaab=1"/>
          <p:cNvSpPr/>
          <p:nvPr/>
        </p:nvSpPr>
        <p:spPr>
          <a:xfrm>
            <a:off x="2594514" y="382572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6_BD.282_1#92143e603?htil=68&amp;vaa=1&amp;vcp=1&amp;vis=1&amp;pid=981373623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11669" y="1600930"/>
            <a:ext cx="4873752" cy="2176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282_2#92143e603?htil=68&amp;vaa=1&amp;vcp=1&amp;vis=1&amp;pid=981373623&amp;color=0,0,0&amp;vtp=1&amp;vaab=1&amp;bt=1&amp;bbb=1&amp;hb=1&amp;hs=1"/>
          <p:cNvSpPr/>
          <p:nvPr/>
        </p:nvSpPr>
        <p:spPr>
          <a:xfrm>
            <a:off x="539496" y="1582642"/>
            <a:ext cx="609904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下列气温年变化曲线和各月降水量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柱状图与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图所示地区相符的是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284_1#92143e603.bracket?vaa=1&amp;vcp=1&amp;vis=1&amp;pid=981373623&amp;color=0,0,0&amp;vpa=83&amp;vtp=1&amp;vaab=1"/>
          <p:cNvSpPr/>
          <p:nvPr/>
        </p:nvSpPr>
        <p:spPr>
          <a:xfrm>
            <a:off x="5794915" y="221700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BD.282_3#92143e603.choices?htil=68&amp;vaa=1&amp;vcp=1&amp;vis=1&amp;pid=981373623&amp;color=0,0,0&amp;vtp=1&amp;vaab=1&amp;bbb=1&amp;hs=1"/>
          <p:cNvSpPr/>
          <p:nvPr/>
        </p:nvSpPr>
        <p:spPr>
          <a:xfrm>
            <a:off x="539496" y="2792571"/>
            <a:ext cx="6099048" cy="125285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11200"/>
              </a:lnSpc>
              <a:tabLst>
                <a:tab pos="1727835" algn="l"/>
                <a:tab pos="3188970" algn="l"/>
                <a:tab pos="465010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62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</a:t>
            </a:r>
            <a:r>
              <a:rPr lang="en-US" altLang="zh-CN" sz="625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</a:t>
            </a:r>
            <a:r>
              <a:rPr lang="en-US" altLang="zh-CN" sz="625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</a:t>
            </a:r>
            <a:r>
              <a:rPr lang="en-US" altLang="zh-CN" sz="625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6" name="QC_7_BD.282_3#92143e603.choice_image?htil=68&amp;vaa=1&amp;vcp=1&amp;vis=1&amp;pid=981373623&amp;color=0,0,0&amp;tib=255,255,255&amp;iip=21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4747" y="2806605"/>
            <a:ext cx="1124712" cy="1243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QC_7_BD.282_3#92143e603.choice_image?htil=68&amp;vaa=1&amp;vcp=1&amp;vis=1&amp;pid=981373623&amp;color=0,0,0&amp;tib=255,255,255&amp;iip=22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92801" y="2797461"/>
            <a:ext cx="914400" cy="12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8" name="QC_7_BD.282_3#92143e603.choice_image?htil=68&amp;vaa=1&amp;vcp=1&amp;vis=1&amp;pid=981373623&amp;color=0,0,0&amp;tib=255,255,255&amp;iip=23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53935" y="2806605"/>
            <a:ext cx="914400" cy="1243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9" name="QC_7_BD.282_3#92143e603.choice_image?htil=68&amp;vaa=1&amp;vcp=1&amp;vis=1&amp;pid=981373623&amp;color=0,0,0&amp;tib=255,255,255&amp;iip=24&amp;vtp=1&amp;vaab=1" descr="preencoded.pn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53488" y="2806605"/>
            <a:ext cx="1051560" cy="1243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" name="QC_7_AS.1_1#92143e603?vaa=1&amp;vcp=1&amp;vis=1&amp;pid=981373623&amp;color=0,0,0&amp;vtp=1&amp;vaab=1&amp;bbb=1&amp;hb=1&amp;hs=1"/>
              <p:cNvSpPr/>
              <p:nvPr/>
            </p:nvSpPr>
            <p:spPr>
              <a:xfrm>
                <a:off x="539496" y="4057808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提示：图中描绘的是冬雪消融时的景象，说明图示地区冬季较寒冷，有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积雪，气温在0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以下，A项所示气候类型与图示地区相符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10" name="QC_7_AS.1_1#92143e603?vaa=1&amp;vcp=1&amp;vis=1&amp;pid=981373623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057808"/>
                <a:ext cx="11109960" cy="1201357"/>
              </a:xfrm>
              <a:prstGeom prst="rect">
                <a:avLst/>
              </a:prstGeom>
              <a:blipFill rotWithShape="1">
                <a:blip r:embed="rId8"/>
                <a:stretch>
                  <a:fillRect l="-3" t="-13" r="-111" b="-57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10" grpId="0" build="p" animBg="1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286_1#8e0ecd14a?htil=69&amp;vaa=1&amp;vcp=1&amp;vis=1&amp;pid=36aeec98f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25924" y="1234186"/>
            <a:ext cx="4873752" cy="2999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286_2#8e0ecd14a?htil=69&amp;sp=1&amp;vaa=1&amp;vcp=1&amp;vis=1&amp;pid=36aeec98f&amp;color=0,0,0&amp;vtp=1&amp;vaab=1&amp;bt=1&amp;bbb=1&amp;hb=1&amp;hs=1"/>
          <p:cNvSpPr/>
          <p:nvPr/>
        </p:nvSpPr>
        <p:spPr>
          <a:xfrm>
            <a:off x="539496" y="1215898"/>
            <a:ext cx="6099048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（2024·河北·中考）阅读图文材料，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中亚地处亚欧大陆中部，与我国新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疆相邻，两者地理环境相似。近年来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中亚地区人口增长迅速，水资源的高效</a:t>
            </a:r>
            <a:endParaRPr lang="en-US" altLang="zh-CN" sz="2800" dirty="0"/>
          </a:p>
        </p:txBody>
      </p:sp>
      <p:sp>
        <p:nvSpPr>
          <p:cNvPr id="4" name="QO_6_BD.286_2#8e0ecd14a?htil=69&amp;sp=1&amp;vaa=1&amp;vcp=1&amp;vis=1&amp;pid=36aeec98f&amp;color=0,0,0&amp;vtp=1&amp;vaab=1&amp;bt=1&amp;bbb=1&amp;hb=1&amp;hs=1"/>
          <p:cNvSpPr/>
          <p:nvPr/>
        </p:nvSpPr>
        <p:spPr>
          <a:xfrm>
            <a:off x="539496" y="4422330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利用成为该地区各国关注的重点。中亚国家积极寻求与我国新疆在灌溉技</a:t>
            </a:r>
            <a:endParaRPr lang="en-US" altLang="zh-CN" sz="2800" b="0" i="0" spc="-10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术方面的合作，较好地促进了双方农业的发展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zh-CN" altLang="en-US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右上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图示意中亚降水量分布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87_1#7a0a77817?vaa=1&amp;vcp=1&amp;vis=1&amp;pid=8e0ecd14a&amp;color=0,0,0&amp;vtp=1&amp;vaab=1&amp;bt=1&amp;bbb=1&amp;hb=1"/>
          <p:cNvSpPr/>
          <p:nvPr/>
        </p:nvSpPr>
        <p:spPr>
          <a:xfrm>
            <a:off x="539496" y="957326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（1）中亚身居内陆，远离海洋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，大部分地区降水较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，多为内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流区和无流区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，区域内部也存在明显差异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，中亚东南部降水较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，河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流数量较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城市与人口相对集中。</a:t>
            </a:r>
            <a:endParaRPr lang="en-US" altLang="zh-CN" sz="2800" dirty="0"/>
          </a:p>
        </p:txBody>
      </p:sp>
      <p:sp>
        <p:nvSpPr>
          <p:cNvPr id="3" name="QB_7_AN.288_1#7a0a77817.blank?vaa=1&amp;vcp=1&amp;vis=1&amp;pid=8e0ecd14a&amp;color=0,0,0&amp;vpa=84&amp;vtp=1&amp;vaab=1"/>
          <p:cNvSpPr/>
          <p:nvPr/>
        </p:nvSpPr>
        <p:spPr>
          <a:xfrm>
            <a:off x="9262014" y="926846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少</a:t>
            </a:r>
            <a:endParaRPr lang="en-US" altLang="zh-CN" sz="2800" dirty="0"/>
          </a:p>
        </p:txBody>
      </p:sp>
      <p:sp>
        <p:nvSpPr>
          <p:cNvPr id="4" name="QB_7_AN.289_1#7a0a77817.blank?vaa=1&amp;vcp=1&amp;vis=1&amp;pid=8e0ecd14a&amp;color=0,0,0&amp;vpa=85&amp;vtp=1&amp;vaab=1"/>
          <p:cNvSpPr/>
          <p:nvPr/>
        </p:nvSpPr>
        <p:spPr>
          <a:xfrm>
            <a:off x="10151014" y="1574546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多</a:t>
            </a:r>
            <a:endParaRPr lang="en-US" altLang="zh-CN" sz="2800" dirty="0"/>
          </a:p>
        </p:txBody>
      </p:sp>
      <p:sp>
        <p:nvSpPr>
          <p:cNvPr id="5" name="QB_7_AN.291_1#7a0a77817.blank?vaa=1&amp;vcp=1&amp;vis=1&amp;pid=8e0ecd14a&amp;color=0,0,0&amp;vpa=86&amp;vtp=1&amp;vaab=1"/>
          <p:cNvSpPr/>
          <p:nvPr/>
        </p:nvSpPr>
        <p:spPr>
          <a:xfrm>
            <a:off x="1972214" y="2201291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多</a:t>
            </a:r>
            <a:endParaRPr lang="en-US" altLang="zh-CN" sz="2800" dirty="0"/>
          </a:p>
        </p:txBody>
      </p:sp>
      <p:pic>
        <p:nvPicPr>
          <p:cNvPr id="6" name="QO_6_BD.290_1#7a0a77817?vaa=1&amp;vcp=1&amp;vis=1&amp;pid=8e0ecd14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39312" y="2939542"/>
            <a:ext cx="4910328" cy="2999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292_1#e2f07b4ad?htil=70&amp;vaa=1&amp;vcp=1&amp;vis=1&amp;pid=8e0ecd14a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34941" y="1024382"/>
            <a:ext cx="4389120" cy="2697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292_2#e2f07b4ad?htil=70&amp;sp=1&amp;vaa=1&amp;vcp=1&amp;vis=1&amp;pid=8e0ecd14a&amp;color=0,0,0&amp;vtp=1&amp;vaab=1&amp;bt=1&amp;bbb=1&amp;hb=1"/>
          <p:cNvSpPr/>
          <p:nvPr/>
        </p:nvSpPr>
        <p:spPr>
          <a:xfrm>
            <a:off x="539496" y="1006094"/>
            <a:ext cx="6592824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（2）将下列内容的数字序号填入框图中对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应的空格内，完成“中亚人口快速增长与水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资源短缺加剧的关系”的框图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①粮食需求增加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灌溉用水增加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生活用水增加</a:t>
            </a:r>
            <a:endParaRPr lang="en-US" altLang="zh-CN" sz="2800" dirty="0"/>
          </a:p>
        </p:txBody>
      </p:sp>
      <p:pic>
        <p:nvPicPr>
          <p:cNvPr id="4" name="QB_7_BD.292_3#e2f07b4ad?htil=70&amp;vaa=1&amp;vcp=1&amp;vis=1&amp;pid=8e0ecd14a&amp;color=0,0,0&amp;tib=255,255,255&amp;vip=87#89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3544" y="4266438"/>
            <a:ext cx="5833872" cy="157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7_AN.293_1#e2f07b4ad.blank?vaa=1&amp;vcp=1&amp;vis=1&amp;pid=8e0ecd14a&amp;color=0,0,0&amp;vpa=87&amp;vtp=1&amp;vaab=1"/>
          <p:cNvSpPr/>
          <p:nvPr/>
        </p:nvSpPr>
        <p:spPr>
          <a:xfrm>
            <a:off x="3415284" y="4454754"/>
            <a:ext cx="841248" cy="256032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1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endParaRPr lang="en-US" altLang="zh-CN" sz="2100" dirty="0"/>
          </a:p>
        </p:txBody>
      </p:sp>
      <p:sp>
        <p:nvSpPr>
          <p:cNvPr id="7" name="QB_7_AN.294_1#e2f07b4ad.blank?vaa=1&amp;vcp=1&amp;vis=1&amp;pid=8e0ecd14a&amp;color=0,0,0&amp;vpa=88&amp;vtp=1&amp;vaab=1"/>
          <p:cNvSpPr/>
          <p:nvPr/>
        </p:nvSpPr>
        <p:spPr>
          <a:xfrm>
            <a:off x="1346982" y="5388336"/>
            <a:ext cx="859536" cy="274320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1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endParaRPr lang="en-US" altLang="zh-CN" sz="2100" dirty="0"/>
          </a:p>
        </p:txBody>
      </p:sp>
      <p:sp>
        <p:nvSpPr>
          <p:cNvPr id="8" name="QB_7_AN.295_1#e2f07b4ad.blank?vaa=1&amp;vcp=1&amp;vis=1&amp;pid=8e0ecd14a&amp;color=0,0,0&amp;vpa=89&amp;vtp=1&amp;vaab=1"/>
          <p:cNvSpPr/>
          <p:nvPr/>
        </p:nvSpPr>
        <p:spPr>
          <a:xfrm>
            <a:off x="5568696" y="5388336"/>
            <a:ext cx="841248" cy="292608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1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endParaRPr lang="en-US" altLang="zh-CN" sz="2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8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9_1#eede10691?htil=7&amp;vaa=1&amp;vcp=1&amp;vis=1&amp;pid=786f07b53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4905" y="1234186"/>
            <a:ext cx="5422392" cy="3099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19_2#eede10691?htil=7&amp;vaa=1&amp;vcp=1&amp;vis=1&amp;pid=786f07b53&amp;color=0,0,0&amp;vtp=1&amp;vaab=1&amp;bt=1&amp;bbb=1&amp;hb=1&amp;hs=1"/>
          <p:cNvSpPr/>
          <p:nvPr/>
        </p:nvSpPr>
        <p:spPr>
          <a:xfrm>
            <a:off x="539496" y="1215898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神舟十八号载人飞船发射时，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酒泉(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21_1#eede10691.bracket?vaa=1&amp;vcp=1&amp;vis=1&amp;pid=786f07b53&amp;color=0,0,0&amp;vpa=5&amp;vtp=1&amp;vaab=1"/>
          <p:cNvSpPr/>
          <p:nvPr/>
        </p:nvSpPr>
        <p:spPr>
          <a:xfrm>
            <a:off x="1527714" y="185026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7_BD.19_3#eede10691.choices?htil=7&amp;vaa=1&amp;vcp=1&amp;vis=1&amp;pid=786f07b53&amp;color=0,0,0&amp;vtp=1&amp;vaab=1&amp;bbb=1&amp;hs=1"/>
          <p:cNvSpPr/>
          <p:nvPr/>
        </p:nvSpPr>
        <p:spPr>
          <a:xfrm>
            <a:off x="539496" y="2498915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87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.昼夜平分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.昼长夜短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8873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C.昼短夜长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.有极夜现象</a:t>
            </a:r>
            <a:endParaRPr lang="en-US" altLang="zh-CN" sz="2800" dirty="0"/>
          </a:p>
        </p:txBody>
      </p:sp>
      <p:sp>
        <p:nvSpPr>
          <p:cNvPr id="6" name="QC_7_AS.1_1#eede10691?htil=7&amp;vaa=1&amp;vcp=1&amp;vis=1&amp;pid=786f07b53&amp;color=0,0,0&amp;vtp=1&amp;vaab=1&amp;bbb=1&amp;hb=1&amp;hs=1"/>
          <p:cNvSpPr/>
          <p:nvPr/>
        </p:nvSpPr>
        <p:spPr>
          <a:xfrm>
            <a:off x="539496" y="3768090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神舟十八号载</a:t>
            </a:r>
            <a:endParaRPr lang="en-US" altLang="zh-CN" sz="2800" dirty="0"/>
          </a:p>
        </p:txBody>
      </p:sp>
      <p:sp>
        <p:nvSpPr>
          <p:cNvPr id="8" name="QC_7_AS.1_1#eede10691?htil=7&amp;vaa=1&amp;vcp=1&amp;vis=1&amp;pid=786f07b53&amp;color=0,0,0&amp;vtp=1&amp;vaab=1&amp;bbb=1&amp;hb=1&amp;hs=1"/>
          <p:cNvSpPr/>
          <p:nvPr/>
        </p:nvSpPr>
        <p:spPr>
          <a:xfrm>
            <a:off x="539995" y="4397565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人飞船发射时间为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25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日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此时地球运行在北半球的甲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春分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与乙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夏至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之间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此时北半球各地昼长夜短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296_1#94fbf8059?vaa=1&amp;vcp=1&amp;vis=1&amp;pid=8e0ecd14a&amp;color=0,0,0&amp;vtp=1&amp;vaab=1&amp;bt=1&amp;bbb=1"/>
          <p:cNvSpPr/>
          <p:nvPr/>
        </p:nvSpPr>
        <p:spPr>
          <a:xfrm>
            <a:off x="539496" y="90954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（3）从水资源利用角度，说明中亚引进我国滴灌技术的积极作用。</a:t>
            </a:r>
            <a:endParaRPr lang="en-US" altLang="zh-CN" sz="2800" dirty="0"/>
          </a:p>
        </p:txBody>
      </p:sp>
      <p:pic>
        <p:nvPicPr>
          <p:cNvPr id="3" name="QO_6_BD.296_2#94fbf8059?vaa=1&amp;vcp=1&amp;vis=1&amp;pid=8e0ecd14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39312" y="1591151"/>
            <a:ext cx="4910328" cy="2999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AN.1_1#94fbf8059?vaa=1&amp;vcp=1&amp;vis=1&amp;pid=8e0ecd14a&amp;color=0,0,0&amp;vtp=1&amp;vaab=1&amp;bbb=1&amp;hb=1"/>
          <p:cNvSpPr/>
          <p:nvPr/>
        </p:nvSpPr>
        <p:spPr>
          <a:xfrm>
            <a:off x="539496" y="472805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滴灌技术可提高水资源利用率，减少水资源的浪费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，缓解中亚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用水紧张状况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298_1#d7456d53b?htil=71&amp;vaa=1&amp;vcp=1&amp;vis=1&amp;pid=36aeec98f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78456" y="764522"/>
            <a:ext cx="4914147" cy="2950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298_2#d7456d53b?htil=71&amp;sp=1&amp;vaa=1&amp;vcp=1&amp;vis=1&amp;pid=36aeec98f&amp;color=0,0,0&amp;vtp=1&amp;vaab=1&amp;bt=1&amp;bbb=1&amp;hb=1&amp;hs=1"/>
          <p:cNvSpPr/>
          <p:nvPr/>
        </p:nvSpPr>
        <p:spPr>
          <a:xfrm>
            <a:off x="539496" y="554400"/>
            <a:ext cx="5559552" cy="2903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（2024·湖南·中考）阅读图文材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料，完成下列各题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湖南某中学师生前往H村开展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红色研学活动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图为H村等高线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地形图和该村的部分景点照片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O_6_BD.298_3#d7456d53b?htil=71&amp;sp=1&amp;vaa=1&amp;vcp=1&amp;vis=1&amp;pid=36aeec98f&amp;color=0,0,0&amp;vtp=1&amp;vaab=1&amp;bbb=1&amp;hs=1"/>
          <p:cNvSpPr/>
          <p:nvPr/>
        </p:nvSpPr>
        <p:spPr>
          <a:xfrm>
            <a:off x="539995" y="3522835"/>
            <a:ext cx="11112011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【了解“红色故土”】</a:t>
            </a:r>
            <a:endParaRPr lang="en-US" altLang="zh-CN" sz="2800" dirty="0"/>
          </a:p>
        </p:txBody>
      </p:sp>
      <p:sp>
        <p:nvSpPr>
          <p:cNvPr id="5" name="QB_7_BD.299_1#4e5bbc09e?vaa=1&amp;vcp=1&amp;vis=1&amp;pid=d7456d53b&amp;color=0,0,0&amp;vtp=1&amp;vaab=1&amp;bbb=1&amp;hb=1&amp;hs=1"/>
          <p:cNvSpPr/>
          <p:nvPr/>
        </p:nvSpPr>
        <p:spPr>
          <a:xfrm>
            <a:off x="539496" y="4112242"/>
            <a:ext cx="11109960" cy="2306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（1）电子地图具有定位、缩放等功能。同学们先在电子地图中查找H村，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并使用电子地图的缩放功能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（填“缩小”或“放大”）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比例尺，可查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看H村周边景点分布。查阅H村等高线地形图时，同学们发现该村所在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区域地形以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为主，地势险要，易守难攻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7_AN.300_1#4e5bbc09e.blank?vaa=1&amp;vcp=1&amp;vis=1&amp;pid=d7456d53b&amp;color=0,0,0&amp;vpa=90&amp;vtp=1&amp;vaab=1&amp;bbb=1"/>
          <p:cNvSpPr/>
          <p:nvPr/>
        </p:nvSpPr>
        <p:spPr>
          <a:xfrm>
            <a:off x="4817015" y="4674789"/>
            <a:ext cx="969963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放大</a:t>
            </a:r>
            <a:endParaRPr lang="en-US" altLang="zh-CN" sz="2800" dirty="0"/>
          </a:p>
        </p:txBody>
      </p:sp>
      <p:sp>
        <p:nvSpPr>
          <p:cNvPr id="7" name="QB_7_AN.301_1#4e5bbc09e.blank?vaa=1&amp;vcp=1&amp;vis=1&amp;pid=d7456d53b&amp;color=0,0,0&amp;vpa=91&amp;vtp=1&amp;vaab=1&amp;bbb=1"/>
          <p:cNvSpPr/>
          <p:nvPr/>
        </p:nvSpPr>
        <p:spPr>
          <a:xfrm>
            <a:off x="2327814" y="5848587"/>
            <a:ext cx="2036763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山地、丘陵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5e47610ad?sp=1&amp;vcp=1&amp;vis=1&amp;pid=d7456d53b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【追寻“烽火印记”】</a:t>
            </a:r>
            <a:endParaRPr lang="en-US" altLang="zh-CN" sz="2800" dirty="0"/>
          </a:p>
        </p:txBody>
      </p:sp>
      <p:sp>
        <p:nvSpPr>
          <p:cNvPr id="3" name="QB_7_BD.302_1#015a697ce?vaa=1&amp;vcp=1&amp;vis=1&amp;pid=d7456d53b&amp;color=0,0,0&amp;vtp=1&amp;vaab=1&amp;bbb=1&amp;hb=1"/>
          <p:cNvSpPr/>
          <p:nvPr/>
        </p:nvSpPr>
        <p:spPr>
          <a:xfrm>
            <a:off x="539496" y="1184193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（2）迎着朝阳，同学们来到海拔约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米的A地参观“革命墙绘”，随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后前往位于A地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方向的人民英雄纪念碑（图中B地）敬献花篮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此时同学们观察到碑影较长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7_AN.303_1#015a697ce.blank?vaa=1&amp;vcp=1&amp;vis=1&amp;pid=d7456d53b&amp;color=0,0,0&amp;vpa=92&amp;vtp=1&amp;vaab=1&amp;bbb=1"/>
          <p:cNvSpPr/>
          <p:nvPr/>
        </p:nvSpPr>
        <p:spPr>
          <a:xfrm>
            <a:off x="6061615" y="1157967"/>
            <a:ext cx="792163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300</a:t>
            </a:r>
            <a:endParaRPr lang="en-US" altLang="zh-CN" sz="2800" dirty="0"/>
          </a:p>
        </p:txBody>
      </p:sp>
      <p:sp>
        <p:nvSpPr>
          <p:cNvPr id="5" name="QB_7_AN.305_1#015a697ce.blank?vaa=1&amp;vcp=1&amp;vis=1&amp;pid=d7456d53b&amp;color=0,0,0&amp;vpa=93&amp;vtp=1&amp;vaab=1&amp;bbb=1"/>
          <p:cNvSpPr/>
          <p:nvPr/>
        </p:nvSpPr>
        <p:spPr>
          <a:xfrm>
            <a:off x="2940589" y="1805668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东南</a:t>
            </a:r>
            <a:endParaRPr lang="en-US" altLang="zh-CN" sz="2800" dirty="0"/>
          </a:p>
        </p:txBody>
      </p:sp>
      <p:pic>
        <p:nvPicPr>
          <p:cNvPr id="6" name="QO_6_BD.304_1#015a697ce?vaa=1&amp;vcp=1&amp;vis=1&amp;pid=d7456d53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3009814"/>
            <a:ext cx="5458968" cy="3255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a8d5eee92?sp=1&amp;vcp=1&amp;vis=1&amp;pid=d7456d53b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【赓续“红色精神”】</a:t>
            </a:r>
            <a:endParaRPr lang="en-US" altLang="zh-CN" sz="2800" dirty="0"/>
          </a:p>
        </p:txBody>
      </p:sp>
      <p:sp>
        <p:nvSpPr>
          <p:cNvPr id="3" name="QB_7_BD.306_1#82b396fc9?vaa=1&amp;vcp=1&amp;vis=1&amp;pid=d7456d53b&amp;color=0,0,0&amp;vtp=1&amp;vaab=1&amp;bbb=1&amp;hb=1"/>
          <p:cNvSpPr/>
          <p:nvPr/>
        </p:nvSpPr>
        <p:spPr>
          <a:xfrm>
            <a:off x="539496" y="1184193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（3）临近正午，同学们返回人民英雄纪念碑前与烈士们告别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，观察到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此时的碑影较短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。一天之中碑影的长短变化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，主要是由地球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运动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产生的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7_AN.307_1#82b396fc9.blank?vaa=1&amp;vcp=1&amp;vis=1&amp;pid=d7456d53b&amp;color=0,0,0&amp;vpa=94&amp;vtp=1&amp;vaab=1&amp;bbb=1"/>
          <p:cNvSpPr/>
          <p:nvPr/>
        </p:nvSpPr>
        <p:spPr>
          <a:xfrm>
            <a:off x="9795414" y="1805668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自转</a:t>
            </a:r>
            <a:endParaRPr lang="en-US" altLang="zh-CN" sz="2800" dirty="0"/>
          </a:p>
        </p:txBody>
      </p:sp>
      <p:pic>
        <p:nvPicPr>
          <p:cNvPr id="5" name="QO_6_BD.306_2#82b396fc9?vaa=1&amp;vcp=1&amp;vis=1&amp;pid=d7456d53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66228" y="2613360"/>
            <a:ext cx="5970840" cy="3560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23_1#564f38b14?htil=8&amp;vaa=1&amp;vcp=1&amp;vis=1&amp;pid=786f07b53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5" y="1234186"/>
            <a:ext cx="5422392" cy="3099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23_2#564f38b14?htil=8&amp;vaa=1&amp;vcp=1&amp;vis=1&amp;pid=786f07b53&amp;color=0,0,0&amp;vtp=1&amp;vaab=1&amp;bt=1&amp;bbb=1&amp;hb=1&amp;hs=1"/>
          <p:cNvSpPr/>
          <p:nvPr/>
        </p:nvSpPr>
        <p:spPr>
          <a:xfrm>
            <a:off x="539496" y="1215898"/>
            <a:ext cx="555955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神舟十八号航天员乘组结束6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个多月的驻留时，地球位于公转轨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道中的(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25_1#564f38b14.bracket?vaa=1&amp;vcp=1&amp;vis=1&amp;pid=786f07b53&amp;color=0,0,0&amp;vpa=6&amp;vtp=1&amp;vaab=1"/>
          <p:cNvSpPr/>
          <p:nvPr/>
        </p:nvSpPr>
        <p:spPr>
          <a:xfrm>
            <a:off x="1883314" y="249796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23_3#564f38b14.choices?htil=8&amp;vaa=1&amp;vcp=1&amp;vis=1&amp;pid=786f07b53&amp;color=0,0,0&amp;vtp=1&amp;vaab=1&amp;bbb=1&amp;hs=1"/>
          <p:cNvSpPr/>
          <p:nvPr/>
        </p:nvSpPr>
        <p:spPr>
          <a:xfrm>
            <a:off x="539496" y="3139630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87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A.甲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、乙之间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.乙、丙之间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8873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.丙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、丁之间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.丁、甲之间</a:t>
            </a:r>
            <a:endParaRPr lang="en-US" altLang="zh-CN" sz="2800" dirty="0"/>
          </a:p>
        </p:txBody>
      </p:sp>
      <p:sp>
        <p:nvSpPr>
          <p:cNvPr id="6" name="QC_7_AS.1_1#564f38b14?vaa=1&amp;vcp=1&amp;vis=1&amp;pid=786f07b53&amp;color=0,0,0&amp;vtp=1&amp;vaab=1&amp;bbb=1&amp;hb=1&amp;hs=1"/>
          <p:cNvSpPr/>
          <p:nvPr/>
        </p:nvSpPr>
        <p:spPr>
          <a:xfrm>
            <a:off x="539496" y="441661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神舟十八号航天员乘组结束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个多月的驻留时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间在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月初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此时地球位于公转轨道的丙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丁之间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27_1#965d83491?htil=9&amp;vaa=1&amp;vcp=1&amp;vis=1&amp;pid=786f07b53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26954" y="834963"/>
            <a:ext cx="3138294" cy="1794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27_2#965d83491?htil=9&amp;sp=1&amp;vaa=1&amp;vcp=1&amp;vis=1&amp;pid=786f07b53&amp;color=0,0,0&amp;vtp=1&amp;vaab=1&amp;bt=1&amp;bbb=1&amp;hb=1&amp;hs=1"/>
          <p:cNvSpPr/>
          <p:nvPr/>
        </p:nvSpPr>
        <p:spPr>
          <a:xfrm>
            <a:off x="539496" y="697801"/>
            <a:ext cx="5559552" cy="10457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）我国载人航天工程有利于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29_1#965d83491.bracket?vaa=1&amp;vcp=1&amp;vis=1&amp;pid=786f07b53&amp;color=0,0,0&amp;vpa=7&amp;vtp=1&amp;vaab=1"/>
          <p:cNvSpPr/>
          <p:nvPr/>
        </p:nvSpPr>
        <p:spPr>
          <a:xfrm>
            <a:off x="816515" y="1246950"/>
            <a:ext cx="495300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27_3#965d83491?htil=9&amp;vaa=1&amp;vcp=1&amp;vis=1&amp;pid=786f07b53&amp;color=0,0,0&amp;vtp=1&amp;vaab=1&amp;bbb=1&amp;hb=1&amp;hs=1"/>
          <p:cNvSpPr/>
          <p:nvPr/>
        </p:nvSpPr>
        <p:spPr>
          <a:xfrm>
            <a:off x="539496" y="1802511"/>
            <a:ext cx="5559552" cy="16045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①推动科技进步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②尽快实现星球移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民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③提升国民科学素养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④认识宇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宙环境</a:t>
            </a:r>
            <a:endParaRPr lang="en-US" altLang="zh-CN" sz="2800" dirty="0"/>
          </a:p>
        </p:txBody>
      </p:sp>
      <p:sp>
        <p:nvSpPr>
          <p:cNvPr id="6" name="QC_7_BD.27_4#965d83491.choices?htil=9&amp;vaa=1&amp;vcp=1&amp;vis=1&amp;pid=786f07b53&amp;color=0,0,0&amp;vtp=1&amp;vaab=1&amp;bbb=1"/>
          <p:cNvSpPr/>
          <p:nvPr/>
        </p:nvSpPr>
        <p:spPr>
          <a:xfrm>
            <a:off x="539496" y="3453511"/>
            <a:ext cx="5559552" cy="10457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400"/>
              </a:lnSpc>
              <a:tabLst>
                <a:tab pos="2887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.①②④</a:t>
            </a:r>
            <a:endParaRPr lang="en-US" altLang="zh-CN" sz="2800" dirty="0"/>
          </a:p>
          <a:p>
            <a:pPr latinLnBrk="1">
              <a:lnSpc>
                <a:spcPts val="4200"/>
              </a:lnSpc>
              <a:tabLst>
                <a:tab pos="28873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C.①③④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.②③④</a:t>
            </a:r>
            <a:endParaRPr lang="en-US" altLang="zh-CN" sz="2800" dirty="0"/>
          </a:p>
        </p:txBody>
      </p:sp>
      <p:sp>
        <p:nvSpPr>
          <p:cNvPr id="7" name="QC_7_AS.1_1#965d83491?vaa=1&amp;vcp=1&amp;vis=1&amp;pid=786f07b53&amp;color=0,0,0&amp;vtp=1&amp;vaab=1&amp;bbb=1&amp;hb=1&amp;hs=1"/>
          <p:cNvSpPr/>
          <p:nvPr/>
        </p:nvSpPr>
        <p:spPr>
          <a:xfrm>
            <a:off x="539496" y="4558411"/>
            <a:ext cx="11109960" cy="16045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阅读材料可知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我国载人航天工程有利于推动科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技进步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提升国民科学素养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认识宇宙环境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目前的航天技术水平还不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足以实现星球移民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30c662d7?vcp=1&amp;pid=15d2e4fda&amp;color=0,0,0&amp;vtp=1&amp;vaab=1&amp;bt=1&amp;bbb=1"/>
          <p:cNvSpPr/>
          <p:nvPr/>
        </p:nvSpPr>
        <p:spPr>
          <a:xfrm>
            <a:off x="539496" y="554400"/>
            <a:ext cx="11109960" cy="61277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同类变式</a:t>
            </a:r>
            <a:endParaRPr lang="en-US" altLang="zh-CN" sz="3000" dirty="0"/>
          </a:p>
        </p:txBody>
      </p:sp>
      <p:pic>
        <p:nvPicPr>
          <p:cNvPr id="3" name="QM_7_BD.31_1#4e6cab3ee?htil=10&amp;vaa=1&amp;vcp=1&amp;vis=1&amp;pid=630c662d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0143" y="1251757"/>
            <a:ext cx="4663440" cy="2569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7_BD.31_2#4e6cab3ee?htil=10&amp;vaa=1&amp;vcp=1&amp;vis=1&amp;pid=630c662d7&amp;color=0,0,0&amp;vtp=1&amp;vaab=1&amp;bbb=1&amp;hb=1"/>
          <p:cNvSpPr/>
          <p:nvPr/>
        </p:nvSpPr>
        <p:spPr>
          <a:xfrm>
            <a:off x="539496" y="1233469"/>
            <a:ext cx="6318504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（2023·山东潍坊·中考）山东潍坊某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中学地理兴趣小组用灯泡和地球仪演示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地球的运动。读地球运动演示过程示意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图，完成3~4题。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32_1#fc8e877cd?htil=10&amp;vaa=1&amp;vcp=1&amp;vis=1&amp;pid=4e6cab3ee&amp;color=0,0,0&amp;vtp=1&amp;vaab=1&amp;bbb=1"/>
          <p:cNvSpPr/>
          <p:nvPr/>
        </p:nvSpPr>
        <p:spPr>
          <a:xfrm>
            <a:off x="539496" y="554400"/>
            <a:ext cx="6310376" cy="55365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能够正确演示地球运动的方式是(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8_BD.32_2#fc8e877cd.choices?htil=10&amp;vaa=1&amp;vcp=1&amp;vis=1&amp;pid=4e6cab3ee&amp;color=0,0,0&amp;vtp=1&amp;vaab=1&amp;bbb=1&amp;hb=1"/>
          <p:cNvSpPr/>
          <p:nvPr/>
        </p:nvSpPr>
        <p:spPr>
          <a:xfrm>
            <a:off x="539496" y="1190053"/>
            <a:ext cx="6310376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A.面对地球仪，用手指自东向西拨动地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球仪，演示自转运动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B.面对地球仪，用手指自西向东拨动地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球仪，演示自转运动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C.围绕灯泡沿顺时针方向移动地球仪，演示公转运动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D.围绕地球仪沿逆时针方向移动灯泡，演示公转运动</a:t>
            </a:r>
            <a:endParaRPr lang="en-US" altLang="zh-CN" sz="2800" dirty="0"/>
          </a:p>
        </p:txBody>
      </p:sp>
      <p:sp>
        <p:nvSpPr>
          <p:cNvPr id="4" name="QC_8_AN.1_1#fc8e877cd.bracket?vaa=1&amp;vcp=1&amp;vis=1&amp;pid=4e6cab3ee&amp;color=0,0,0&amp;vpa=8&amp;vtp=1&amp;vaab=1"/>
          <p:cNvSpPr/>
          <p:nvPr/>
        </p:nvSpPr>
        <p:spPr>
          <a:xfrm>
            <a:off x="6061615" y="54106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pic>
        <p:nvPicPr>
          <p:cNvPr id="5" name="QM_7_BD.31_1#4e6cab3ee?htil=10&amp;vaa=1&amp;vcp=1&amp;vis=1&amp;pid=630c662d7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70158" y="629285"/>
            <a:ext cx="4663440" cy="2569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34_1#e50fe9ad7?htil=11&amp;vaa=1&amp;vcp=1&amp;vis=1&amp;pid=4e6cab3e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37438" y="2212848"/>
            <a:ext cx="4663440" cy="2569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34_2#e50fe9ad7?htil=11&amp;vaa=1&amp;vcp=1&amp;vis=1&amp;pid=4e6cab3ee&amp;color=0,0,0&amp;vtp=1&amp;vaab=1&amp;bt=1&amp;bbb=1"/>
          <p:cNvSpPr/>
          <p:nvPr/>
        </p:nvSpPr>
        <p:spPr>
          <a:xfrm>
            <a:off x="539496" y="2075688"/>
            <a:ext cx="6318504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图中所演示的日期在(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35_1#e50fe9ad7.bracket?vaa=1&amp;vcp=1&amp;vis=1&amp;pid=4e6cab3ee&amp;color=0,0,0&amp;vpa=9&amp;vtp=1&amp;vaab=1"/>
          <p:cNvSpPr/>
          <p:nvPr/>
        </p:nvSpPr>
        <p:spPr>
          <a:xfrm>
            <a:off x="4283615" y="206235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8_BD.34_3#e50fe9ad7.choices?htil=11&amp;vaa=1&amp;vcp=1&amp;vis=1&amp;pid=4e6cab3ee&amp;color=0,0,0&amp;vtp=1&amp;vaab=1&amp;bbb=1"/>
          <p:cNvSpPr/>
          <p:nvPr/>
        </p:nvSpPr>
        <p:spPr>
          <a:xfrm>
            <a:off x="539496" y="2707957"/>
            <a:ext cx="631850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26707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A.3月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21日前后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.6月22日前后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26707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.9月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23日前后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.12月22日前后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489c6118?vcp=1&amp;pid=b82c834a8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类型三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等值线图</a:t>
            </a:r>
            <a:endParaRPr lang="en-US" altLang="zh-CN" sz="3200" dirty="0"/>
          </a:p>
        </p:txBody>
      </p:sp>
      <p:sp>
        <p:nvSpPr>
          <p:cNvPr id="3" name="C_6_BD#6ff71e157?vcp=1&amp;pid=2489c6118&amp;color=0,0,0&amp;vtp=1&amp;vaab=1&amp;bbb=1"/>
          <p:cNvSpPr/>
          <p:nvPr/>
        </p:nvSpPr>
        <p:spPr>
          <a:xfrm>
            <a:off x="539496" y="1267032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要点1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等高线地形图</a:t>
            </a:r>
            <a:endParaRPr lang="en-US" altLang="zh-CN" sz="3000" dirty="0"/>
          </a:p>
        </p:txBody>
      </p:sp>
      <p:sp>
        <p:nvSpPr>
          <p:cNvPr id="4" name="QO_7_BD.36_1#d029fc8c9?sp=1&amp;vaa=1&amp;vcp=1&amp;vis=1&amp;pid=6ff71e157&amp;color=0,0,0&amp;vtp=1&amp;vaab=1&amp;bbb=1&amp;hb=1"/>
          <p:cNvSpPr/>
          <p:nvPr/>
        </p:nvSpPr>
        <p:spPr>
          <a:xfrm>
            <a:off x="539496" y="192942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例3</a:t>
            </a:r>
            <a:r>
              <a:rPr lang="en-US" altLang="zh-CN" sz="2800" b="1" i="0" spc="-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（2024·江苏苏州·中考）碧螺春茶产于苏州太湖东、西洞庭山一带。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下图为苏州东洞庭山局部等高线地形图，据此完成下列各题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spc="-100" dirty="0"/>
          </a:p>
        </p:txBody>
      </p:sp>
      <p:pic>
        <p:nvPicPr>
          <p:cNvPr id="5" name="QO_7_BD.36_2#d029fc8c9?vaa=1&amp;vcp=1&amp;vis=1&amp;pid=6ff71e157&amp;color=0,0,0&amp;mp=1&amp;tib=255,255,255&amp;vtp=1&amp;vaab=1&amp;bt=1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994912" y="3239412"/>
            <a:ext cx="4199128" cy="2991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37_1#4013c3887?htil=12&amp;vaa=1&amp;vcp=1&amp;vis=1&amp;pid=d029fc8c9&amp;color=0,0,0&amp;tib=255,255,255&amp;vtp=1&amp;vaab=1&amp;hs=1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224782" y="1043932"/>
            <a:ext cx="4059936" cy="289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37_2#4013c3887?htil=12&amp;vaa=1&amp;vcp=1&amp;vis=1&amp;pid=d029fc8c9&amp;color=0,0,0&amp;vtp=1&amp;vaab=1&amp;bt=1&amp;bbb=1&amp;hs=1"/>
          <p:cNvSpPr/>
          <p:nvPr/>
        </p:nvSpPr>
        <p:spPr>
          <a:xfrm>
            <a:off x="539496" y="880872"/>
            <a:ext cx="69220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（1）图中茶园(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BD.37_3#4013c3887.choices?htil=12&amp;vaa=1&amp;vcp=1&amp;vis=1&amp;pid=d029fc8c9&amp;color=0,0,0&amp;vtp=1&amp;vaab=1&amp;bbb=1&amp;hs=1"/>
          <p:cNvSpPr/>
          <p:nvPr/>
        </p:nvSpPr>
        <p:spPr>
          <a:xfrm>
            <a:off x="539496" y="1513141"/>
            <a:ext cx="692200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A.海拔多在20～80米之间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.沿山谷分布，地势陡峭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.位于太湖西侧，取水方便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.远离村落，交通不便</a:t>
            </a:r>
            <a:endParaRPr lang="en-US" altLang="zh-CN" sz="2800" dirty="0"/>
          </a:p>
        </p:txBody>
      </p:sp>
      <p:sp>
        <p:nvSpPr>
          <p:cNvPr id="5" name="QC_8_AN.39_1#4013c3887.bracket?vaa=1&amp;vcp=1&amp;vis=1&amp;pid=d029fc8c9&amp;color=0,0,0&amp;vpa=10&amp;vtp=1&amp;vaab=1"/>
          <p:cNvSpPr/>
          <p:nvPr/>
        </p:nvSpPr>
        <p:spPr>
          <a:xfrm>
            <a:off x="3127915" y="86753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C_8_AS.1_1#4013c3887?htil=12&amp;vaa=1&amp;vcp=1&amp;vis=1&amp;pid=d029fc8c9&amp;color=0,0,0&amp;vtp=1&amp;vaab=1&amp;bbb=1&amp;hb=1&amp;hs=1"/>
          <p:cNvSpPr/>
          <p:nvPr/>
        </p:nvSpPr>
        <p:spPr>
          <a:xfrm>
            <a:off x="539496" y="407854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读图可知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图中茶园海拔多在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20～80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米之间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茶园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所在地区等高线向低处凸出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多为山脊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根据图中指向标可知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茶园位于</a:t>
            </a:r>
            <a:endParaRPr lang="en-US" altLang="zh-CN" sz="2800" b="0" i="0" spc="-10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太湖东侧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且距离湖泊较近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取水方便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茶园距离村落较近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交通便利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41_1#62ef52166?vaa=1&amp;vcp=1&amp;vis=1&amp;pid=d029fc8c9&amp;color=0,0,0&amp;mp=1&amp;vtp=1&amp;vaab=1&amp;bbb=1"/>
          <p:cNvSpPr/>
          <p:nvPr/>
        </p:nvSpPr>
        <p:spPr>
          <a:xfrm>
            <a:off x="539496" y="184184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东洞庭山种植碧螺春茶的有利条件是(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8_BD.41_2#62ef52166.choices?vaa=1&amp;vcp=1&amp;vis=1&amp;pid=d029fc8c9&amp;color=0,0,0&amp;mp=1&amp;vtp=1&amp;vaab=1&amp;bbb=1"/>
          <p:cNvSpPr/>
          <p:nvPr/>
        </p:nvSpPr>
        <p:spPr>
          <a:xfrm>
            <a:off x="539496" y="2477493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A.纬度较高，气候冷湿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.高山云雾多，湿度大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.黑土广布，土壤肥沃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.雨热同期，水汽充足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c6fa037a2.fixed?vcp=1&amp;pid=1870040bb&amp;color=197,144,191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习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讲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练</a:t>
            </a:r>
            <a:endParaRPr lang="en-US" altLang="zh-CN" sz="5000" dirty="0"/>
          </a:p>
        </p:txBody>
      </p:sp>
      <p:sp>
        <p:nvSpPr>
          <p:cNvPr id="3" name="C_2#c6fa037a2.fixed?vcp=1&amp;pid=1870040bb&amp;color=86,186,157&amp;vtp=1&amp;vaab=1&amp;bbb=1"/>
          <p:cNvSpPr/>
          <p:nvPr/>
        </p:nvSpPr>
        <p:spPr>
          <a:xfrm>
            <a:off x="265176" y="2990088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</a:t>
            </a:r>
            <a:r>
              <a:rPr lang="zh-CN" altLang="en-US" sz="4800" b="1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二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篇</a:t>
            </a:r>
            <a:r>
              <a:rPr lang="en-US" altLang="zh-CN" sz="48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中考专题突破</a:t>
            </a:r>
            <a:endParaRPr lang="en-US" altLang="zh-CN" sz="48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AS.1_1#62ef52166?vaa=1&amp;vcp=1&amp;vis=1&amp;pid=d029fc8c9&amp;color=0,0,0&amp;mp=1&amp;vtp=1&amp;vaab=1&amp;bbb=1&amp;hb=1"/>
          <p:cNvSpPr/>
          <p:nvPr/>
        </p:nvSpPr>
        <p:spPr>
          <a:xfrm>
            <a:off x="539496" y="186606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东洞庭山位于江苏苏州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地处中纬度地区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属亚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热带季风气候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该地区海拔较低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最高处不超过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200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米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因距离太湖较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云雾多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湿度大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黑土主要分布在我国的东北地区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东洞庭山属亚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热带季风气候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夏季高温多雨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雨热同期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水汽充足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8_AN.2_1#62ef52166?vaa=1&amp;vcp=1&amp;vis=1&amp;pid=d029fc8c9&amp;color=0,0,0&amp;vtp=1&amp;vaab=1&amp;bbb=1"/>
          <p:cNvSpPr/>
          <p:nvPr/>
        </p:nvSpPr>
        <p:spPr>
          <a:xfrm>
            <a:off x="539496" y="442494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45_1#c615d8bf6?vaa=1&amp;vcp=1&amp;vis=1&amp;pid=d029fc8c9&amp;color=0,0,0&amp;mp=1&amp;vtp=1&amp;vaab=1&amp;bbb=1"/>
          <p:cNvSpPr/>
          <p:nvPr/>
        </p:nvSpPr>
        <p:spPr>
          <a:xfrm>
            <a:off x="539496" y="127513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（3）下列四幅地形剖面示意图中，沿M—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N线绘制的是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8_BD.45_2#c615d8bf6.choices?vaa=1&amp;vcp=1&amp;vis=1&amp;pid=d029fc8c9&amp;color=0,0,0&amp;vtp=1&amp;vaab=1&amp;bbb=1"/>
          <p:cNvSpPr/>
          <p:nvPr/>
        </p:nvSpPr>
        <p:spPr>
          <a:xfrm>
            <a:off x="539496" y="1916947"/>
            <a:ext cx="11109960" cy="116478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10400"/>
              </a:lnSpc>
              <a:tabLst>
                <a:tab pos="3015615" algn="l"/>
                <a:tab pos="5891530" algn="l"/>
                <a:tab pos="876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58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</a:t>
            </a:r>
            <a:r>
              <a:rPr lang="en-US" altLang="zh-CN" sz="585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</a:t>
            </a:r>
            <a:r>
              <a:rPr lang="en-US" altLang="zh-CN" sz="585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sp>
        <p:nvSpPr>
          <p:cNvPr id="4" name="QC_8_AS.1_1#c615d8bf6?vaa=1&amp;vcp=1&amp;vis=1&amp;pid=d029fc8c9&amp;color=0,0,0&amp;vtp=1&amp;vaab=1&amp;bbb=1&amp;hb=1"/>
          <p:cNvSpPr/>
          <p:nvPr/>
        </p:nvSpPr>
        <p:spPr>
          <a:xfrm>
            <a:off x="539496" y="3083252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读图可知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，M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地位于湖泊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海拔低于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该等高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线地形图的等高距为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故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地的海拔在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40～60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米之间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，M—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线海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拔最高处在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180～200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米之间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故沿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M—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线绘制的地形剖面示意图中间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最高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左侧最低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右侧较左侧高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，A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项图与之相符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C_8_AN.47_1#c615d8bf6.bracket?vaa=1&amp;vcp=1&amp;vis=1&amp;pid=d029fc8c9&amp;color=0,0,0&amp;mp=1&amp;vpa=12&amp;vtp=1&amp;vaab=1"/>
          <p:cNvSpPr/>
          <p:nvPr/>
        </p:nvSpPr>
        <p:spPr>
          <a:xfrm>
            <a:off x="9390603" y="126179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7" name="QC_8_BD.45_2#c615d8bf6.choice_image?vaa=1&amp;vcp=1&amp;vis=1&amp;pid=d029fc8c9&amp;color=0,0,0&amp;tib=255,255,255&amp;iip=1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0462" y="1923678"/>
            <a:ext cx="2313432" cy="1170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8" name="QC_8_BD.45_2#c615d8bf6.choice_image?vaa=1&amp;vcp=1&amp;vis=1&amp;pid=d029fc8c9&amp;color=0,0,0&amp;tib=255,255,255&amp;iip=2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93154" y="1901199"/>
            <a:ext cx="2203704" cy="1179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9" name="QC_8_BD.45_2#c615d8bf6.choice_image?vaa=1&amp;vcp=1&amp;vis=1&amp;pid=d029fc8c9&amp;color=0,0,0&amp;tib=255,255,255&amp;iip=3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78213" y="1951110"/>
            <a:ext cx="2185416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10" name="QC_8_BD.45_2#c615d8bf6.choice_image?vaa=1&amp;vcp=1&amp;vis=1&amp;pid=d029fc8c9&amp;color=0,0,0&amp;tib=255,255,255&amp;iip=4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58763" y="2079126"/>
            <a:ext cx="1874520" cy="1014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c161dfdca?vcp=1&amp;pid=6ff71e157&amp;color=0,0,0&amp;mp=1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同类变式</a:t>
            </a:r>
            <a:endParaRPr lang="en-US" altLang="zh-CN" sz="3000" dirty="0"/>
          </a:p>
        </p:txBody>
      </p:sp>
      <p:sp>
        <p:nvSpPr>
          <p:cNvPr id="3" name="QM_8_BD.49_1#742ca48d9?vaa=1&amp;vcp=1&amp;vis=1&amp;pid=c161dfdca&amp;color=0,0,0&amp;vtp=1&amp;vaab=1&amp;bbb=1&amp;hb=1"/>
          <p:cNvSpPr/>
          <p:nvPr/>
        </p:nvSpPr>
        <p:spPr>
          <a:xfrm>
            <a:off x="539496" y="1233469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（2023·山东济南·中考）大别山连绵数百千米，是长江和淮河的分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水岭。随着人们外出旅游热情的高涨，革命老区大别山再次迎来客流高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峰。读大别山主峰景区等高线地形图，完成5~6题。</a:t>
            </a:r>
            <a:endParaRPr lang="en-US" altLang="zh-CN" sz="2800" dirty="0"/>
          </a:p>
        </p:txBody>
      </p:sp>
      <p:pic>
        <p:nvPicPr>
          <p:cNvPr id="4" name="QM_8_BD.49_2#742ca48d9?htil=13&amp;vaa=1&amp;vcp=1&amp;vis=1&amp;pid=c161dfdc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05624" y="3212891"/>
            <a:ext cx="4352544" cy="288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9_BD.50_1#189bfa907?htil=13&amp;vaa=1&amp;vcp=1&amp;vis=1&amp;pid=742ca48d9&amp;color=0,0,0&amp;vtp=1&amp;vaab=1&amp;bbb=1"/>
          <p:cNvSpPr/>
          <p:nvPr/>
        </p:nvSpPr>
        <p:spPr>
          <a:xfrm>
            <a:off x="539496" y="3151169"/>
            <a:ext cx="66294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奇石馆与白马尖的相对高度约为(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9_BD.50_2#189bfa907.choices?htil=13&amp;vaa=1&amp;vcp=1&amp;vis=1&amp;pid=742ca48d9&amp;color=0,0,0&amp;vtp=1&amp;vaab=1&amp;bbb=1"/>
          <p:cNvSpPr/>
          <p:nvPr/>
        </p:nvSpPr>
        <p:spPr>
          <a:xfrm>
            <a:off x="539496" y="3780645"/>
            <a:ext cx="662940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42265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880米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.680米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42265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.1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080米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.1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180米</a:t>
            </a:r>
            <a:endParaRPr lang="en-US" altLang="zh-CN" sz="2800" dirty="0"/>
          </a:p>
        </p:txBody>
      </p:sp>
      <p:sp>
        <p:nvSpPr>
          <p:cNvPr id="7" name="QC_9_AN.1_1#189bfa907.bracket?vaa=1&amp;vcp=1&amp;vis=1&amp;pid=742ca48d9&amp;color=0,0,0&amp;vpa=13&amp;vtp=1&amp;vaab=1"/>
          <p:cNvSpPr/>
          <p:nvPr/>
        </p:nvSpPr>
        <p:spPr>
          <a:xfrm>
            <a:off x="6061615" y="313783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8_BD.52_1#8a569e6c3?htil=14&amp;vaa=1&amp;vcp=1&amp;vis=1&amp;pid=742ca48d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41278" y="1343152"/>
            <a:ext cx="4389120" cy="288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9_BD.52_2#8a569e6c3?htil=14&amp;vaa=1&amp;vcp=1&amp;vis=1&amp;pid=742ca48d9&amp;color=0,0,0&amp;mp=1&amp;vtp=1&amp;vaab=1&amp;bt=1&amp;bbb=1&amp;hb=1"/>
          <p:cNvSpPr/>
          <p:nvPr/>
        </p:nvSpPr>
        <p:spPr>
          <a:xfrm>
            <a:off x="539496" y="1205992"/>
            <a:ext cx="658368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下列游客的所见所闻中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，可信的是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9_BD.52_3#8a569e6c3.choices?htil=14&amp;vaa=1&amp;vcp=1&amp;vis=1&amp;pid=742ca48d9&amp;color=0,0,0&amp;mp=1&amp;vtp=1&amp;vaab=1&amp;bbb=1&amp;hb=1"/>
          <p:cNvSpPr/>
          <p:nvPr/>
        </p:nvSpPr>
        <p:spPr>
          <a:xfrm>
            <a:off x="539496" y="2480881"/>
            <a:ext cx="658368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A.在奇石馆附近能看到成片的椰林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.在尝龙亭露宿是非常安全的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.在金竹峰可拍摄到多云尖的山峰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D.白马尖山峰东北侧有条河流大致自南向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北流</a:t>
            </a:r>
            <a:endParaRPr lang="en-US" altLang="zh-CN" sz="2800" dirty="0"/>
          </a:p>
        </p:txBody>
      </p:sp>
      <p:sp>
        <p:nvSpPr>
          <p:cNvPr id="5" name="QC_9_AN.53_1#8a569e6c3.bracket?vaa=1&amp;vcp=1&amp;vis=1&amp;pid=742ca48d9&amp;color=0,0,0&amp;mp=1&amp;vpa=14&amp;vtp=1&amp;vaab=1"/>
          <p:cNvSpPr/>
          <p:nvPr/>
        </p:nvSpPr>
        <p:spPr>
          <a:xfrm>
            <a:off x="816515" y="184035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2d125f2a?vcp=1&amp;pid=2489c6118&amp;color=0,0,0&amp;mp=1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要点2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等温线图</a:t>
            </a:r>
            <a:endParaRPr lang="en-US" altLang="zh-CN" sz="3000" dirty="0"/>
          </a:p>
        </p:txBody>
      </p:sp>
      <p:sp>
        <p:nvSpPr>
          <p:cNvPr id="3" name="QO_7_BD.54_1#426cf58d4?sp=1&amp;vaa=1&amp;vcp=1&amp;vis=1&amp;pid=42d125f2a&amp;color=0,0,0&amp;vtp=1&amp;vaab=1&amp;bbb=1"/>
          <p:cNvSpPr/>
          <p:nvPr/>
        </p:nvSpPr>
        <p:spPr>
          <a:xfrm>
            <a:off x="539496" y="121591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例4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读世界1月平均气温分布示意图，完成下列各题。</a:t>
            </a:r>
            <a:endParaRPr lang="en-US" altLang="zh-CN" sz="2800" dirty="0"/>
          </a:p>
        </p:txBody>
      </p:sp>
      <p:pic>
        <p:nvPicPr>
          <p:cNvPr id="4" name="QO_7_BD.54_2#426cf58d4?vaa=1&amp;vcp=1&amp;vis=1&amp;pid=42d125f2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87168" y="1907331"/>
            <a:ext cx="7214616" cy="3767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7_AS.1_1#426cf58d4?vaa=1&amp;vcp=1&amp;vis=1&amp;pid=42d125f2a&amp;color=0,0,0&amp;vtp=1&amp;vaab=1&amp;bbb=1"/>
          <p:cNvSpPr/>
          <p:nvPr/>
        </p:nvSpPr>
        <p:spPr>
          <a:xfrm>
            <a:off x="539496" y="580623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本题组主要考查世界气温分布规律等知识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56_1#94def6315?vaa=1&amp;vcp=1&amp;vis=1&amp;pid=426cf58d4&amp;color=0,0,0&amp;vtp=1&amp;vaab=1&amp;bt=1&amp;bbb=1"/>
          <p:cNvSpPr/>
          <p:nvPr/>
        </p:nvSpPr>
        <p:spPr>
          <a:xfrm>
            <a:off x="539496" y="69135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（1）读图分析，世界1月平均气温的分布规律是(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pic>
        <p:nvPicPr>
          <p:cNvPr id="4" name="QO_7_BD.56_2#94def6315?vaa=1&amp;vcp=1&amp;vis=1&amp;pid=426cf58d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16352" y="1377537"/>
            <a:ext cx="6556248" cy="3419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8_BD.56_3#94def6315.choices?vaa=1&amp;vcp=1&amp;vis=1&amp;pid=426cf58d4&amp;color=0,0,0&amp;vtp=1&amp;vaab=1&amp;bbb=1"/>
          <p:cNvSpPr/>
          <p:nvPr/>
        </p:nvSpPr>
        <p:spPr>
          <a:xfrm>
            <a:off x="539496" y="493353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.最低气温出现在赤道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.大致由低纬向高纬递减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C.最高气温出现在北极地区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.大致由低纬向高纬递增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AS.1_1#94def6315?vaa=1&amp;vcp=1&amp;vis=1&amp;pid=426cf58d4&amp;color=0,0,0&amp;vtp=1&amp;vaab=1&amp;bt=1&amp;bbb=1&amp;hb=1"/>
          <p:cNvSpPr/>
          <p:nvPr/>
        </p:nvSpPr>
        <p:spPr>
          <a:xfrm>
            <a:off x="539496" y="55440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读图可知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世界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月平均最低气温出现在极地地区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世界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月平均气温大致由低纬向高纬递减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世界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月平均最高气温出现在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热带地区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O_7_AS.1_1#94def6315?vaa=1&amp;vcp=1&amp;vis=1&amp;pid=426cf58d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50583" y="2532044"/>
            <a:ext cx="5887787" cy="3066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AN.2_1#94def6315?vaa=1&amp;vcp=1&amp;vis=1&amp;pid=426cf58d4&amp;color=0,0,0&amp;vtp=1&amp;vaab=1&amp;bbb=1"/>
          <p:cNvSpPr/>
          <p:nvPr/>
        </p:nvSpPr>
        <p:spPr>
          <a:xfrm>
            <a:off x="539496" y="573244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60_1#b8748fbf4?vaa=1&amp;vcp=1&amp;vis=1&amp;pid=426cf58d4&amp;color=0,0,0&amp;vtp=1&amp;vaab=1&amp;bt=1&amp;bbb=1"/>
          <p:cNvSpPr/>
          <p:nvPr/>
        </p:nvSpPr>
        <p:spPr>
          <a:xfrm>
            <a:off x="539496" y="96059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（2）根据图示信息推测,四地中着装最合理的是(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pic>
        <p:nvPicPr>
          <p:cNvPr id="4" name="QO_7_BD.60_2#b8748fbf4?vaa=1&amp;vcp=1&amp;vis=1&amp;pid=426cf58d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06624" y="1646777"/>
            <a:ext cx="6784848" cy="3538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8_BD.60_3#b8748fbf4.choices?vaa=1&amp;vcp=1&amp;vis=1&amp;pid=426cf58d4&amp;color=0,0,0&amp;vtp=1&amp;vaab=1&amp;bbb=1"/>
          <p:cNvSpPr/>
          <p:nvPr/>
        </p:nvSpPr>
        <p:spPr>
          <a:xfrm>
            <a:off x="539496" y="531707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3028315" algn="l"/>
                <a:tab pos="5662930" algn="l"/>
                <a:tab pos="82975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.莫斯科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B.曼谷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C.拉萨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.雅加达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8_AS.1_1#b8748fbf4?vaa=1&amp;vcp=1&amp;vis=1&amp;pid=426cf58d4&amp;color=0,0,0&amp;vtp=1&amp;vaab=1&amp;bt=1&amp;bbb=1&amp;hb=1"/>
              <p:cNvSpPr/>
              <p:nvPr/>
            </p:nvSpPr>
            <p:spPr>
              <a:xfrm>
                <a:off x="539496" y="554400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第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题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读图可知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此时莫斯科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拉萨正处于冬季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气候寒冷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应穿着防寒保暖的衣物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曼谷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雅加达位于热带地区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,1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月平均气温在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20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以上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气温较高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应穿着轻薄透气的衣物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8_AS.1_1#b8748fbf4?vaa=1&amp;vcp=1&amp;vis=1&amp;pid=426cf58d4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-980" b="-3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7_AS.1_1#b8748fbf4?vaa=1&amp;vcp=1&amp;vis=1&amp;pid=426cf58d4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46120" y="2532044"/>
            <a:ext cx="5705856" cy="297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AN.2_1#b8748fbf4?vaa=1&amp;vcp=1&amp;vis=1&amp;pid=426cf58d4&amp;color=0,0,0&amp;vtp=1&amp;vaab=1&amp;bbb=1"/>
          <p:cNvSpPr/>
          <p:nvPr/>
        </p:nvSpPr>
        <p:spPr>
          <a:xfrm>
            <a:off x="539496" y="564354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6be96d012?vcp=1&amp;pid=42d125f2a&amp;color=0,0,0&amp;vtp=1&amp;vaab=1&amp;bt=1&amp;bbb=1"/>
          <p:cNvSpPr/>
          <p:nvPr/>
        </p:nvSpPr>
        <p:spPr>
          <a:xfrm>
            <a:off x="539496" y="554400"/>
            <a:ext cx="11109960" cy="57848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同类变式</a:t>
            </a:r>
            <a:endParaRPr lang="en-US" altLang="zh-CN" sz="3000" dirty="0"/>
          </a:p>
        </p:txBody>
      </p:sp>
      <p:sp>
        <p:nvSpPr>
          <p:cNvPr id="3" name="QM_8_BD.64_1#95bc8b230?vaa=1&amp;vcp=1&amp;vis=1&amp;pid=6be96d012&amp;color=0,0,0&amp;vtp=1&amp;vaab=1&amp;bbb=1"/>
          <p:cNvSpPr/>
          <p:nvPr/>
        </p:nvSpPr>
        <p:spPr>
          <a:xfrm>
            <a:off x="539496" y="1196865"/>
            <a:ext cx="11109960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（2022·海南·中考）读某区域某月平均气温分布图，完成7~8题。</a:t>
            </a:r>
            <a:endParaRPr lang="en-US" altLang="zh-CN" sz="2800" dirty="0"/>
          </a:p>
        </p:txBody>
      </p:sp>
      <p:pic>
        <p:nvPicPr>
          <p:cNvPr id="4" name="QM_8_BD.64_2#95bc8b230?htil=15&amp;vaa=1&amp;vcp=1&amp;vis=1&amp;pid=6be96d012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78732" y="1852974"/>
            <a:ext cx="4974336" cy="2761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9_BD.65_1#9f9b00215?htil=15&amp;vaa=1&amp;vcp=1&amp;vis=1&amp;pid=95bc8b230&amp;color=0,0,0&amp;vtp=1&amp;vaab=1&amp;bbb=1&amp;hs=1"/>
          <p:cNvSpPr/>
          <p:nvPr/>
        </p:nvSpPr>
        <p:spPr>
          <a:xfrm>
            <a:off x="539496" y="1791252"/>
            <a:ext cx="6007608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此时P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9_BD.65_2#9f9b00215.choices?htil=15&amp;vaa=1&amp;vcp=1&amp;vis=1&amp;pid=95bc8b230&amp;color=0,0,0&amp;vtp=1&amp;vaab=1&amp;bbb=1&amp;hs=1"/>
          <p:cNvSpPr/>
          <p:nvPr/>
        </p:nvSpPr>
        <p:spPr>
          <a:xfrm>
            <a:off x="539496" y="2388088"/>
            <a:ext cx="6007608" cy="11346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  <a:tabLst>
                <a:tab pos="311150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.高温多雨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.寒冷干燥</a:t>
            </a:r>
            <a:endParaRPr lang="en-US" altLang="zh-CN" sz="2800" dirty="0"/>
          </a:p>
          <a:p>
            <a:pPr latinLnBrk="1">
              <a:lnSpc>
                <a:spcPts val="4600"/>
              </a:lnSpc>
              <a:tabLst>
                <a:tab pos="311150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C.温和多雨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.温和少雨</a:t>
            </a:r>
            <a:endParaRPr lang="en-US" altLang="zh-CN" sz="2800" dirty="0"/>
          </a:p>
        </p:txBody>
      </p:sp>
      <p:sp>
        <p:nvSpPr>
          <p:cNvPr id="7" name="QC_9_AN.1_1#9f9b00215.bracket?vaa=1&amp;vcp=1&amp;vis=1&amp;pid=95bc8b230&amp;color=0,0,0&amp;vpa=17&amp;vtp=1&amp;vaab=1"/>
          <p:cNvSpPr/>
          <p:nvPr/>
        </p:nvSpPr>
        <p:spPr>
          <a:xfrm>
            <a:off x="2348453" y="1781346"/>
            <a:ext cx="515938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8" name="QC_9_BD.67_1#bfdcf0d7e?htil=15&amp;vaa=1&amp;vcp=1&amp;vis=1&amp;pid=95bc8b230&amp;color=0,0,0&amp;vtp=1&amp;vaab=1&amp;bbb=1&amp;hb=1"/>
          <p:cNvSpPr/>
          <p:nvPr/>
        </p:nvSpPr>
        <p:spPr>
          <a:xfrm>
            <a:off x="539496" y="4725968"/>
            <a:ext cx="6007608" cy="11346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下列城市中，最有可能位于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P地的是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9" name="QC_9_AN.68_1#bfdcf0d7e.bracket?vaa=1&amp;vcp=1&amp;vis=1&amp;pid=95bc8b230&amp;color=0,0,0&amp;vpa=18&amp;vtp=1&amp;vaab=1"/>
          <p:cNvSpPr/>
          <p:nvPr/>
        </p:nvSpPr>
        <p:spPr>
          <a:xfrm>
            <a:off x="816515" y="5325662"/>
            <a:ext cx="495300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0" name="QC_9_BD.67_2#bfdcf0d7e.choices?htil=15&amp;vaa=1&amp;vcp=1&amp;vis=1&amp;pid=95bc8b230&amp;color=0,0,0&amp;vtp=1&amp;vaab=1&amp;bbb=1&amp;hs=1"/>
          <p:cNvSpPr/>
          <p:nvPr/>
        </p:nvSpPr>
        <p:spPr>
          <a:xfrm>
            <a:off x="539496" y="5934247"/>
            <a:ext cx="11109960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6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.北京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B.上海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C.悉尼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.巴黎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9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b82c834a8.fixed?vcp=1&amp;pid=1349b5b4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图形专项训练</a:t>
            </a:r>
            <a:endParaRPr lang="en-US" altLang="zh-CN" sz="4000" dirty="0"/>
          </a:p>
        </p:txBody>
      </p:sp>
      <p:sp>
        <p:nvSpPr>
          <p:cNvPr id="3" name="C_4_BD#b82c834a8.fixed?vcp=1&amp;pid=1349b5b49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ff67f95b?vcp=1&amp;pid=2489c6118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要点3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等降水量线图</a:t>
            </a:r>
            <a:endParaRPr lang="en-US" altLang="zh-CN" sz="3000" dirty="0"/>
          </a:p>
        </p:txBody>
      </p:sp>
      <p:sp>
        <p:nvSpPr>
          <p:cNvPr id="3" name="QO_7_BD.69_1#317cd820b?sp=1&amp;vaa=1&amp;vcp=1&amp;vis=1&amp;pid=1ff67f95b&amp;color=0,0,0&amp;vtp=1&amp;vaab=1&amp;bbb=1&amp;hb=1"/>
          <p:cNvSpPr/>
          <p:nvPr/>
        </p:nvSpPr>
        <p:spPr>
          <a:xfrm>
            <a:off x="539496" y="121124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例5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（2023·北京·中考）分析降水量分布状况是认识区域差异的重要内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容。读我国年降水量分布图和四地的降水量柱状图，完成下列各题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QO_7_BD.69_2#317cd820b?vaa=1&amp;vcp=1&amp;vis=1&amp;pid=1ff67f95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2549951"/>
            <a:ext cx="5458968" cy="273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7_AS.1_1#317cd820b?vaa=1&amp;vcp=1&amp;vis=1&amp;pid=1ff67f95b&amp;color=0,0,0&amp;vtp=1&amp;vaab=1&amp;bbb=1"/>
          <p:cNvSpPr/>
          <p:nvPr/>
        </p:nvSpPr>
        <p:spPr>
          <a:xfrm>
            <a:off x="539496" y="542015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本题组主要考查等降水量线图的判读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71_1#0036a16d6?htil=16&amp;vaa=1&amp;vcp=1&amp;vis=1&amp;pid=317cd820b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91224" y="1338072"/>
            <a:ext cx="5422392" cy="273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71_2#0036a16d6?htil=16&amp;vaa=1&amp;vcp=1&amp;vis=1&amp;pid=317cd820b&amp;color=0,0,0&amp;vtp=1&amp;vaab=1&amp;bt=1&amp;bbb=1&amp;hs=1"/>
          <p:cNvSpPr/>
          <p:nvPr/>
        </p:nvSpPr>
        <p:spPr>
          <a:xfrm>
            <a:off x="539496" y="1200912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我国年降水量(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73_1#0036a16d6.bracket?vaa=1&amp;vcp=1&amp;vis=1&amp;pid=317cd820b&amp;color=0,0,0&amp;vpa=19&amp;vtp=1&amp;vaab=1"/>
          <p:cNvSpPr/>
          <p:nvPr/>
        </p:nvSpPr>
        <p:spPr>
          <a:xfrm>
            <a:off x="3839115" y="118757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8_BD.71_3#0036a16d6.choices?htil=16&amp;vaa=1&amp;vcp=1&amp;vis=1&amp;pid=317cd820b&amp;color=0,0,0&amp;vtp=1&amp;vaab=1&amp;bbb=1&amp;hs=1"/>
          <p:cNvSpPr/>
          <p:nvPr/>
        </p:nvSpPr>
        <p:spPr>
          <a:xfrm>
            <a:off x="539496" y="1833181"/>
            <a:ext cx="55595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A.随着纬度的增加而增加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.沿北纬40°自东向西递增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.沿东经120°自北向南递减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.自东南沿海向西北内陆递减</a:t>
            </a:r>
            <a:endParaRPr lang="en-US" altLang="zh-CN" sz="2800" dirty="0"/>
          </a:p>
        </p:txBody>
      </p:sp>
      <p:sp>
        <p:nvSpPr>
          <p:cNvPr id="6" name="QC_8_AS.1_1#0036a16d6?vaa=1&amp;vcp=1&amp;vis=1&amp;pid=317cd820b&amp;color=0,0,0&amp;vtp=1&amp;vaab=1&amp;bbb=1&amp;hb=1&amp;hs=1"/>
          <p:cNvSpPr/>
          <p:nvPr/>
        </p:nvSpPr>
        <p:spPr>
          <a:xfrm>
            <a:off x="539496" y="439858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读图可知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我国年降水量分布的总趋势是自东南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沿海向西北内陆递减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75_1#2104be8f4?htil=17&amp;vaa=1&amp;vcp=1&amp;vis=1&amp;pid=317cd820b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76074" y="1338072"/>
            <a:ext cx="5422392" cy="273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75_2#2104be8f4?htil=17&amp;vaa=1&amp;vcp=1&amp;vis=1&amp;pid=317cd820b&amp;color=0,0,0&amp;vtp=1&amp;vaab=1&amp;bt=1&amp;bbb=1&amp;hs=1"/>
          <p:cNvSpPr/>
          <p:nvPr/>
        </p:nvSpPr>
        <p:spPr>
          <a:xfrm>
            <a:off x="539496" y="1200912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（2）图中四地(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77_1#2104be8f4.bracket?vaa=1&amp;vcp=1&amp;vis=1&amp;pid=317cd820b&amp;color=0,0,0&amp;vpa=20&amp;vtp=1&amp;vaab=1"/>
          <p:cNvSpPr/>
          <p:nvPr/>
        </p:nvSpPr>
        <p:spPr>
          <a:xfrm>
            <a:off x="3127915" y="118757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8_BD.75_3#2104be8f4.choices?htil=17&amp;vaa=1&amp;vcp=1&amp;vis=1&amp;pid=317cd820b&amp;color=0,0,0&amp;vtp=1&amp;vaab=1&amp;bbb=1&amp;hs=1"/>
          <p:cNvSpPr/>
          <p:nvPr/>
        </p:nvSpPr>
        <p:spPr>
          <a:xfrm>
            <a:off x="539496" y="1833181"/>
            <a:ext cx="55595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A.甲地降水季节变化最大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.乙地雨季最长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.丙地7月降水量最大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.丁地年降水量最大</a:t>
            </a:r>
            <a:endParaRPr lang="en-US" altLang="zh-CN" sz="2800" dirty="0"/>
          </a:p>
        </p:txBody>
      </p:sp>
      <p:sp>
        <p:nvSpPr>
          <p:cNvPr id="6" name="QC_8_AS.1_1#2104be8f4?vaa=1&amp;vcp=1&amp;vis=1&amp;pid=317cd820b&amp;color=0,0,0&amp;vtp=1&amp;vaab=1&amp;bbb=1&amp;hb=1&amp;hs=1"/>
          <p:cNvSpPr/>
          <p:nvPr/>
        </p:nvSpPr>
        <p:spPr>
          <a:xfrm>
            <a:off x="539496" y="439858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图中甲地降水季节变化最小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乙地雨季较短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地雨季最长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丙地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月降水量最大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丁地年降水量最大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79_1#dfbac4043?htil=18&amp;vaa=1&amp;vcp=1&amp;vis=1&amp;pid=317cd820b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1992122"/>
            <a:ext cx="5422392" cy="273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79_2#dfbac4043?htil=18&amp;vaa=1&amp;vcp=1&amp;vis=1&amp;pid=317cd820b&amp;color=0,0,0&amp;vtp=1&amp;vaab=1&amp;bt=1&amp;bbb=1"/>
          <p:cNvSpPr/>
          <p:nvPr/>
        </p:nvSpPr>
        <p:spPr>
          <a:xfrm>
            <a:off x="539496" y="1854962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乙地为(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81_1#dfbac4043.bracket?vaa=1&amp;vcp=1&amp;vis=1&amp;pid=317cd820b&amp;color=0,0,0&amp;vpa=21&amp;vtp=1&amp;vaab=1"/>
          <p:cNvSpPr/>
          <p:nvPr/>
        </p:nvSpPr>
        <p:spPr>
          <a:xfrm>
            <a:off x="2772314" y="184162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8_BD.79_3#dfbac4043.choices?htil=18&amp;vaa=1&amp;vcp=1&amp;vis=1&amp;pid=317cd820b&amp;color=0,0,0&amp;vtp=1&amp;vaab=1&amp;bbb=1"/>
          <p:cNvSpPr/>
          <p:nvPr/>
        </p:nvSpPr>
        <p:spPr>
          <a:xfrm>
            <a:off x="539496" y="2487231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87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.乌鲁木齐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.北京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8873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C.武汉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.广州</a:t>
            </a:r>
            <a:endParaRPr lang="en-US" altLang="zh-CN" sz="2800" dirty="0"/>
          </a:p>
        </p:txBody>
      </p:sp>
      <p:sp>
        <p:nvSpPr>
          <p:cNvPr id="6" name="QC_8_AS.1_1#dfbac4043?htil=18&amp;vaa=1&amp;vcp=1&amp;vis=1&amp;pid=317cd820b&amp;color=0,0,0&amp;vtp=1&amp;vaab=1&amp;bbb=1&amp;hb=1"/>
          <p:cNvSpPr/>
          <p:nvPr/>
        </p:nvSpPr>
        <p:spPr>
          <a:xfrm>
            <a:off x="539496" y="3764216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读图分析可知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乙地属温带季风气候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应为北京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bd4e19d35?vcp=1&amp;pid=1ff67f95b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同类变式</a:t>
            </a:r>
            <a:endParaRPr lang="en-US" altLang="zh-CN" sz="3000" dirty="0"/>
          </a:p>
        </p:txBody>
      </p:sp>
      <p:sp>
        <p:nvSpPr>
          <p:cNvPr id="3" name="QM_8_BD.83_1#5e192df82?vaa=1&amp;vcp=1&amp;vis=1&amp;pid=bd4e19d35&amp;color=0,0,0&amp;vtp=1&amp;vaab=1&amp;bbb=1&amp;hb=1"/>
          <p:cNvSpPr/>
          <p:nvPr/>
        </p:nvSpPr>
        <p:spPr>
          <a:xfrm>
            <a:off x="539496" y="1233469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（2023·四川广安·中考）甘肃祁连山区的农民每年夏季种植胡萝卜、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娃娃菜、荷兰豆等喜温凉的“高原夏菜”，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这些“高原夏菜”除去不能食用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的部分，以“净菜”的形式大量运往2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000千米以外的杭州、上海等地。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读甘肃年等降水量线分布图，完成9~11题。</a:t>
            </a:r>
            <a:endParaRPr lang="en-US" altLang="zh-CN" sz="2800" dirty="0"/>
          </a:p>
        </p:txBody>
      </p:sp>
      <p:pic>
        <p:nvPicPr>
          <p:cNvPr id="4" name="QM_8_BD.83_2#5e192df82?htil=19&amp;vaa=1&amp;vcp=1&amp;vis=1&amp;pid=bd4e19d3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72088" y="3429000"/>
            <a:ext cx="3383280" cy="2642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9_BD.84_1#cc596842c?htil=19&amp;vaa=1&amp;vcp=1&amp;vis=1&amp;pid=5e192df82&amp;color=0,0,0&amp;vtp=1&amp;vaab=1&amp;bbb=1"/>
          <p:cNvSpPr/>
          <p:nvPr/>
        </p:nvSpPr>
        <p:spPr>
          <a:xfrm>
            <a:off x="539496" y="3786169"/>
            <a:ext cx="7598664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图中①地位于(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9_BD.84_2#cc596842c.choices?htil=19&amp;vaa=1&amp;vcp=1&amp;vis=1&amp;pid=5e192df82&amp;color=0,0,0&amp;vtp=1&amp;vaab=1&amp;bbb=1"/>
          <p:cNvSpPr/>
          <p:nvPr/>
        </p:nvSpPr>
        <p:spPr>
          <a:xfrm>
            <a:off x="539496" y="4415644"/>
            <a:ext cx="759866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90715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.半湿润区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.半干旱区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90715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C.干旱区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.湿润区</a:t>
            </a:r>
            <a:endParaRPr lang="en-US" altLang="zh-CN" sz="2800" dirty="0"/>
          </a:p>
        </p:txBody>
      </p:sp>
      <p:sp>
        <p:nvSpPr>
          <p:cNvPr id="7" name="QC_9_AN.1_1#cc596842c.bracket?vaa=1&amp;vcp=1&amp;vis=1&amp;pid=5e192df82&amp;color=0,0,0&amp;vpa=22&amp;vtp=1&amp;vaab=1"/>
          <p:cNvSpPr/>
          <p:nvPr/>
        </p:nvSpPr>
        <p:spPr>
          <a:xfrm>
            <a:off x="3216815" y="377283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8_BD.86_1#61552030c?htil=20&amp;vaa=1&amp;vcp=1&amp;vis=1&amp;pid=5e192df8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90491" y="572688"/>
            <a:ext cx="4389120" cy="3401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9_BD.86_2#61552030c?htil=20&amp;vaa=1&amp;vcp=1&amp;vis=1&amp;pid=5e192df82&amp;color=0,0,0&amp;vtp=1&amp;vaab=1&amp;bt=1&amp;bbb=1&amp;hb=1"/>
          <p:cNvSpPr/>
          <p:nvPr/>
        </p:nvSpPr>
        <p:spPr>
          <a:xfrm>
            <a:off x="539496" y="554400"/>
            <a:ext cx="659282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下列关于祁连山脉及其附近地区地理事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物的描述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与事实相符的是(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9_BD.86_3#61552030c.choices?htil=20&amp;vaa=1&amp;vcp=1&amp;vis=1&amp;pid=5e192df82&amp;color=0,0,0&amp;vtp=1&amp;vaab=1&amp;bbb=1&amp;hb=1"/>
          <p:cNvSpPr/>
          <p:nvPr/>
        </p:nvSpPr>
        <p:spPr>
          <a:xfrm>
            <a:off x="539496" y="1837417"/>
            <a:ext cx="6592824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A.祁连山脉以南为塔里木盆地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，该盆地是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我国最大的盆地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.祁连山脉是甘肃和西藏两省区的分界线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C.祁连山脉是我国高原气候区与亚热带的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分界线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.祁连山脉以北为河西走廊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，该地是我国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西北地区重要的灌溉农业区</a:t>
            </a:r>
            <a:endParaRPr lang="en-US" altLang="zh-CN" sz="2800" dirty="0"/>
          </a:p>
        </p:txBody>
      </p:sp>
      <p:sp>
        <p:nvSpPr>
          <p:cNvPr id="5" name="QC_9_AN.87_1#61552030c.bracket?vaa=1&amp;vcp=1&amp;vis=1&amp;pid=5e192df82&amp;color=0,0,0&amp;vpa=23&amp;vtp=1&amp;vaab=1"/>
          <p:cNvSpPr/>
          <p:nvPr/>
        </p:nvSpPr>
        <p:spPr>
          <a:xfrm>
            <a:off x="5083715" y="118876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8_BD.88_1#5d5618799?htil=21&amp;vaa=1&amp;vcp=1&amp;vis=1&amp;pid=5e192df8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48943" y="572688"/>
            <a:ext cx="4389120" cy="3401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9_BD.88_2#5d5618799?htil=21&amp;vaa=1&amp;vcp=1&amp;vis=1&amp;pid=5e192df82&amp;color=0,0,0&amp;vtp=1&amp;vaab=1&amp;bt=1&amp;bbb=1&amp;hb=1"/>
          <p:cNvSpPr/>
          <p:nvPr/>
        </p:nvSpPr>
        <p:spPr>
          <a:xfrm>
            <a:off x="539496" y="554400"/>
            <a:ext cx="6592824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每年5～10月，祁连山区大量“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高原夏菜”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调入杭州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、上海等地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，以下描述与该现象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不相符的是(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9_AN.89_1#5d5618799.bracket?vaa=1&amp;vcp=1&amp;vis=1&amp;pid=5e192df82&amp;color=0,0,0&amp;vpa=24&amp;vtp=1&amp;vaab=1"/>
          <p:cNvSpPr/>
          <p:nvPr/>
        </p:nvSpPr>
        <p:spPr>
          <a:xfrm>
            <a:off x="2594514" y="183646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9_BD.88_3#5d5618799.choices?htil=21&amp;vaa=1&amp;vcp=1&amp;vis=1&amp;pid=5e192df82&amp;color=0,0,0&amp;vtp=1&amp;vaab=1&amp;bbb=1&amp;hb=1"/>
          <p:cNvSpPr/>
          <p:nvPr/>
        </p:nvSpPr>
        <p:spPr>
          <a:xfrm>
            <a:off x="539496" y="2478132"/>
            <a:ext cx="6592824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A.“净菜”进城可以有效减少城市垃圾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.祁连山区昼夜温差大，农产品品质优良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.交通运输的发展为“高原夏菜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”入城提供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了保障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D.祁连山区适宜温凉蔬菜生长的主要条件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是降水丰富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23d9f5e5?vcp=1&amp;pid=b82c834a8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类型四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统计图</a:t>
            </a:r>
            <a:endParaRPr lang="en-US" altLang="zh-CN" sz="3200" dirty="0"/>
          </a:p>
        </p:txBody>
      </p:sp>
      <p:sp>
        <p:nvSpPr>
          <p:cNvPr id="3" name="C_6_BD#7d3a40d96?vcp=1&amp;pid=923d9f5e5&amp;color=0,0,0&amp;vtp=1&amp;vaab=1&amp;bbb=1"/>
          <p:cNvSpPr/>
          <p:nvPr/>
        </p:nvSpPr>
        <p:spPr>
          <a:xfrm>
            <a:off x="539496" y="1267032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要点1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线状图</a:t>
            </a:r>
            <a:endParaRPr lang="en-US" altLang="zh-CN" sz="3000" dirty="0"/>
          </a:p>
        </p:txBody>
      </p:sp>
      <p:sp>
        <p:nvSpPr>
          <p:cNvPr id="4" name="QO_7_BD.90_1#6e027935a?sp=1&amp;vaa=1&amp;vcp=1&amp;vis=1&amp;pid=7d3a40d96&amp;color=0,0,0&amp;vtp=1&amp;vaab=1&amp;bbb=1&amp;hb=1"/>
          <p:cNvSpPr/>
          <p:nvPr/>
        </p:nvSpPr>
        <p:spPr>
          <a:xfrm>
            <a:off x="539496" y="1929429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例6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（2024·吉林长春·中考）据2024年1月国家统计局发布的人口统计数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据显示，我国2023年人口出生率为6.39‰，人口死亡率为7.87‰。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下图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为2015~2023年我国人口自然增长率变化曲线图，据此完成下列各题。</a:t>
            </a:r>
            <a:endParaRPr lang="en-US" altLang="zh-CN" sz="2800" dirty="0"/>
          </a:p>
        </p:txBody>
      </p:sp>
      <p:pic>
        <p:nvPicPr>
          <p:cNvPr id="5" name="QO_7_BD.90_2#6e027935a?vaa=1&amp;vcp=1&amp;vis=1&amp;pid=7d3a40d9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3908851"/>
            <a:ext cx="5458968" cy="2551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91_1#dd181bfca?htil=22&amp;vaa=1&amp;vcp=1&amp;vis=1&amp;pid=6e027935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05631" y="1220216"/>
            <a:ext cx="5120640" cy="2432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91_2#dd181bfca?htil=22&amp;vaa=1&amp;vcp=1&amp;vis=1&amp;pid=6e027935a&amp;color=0,0,0&amp;vtp=1&amp;vaab=1&amp;bt=1&amp;bbb=1&amp;hb=1"/>
          <p:cNvSpPr/>
          <p:nvPr/>
        </p:nvSpPr>
        <p:spPr>
          <a:xfrm>
            <a:off x="539496" y="1201928"/>
            <a:ext cx="58521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）下列关于我国人口数量变化的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叙述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8_BD.91_3#dd181bfca.choices?htil=22&amp;vaa=1&amp;vcp=1&amp;vis=1&amp;pid=6e027935a&amp;color=0,0,0&amp;vtp=1&amp;vaab=1&amp;bbb=1&amp;hb=1"/>
          <p:cNvSpPr/>
          <p:nvPr/>
        </p:nvSpPr>
        <p:spPr>
          <a:xfrm>
            <a:off x="539496" y="2484945"/>
            <a:ext cx="58521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A.2023年人口自然增长率为1.48‰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.2023年人口数量比2022年大幅增加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.2017~2023年人口数量持续下降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2017~2023年人口自然增长率不断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下降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AS.1_1#dd181bfca?htil=23&amp;vaa=1&amp;vcp=1&amp;vis=1&amp;pid=6e027935a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923131"/>
            <a:ext cx="5422392" cy="2551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AS.1_1#dd181bfca?htil=23&amp;vaa=1&amp;vcp=1&amp;vis=1&amp;pid=6e027935a&amp;color=0,0,0&amp;vtp=1&amp;vaab=1&amp;bt=1&amp;bbb=1&amp;hb=1&amp;hs=1"/>
          <p:cNvSpPr/>
          <p:nvPr/>
        </p:nvSpPr>
        <p:spPr>
          <a:xfrm>
            <a:off x="539496" y="904843"/>
            <a:ext cx="5559552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由图可以看出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2023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年我国的人口自然增长率为</a:t>
            </a:r>
          </a:p>
          <a:p>
            <a:pPr latinLnBrk="1">
              <a:lnSpc>
                <a:spcPts val="51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1.48‰。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2022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年相比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，2023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国的人口自然增长率下降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呈负增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人口数量有所减少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；2017~2023</a:t>
            </a:r>
            <a:endParaRPr lang="en-US" altLang="zh-CN" sz="2800" dirty="0"/>
          </a:p>
        </p:txBody>
      </p:sp>
      <p:sp>
        <p:nvSpPr>
          <p:cNvPr id="4" name="QC_8_AN.2_1#dd181bfca?vaa=1&amp;vcp=1&amp;vis=1&amp;pid=6e027935a&amp;color=0,0,0&amp;vtp=1&amp;vaab=1&amp;bbb=1&amp;hs=1"/>
          <p:cNvSpPr/>
          <p:nvPr/>
        </p:nvSpPr>
        <p:spPr>
          <a:xfrm>
            <a:off x="539496" y="538045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8_AS.1_1#dd181bfca?htil=23&amp;vaa=1&amp;vcp=1&amp;vis=1&amp;pid=6e027935a&amp;color=0,0,0&amp;vtp=1&amp;vaab=1&amp;bt=1&amp;bbb=1&amp;hb=1&amp;hs=1"/>
          <p:cNvSpPr/>
          <p:nvPr/>
        </p:nvSpPr>
        <p:spPr>
          <a:xfrm>
            <a:off x="539995" y="4111275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年我国人口自然增长率不断下降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其中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2017~2021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年我国人口自然增长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率呈正增长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这期间人口数量有所增长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8dfcbee8?vcp=1&amp;pid=b82c834a8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类型一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经纬网图</a:t>
            </a:r>
            <a:endParaRPr lang="en-US" altLang="zh-CN" sz="3200" dirty="0"/>
          </a:p>
        </p:txBody>
      </p:sp>
      <p:pic>
        <p:nvPicPr>
          <p:cNvPr id="3" name="QO_6_BD.1_1#c0783e017?htil=1&amp;vaa=1&amp;vcp=1&amp;vis=1&amp;pid=f8dfcbee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08167" y="1281783"/>
            <a:ext cx="3172968" cy="350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1_2#c0783e017?htil=1&amp;sp=1&amp;vaa=1&amp;vcp=1&amp;vis=1&amp;pid=f8dfcbee8&amp;color=0,0,0&amp;vtp=1&amp;vaab=1&amp;bbb=1&amp;hb=1"/>
          <p:cNvSpPr/>
          <p:nvPr/>
        </p:nvSpPr>
        <p:spPr>
          <a:xfrm>
            <a:off x="539496" y="1263495"/>
            <a:ext cx="78089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（2023·湖北十堰·中考）读经纬网图，完成下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O_6_AS.1_1#c0783e017?htil=1&amp;vaa=1&amp;vcp=1&amp;vis=1&amp;pid=f8dfcbee8&amp;color=0,0,0&amp;vtp=1&amp;vaab=1&amp;bbb=1"/>
          <p:cNvSpPr/>
          <p:nvPr/>
        </p:nvSpPr>
        <p:spPr>
          <a:xfrm>
            <a:off x="539496" y="2539664"/>
            <a:ext cx="780897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本题组综合考查经纬网的判读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95_1#80fb8a1d1?htil=24&amp;vaa=1&amp;vcp=1&amp;vis=1&amp;pid=6e027935a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4905" y="1240631"/>
            <a:ext cx="5422392" cy="2551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95_2#80fb8a1d1?htil=24&amp;sp=1&amp;vaa=1&amp;vcp=1&amp;vis=1&amp;pid=6e027935a&amp;color=0,0,0&amp;vtp=1&amp;vaab=1&amp;bt=1&amp;bbb=1&amp;hb=1&amp;hs=1"/>
          <p:cNvSpPr/>
          <p:nvPr/>
        </p:nvSpPr>
        <p:spPr>
          <a:xfrm>
            <a:off x="539496" y="1222343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（2）针对上图中的人口问题，我国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采取的措施主要有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8_BD.95_3#80fb8a1d1?htil=24&amp;vaa=1&amp;vcp=1&amp;vis=1&amp;pid=6e027935a&amp;color=0,0,0&amp;vtp=1&amp;vaab=1&amp;bbb=1&amp;hb=1&amp;hs=1"/>
          <p:cNvSpPr/>
          <p:nvPr/>
        </p:nvSpPr>
        <p:spPr>
          <a:xfrm>
            <a:off x="539496" y="2505360"/>
            <a:ext cx="55595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①严格禁止人口流动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②一对夫妻可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以生育三个子女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③完善养老保障体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系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④调整产业结构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，大力发展重工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业</a:t>
            </a:r>
            <a:endParaRPr lang="en-US" altLang="zh-CN" sz="2800" dirty="0"/>
          </a:p>
        </p:txBody>
      </p:sp>
      <p:sp>
        <p:nvSpPr>
          <p:cNvPr id="6" name="QC_8_BD.95_4#80fb8a1d1.choices?vaa=1&amp;vcp=1&amp;vis=1&amp;pid=6e027935a&amp;color=0,0,0&amp;vtp=1&amp;vaab=1&amp;bbb=1&amp;hs=1"/>
          <p:cNvSpPr/>
          <p:nvPr/>
        </p:nvSpPr>
        <p:spPr>
          <a:xfrm>
            <a:off x="539496" y="506295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C.②③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AS.1_1#80fb8a1d1?htil=25&amp;vaa=1&amp;vcp=1&amp;vis=1&amp;pid=6e027935a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64254" y="572688"/>
            <a:ext cx="5277981" cy="2483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AS.1_1#80fb8a1d1?htil=25&amp;vaa=1&amp;vcp=1&amp;vis=1&amp;pid=6e027935a&amp;color=0,0,0&amp;vtp=1&amp;vaab=1&amp;bt=1&amp;bbb=1&amp;hb=1&amp;hs=1"/>
          <p:cNvSpPr/>
          <p:nvPr/>
        </p:nvSpPr>
        <p:spPr>
          <a:xfrm>
            <a:off x="539496" y="554400"/>
            <a:ext cx="5559552" cy="29634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由上题分析可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2017~2023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年我国人口自然增长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率不断下降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2022~2023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年人口出现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负增长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人口老龄化越来越严重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一对夫妻可以生育三个子女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完善</a:t>
            </a:r>
            <a:endParaRPr lang="en-US" altLang="zh-CN" sz="2800" dirty="0"/>
          </a:p>
        </p:txBody>
      </p:sp>
      <p:sp>
        <p:nvSpPr>
          <p:cNvPr id="4" name="QC_8_AN.2_1#80fb8a1d1?vaa=1&amp;vcp=1&amp;vis=1&amp;pid=6e027935a&amp;color=0,0,0&amp;vtp=1&amp;vaab=1&amp;bbb=1&amp;hs=1"/>
          <p:cNvSpPr/>
          <p:nvPr/>
        </p:nvSpPr>
        <p:spPr>
          <a:xfrm>
            <a:off x="539496" y="5950122"/>
            <a:ext cx="11109960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8_AS.1_1#80fb8a1d1?htil=25&amp;vaa=1&amp;vcp=1&amp;vis=1&amp;pid=6e027935a&amp;color=0,0,0&amp;vtp=1&amp;vaab=1&amp;bt=1&amp;bbb=1&amp;hb=1&amp;hs=1"/>
          <p:cNvSpPr/>
          <p:nvPr/>
        </p:nvSpPr>
        <p:spPr>
          <a:xfrm>
            <a:off x="539496" y="3546964"/>
            <a:ext cx="11112011" cy="23538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养老保障体系等是应对人口老龄化和人口负增长问题的主要措施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禁止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人口流动和大力发展重工业不能缓解人口老龄化和人口负增长现象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根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据我国人口自然增长率的变化情况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我国在人口发展规划中应不断调整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计划生育政策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以与当时的人口国情相适应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3d10ce1e2?vcp=1&amp;pid=7d3a40d96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同类变式</a:t>
            </a:r>
            <a:endParaRPr lang="en-US" altLang="zh-CN" sz="3000" dirty="0"/>
          </a:p>
        </p:txBody>
      </p:sp>
      <p:pic>
        <p:nvPicPr>
          <p:cNvPr id="3" name="QM_8_BD.99_1#8051a3421?htil=26&amp;vaa=1&amp;vcp=1&amp;vis=1&amp;pid=3d10ce1e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40455" y="1251757"/>
            <a:ext cx="5422392" cy="3730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8_BD.99_2#8051a3421?htil=26&amp;vaa=1&amp;vcp=1&amp;vis=1&amp;pid=3d10ce1e2&amp;color=0,0,0&amp;vtp=1&amp;vaab=1&amp;bbb=1&amp;hb=1"/>
          <p:cNvSpPr/>
          <p:nvPr/>
        </p:nvSpPr>
        <p:spPr>
          <a:xfrm>
            <a:off x="539496" y="1233469"/>
            <a:ext cx="555955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（2023·福建·中考）读1980~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2020年江西城乡人口数量与城镇化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率统计图，完成12~14题。</a:t>
            </a:r>
            <a:endParaRPr lang="en-US" altLang="zh-CN" sz="2800" dirty="0"/>
          </a:p>
        </p:txBody>
      </p:sp>
      <p:sp>
        <p:nvSpPr>
          <p:cNvPr id="5" name="QC_9_BD.100_1#70554aa93?htil=26&amp;vaa=1&amp;vcp=1&amp;vis=1&amp;pid=8051a3421&amp;color=0,0,0&amp;vtp=1&amp;vaab=1&amp;bbb=1&amp;hb=1"/>
          <p:cNvSpPr/>
          <p:nvPr/>
        </p:nvSpPr>
        <p:spPr>
          <a:xfrm>
            <a:off x="539496" y="3158979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由图可知，下列时段中，江西城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镇化率变化最小的是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9_BD.100_2#70554aa93.choices?htil=26&amp;vaa=1&amp;vcp=1&amp;vis=1&amp;pid=8051a3421&amp;color=0,0,0&amp;vtp=1&amp;vaab=1&amp;bbb=1"/>
          <p:cNvSpPr/>
          <p:nvPr/>
        </p:nvSpPr>
        <p:spPr>
          <a:xfrm>
            <a:off x="539496" y="4435964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87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1980~1990年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.1990~2000年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8873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2000~2010年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.2010~2020年</a:t>
            </a:r>
            <a:endParaRPr lang="en-US" altLang="zh-CN" sz="2800" dirty="0"/>
          </a:p>
        </p:txBody>
      </p:sp>
      <p:sp>
        <p:nvSpPr>
          <p:cNvPr id="7" name="QC_9_AN.101_1#70554aa93.bracket?vaa=1&amp;vcp=1&amp;vis=1&amp;pid=8051a3421&amp;color=0,0,0&amp;vpa=27&amp;vtp=1&amp;vaab=1"/>
          <p:cNvSpPr/>
          <p:nvPr/>
        </p:nvSpPr>
        <p:spPr>
          <a:xfrm>
            <a:off x="4016915" y="379334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8_BD.102_1#4d1356fe7?htil=27&amp;vaa=1&amp;vcp=1&amp;vis=1&amp;pid=8051a3421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82845" y="1103217"/>
            <a:ext cx="4050792" cy="2816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9_BD.102_2#4d1356fe7?htil=27&amp;vaa=1&amp;vcp=1&amp;vis=1&amp;pid=8051a3421&amp;color=0,0,0&amp;mp=1&amp;vtp=1&amp;vaab=1&amp;bt=1&amp;bbb=1&amp;hs=1"/>
          <p:cNvSpPr/>
          <p:nvPr/>
        </p:nvSpPr>
        <p:spPr>
          <a:xfrm>
            <a:off x="539496" y="966057"/>
            <a:ext cx="69311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2000~2020年，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江西(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9_AN.1_1#4d1356fe7.bracket?vaa=1&amp;vcp=1&amp;vis=1&amp;pid=8051a3421&amp;color=0,0,0&amp;mp=1&amp;vpa=28&amp;vtp=1&amp;vaab=1"/>
          <p:cNvSpPr/>
          <p:nvPr/>
        </p:nvSpPr>
        <p:spPr>
          <a:xfrm>
            <a:off x="4297902" y="95272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9_BD.102_3#4d1356fe7.choices?htil=27&amp;vaa=1&amp;vcp=1&amp;vis=1&amp;pid=8051a3421&amp;color=0,0,0&amp;vtp=1&amp;vaab=1&amp;bbb=1&amp;hs=1"/>
          <p:cNvSpPr/>
          <p:nvPr/>
        </p:nvSpPr>
        <p:spPr>
          <a:xfrm>
            <a:off x="539496" y="1598326"/>
            <a:ext cx="69311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5731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.乡村人口不断增加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.城镇人口不断减少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5731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C.城镇化率持续增长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.城乡人口差值变小</a:t>
            </a:r>
            <a:endParaRPr lang="en-US" altLang="zh-CN" sz="2800" dirty="0"/>
          </a:p>
        </p:txBody>
      </p:sp>
      <p:sp>
        <p:nvSpPr>
          <p:cNvPr id="6" name="QC_9_BD.104_1#7a2834e7e?sp=1&amp;vaa=1&amp;vcp=1&amp;vis=1&amp;pid=8051a3421&amp;color=0,0,0&amp;vtp=1&amp;vaab=1&amp;bbb=1&amp;hs=1"/>
          <p:cNvSpPr/>
          <p:nvPr/>
        </p:nvSpPr>
        <p:spPr>
          <a:xfrm>
            <a:off x="539496" y="402142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如果短时间内城市人口增加过多，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那么其产生的影响主要有(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9_AN.105_1#7a2834e7e.bracket?vaa=1&amp;vcp=1&amp;vis=1&amp;pid=8051a3421&amp;color=0,0,0&amp;vpa=29&amp;vtp=1&amp;vaab=1"/>
          <p:cNvSpPr/>
          <p:nvPr/>
        </p:nvSpPr>
        <p:spPr>
          <a:xfrm>
            <a:off x="10506614" y="400808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8" name="QC_9_BD.104_2#7a2834e7e?vaa=1&amp;vcp=1&amp;vis=1&amp;pid=8051a3421&amp;color=0,0,0&amp;vtp=1&amp;vaab=1&amp;bbb=1&amp;hs=1"/>
          <p:cNvSpPr/>
          <p:nvPr/>
        </p:nvSpPr>
        <p:spPr>
          <a:xfrm>
            <a:off x="539496" y="464486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①就业压力变大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②医疗资源紧张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环境压力变小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④交通压力变小</a:t>
            </a:r>
            <a:endParaRPr lang="en-US" altLang="zh-CN" sz="2800" dirty="0"/>
          </a:p>
        </p:txBody>
      </p:sp>
      <p:sp>
        <p:nvSpPr>
          <p:cNvPr id="9" name="QC_9_BD.104_3#7a2834e7e.choices?vaa=1&amp;vcp=1&amp;vis=1&amp;pid=8051a3421&amp;color=0,0,0&amp;vtp=1&amp;vaab=1&amp;bbb=1&amp;hs=1"/>
          <p:cNvSpPr/>
          <p:nvPr/>
        </p:nvSpPr>
        <p:spPr>
          <a:xfrm>
            <a:off x="539496" y="526653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B.③④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8f0654503?vcp=1&amp;pid=923d9f5e5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要点2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柱状图</a:t>
            </a:r>
            <a:endParaRPr lang="en-US" altLang="zh-CN" sz="3000" dirty="0"/>
          </a:p>
        </p:txBody>
      </p:sp>
      <p:sp>
        <p:nvSpPr>
          <p:cNvPr id="3" name="QO_7_BD.106_1#94cea5d99?sp=1&amp;vaa=1&amp;vcp=1&amp;vis=1&amp;pid=8f0654503&amp;color=0,0,0&amp;vtp=1&amp;vaab=1&amp;bbb=1&amp;hb=1"/>
          <p:cNvSpPr/>
          <p:nvPr/>
        </p:nvSpPr>
        <p:spPr>
          <a:xfrm>
            <a:off x="539496" y="121124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例7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（2024·广东·中考）广东常住人口2023年比2022年增加49万人，连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续多年保持在全国第一位。下图为广东近十年常住人口数量统计图，据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此完成下列各题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QO_7_BD.106_2#94cea5d99?vaa=1&amp;vcp=1&amp;vis=1&amp;pid=8f065450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3190666"/>
            <a:ext cx="5458968" cy="2496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07_1#3d1410fdb?htil=28&amp;vaa=1&amp;vcp=1&amp;vis=1&amp;pid=94cea5d99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17494" y="1528318"/>
            <a:ext cx="5393702" cy="2483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07_2#3d1410fdb?htil=28&amp;vaa=1&amp;vcp=1&amp;vis=1&amp;pid=94cea5d99&amp;color=0,0,0&amp;vtp=1&amp;vaab=1&amp;bt=1&amp;bbb=1&amp;hb=1&amp;hs=1"/>
          <p:cNvSpPr/>
          <p:nvPr/>
        </p:nvSpPr>
        <p:spPr>
          <a:xfrm>
            <a:off x="539496" y="1541018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1）2014~2023年广东常住人口数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量变化的总体趋势是(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109_1#3d1410fdb.bracket?vaa=1&amp;vcp=1&amp;vis=1&amp;pid=94cea5d99&amp;color=0,0,0&amp;vpa=30&amp;vtp=1&amp;vaab=1"/>
          <p:cNvSpPr/>
          <p:nvPr/>
        </p:nvSpPr>
        <p:spPr>
          <a:xfrm>
            <a:off x="4016915" y="217538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8_BD.107_3#3d1410fdb.choices?htil=28&amp;vaa=1&amp;vcp=1&amp;vis=1&amp;pid=94cea5d99&amp;color=0,0,0&amp;vtp=1&amp;vaab=1&amp;bbb=1&amp;hs=1"/>
          <p:cNvSpPr/>
          <p:nvPr/>
        </p:nvSpPr>
        <p:spPr>
          <a:xfrm>
            <a:off x="539496" y="2824035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87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.先降后升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.先升后降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8873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C.总体上升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.持续下降</a:t>
            </a:r>
            <a:endParaRPr lang="en-US" altLang="zh-CN" sz="2800" dirty="0"/>
          </a:p>
        </p:txBody>
      </p:sp>
      <p:sp>
        <p:nvSpPr>
          <p:cNvPr id="6" name="QC_8_AS.1_1#3d1410fdb?vaa=1&amp;vcp=1&amp;vis=1&amp;pid=94cea5d99&amp;color=0,0,0&amp;vtp=1&amp;vaab=1&amp;bbb=1&amp;hb=1&amp;hs=1"/>
          <p:cNvSpPr/>
          <p:nvPr/>
        </p:nvSpPr>
        <p:spPr>
          <a:xfrm>
            <a:off x="539496" y="409848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读图可知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，2014~2021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年广东常住人口数量持续上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升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，2022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年有所下降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，2023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年略有上升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其总体变化趋势是上升的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11_1#4c43f6e28?htil=29&amp;vaa=1&amp;vcp=1&amp;vis=1&amp;pid=94cea5d99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2625" y="1547558"/>
            <a:ext cx="5338116" cy="2457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11_2#4c43f6e28?htil=29&amp;sp=1&amp;vaa=1&amp;vcp=1&amp;vis=1&amp;pid=94cea5d99&amp;color=0,0,0&amp;vtp=1&amp;vaab=1&amp;bt=1&amp;bbb=1&amp;hb=1&amp;hs=1"/>
          <p:cNvSpPr/>
          <p:nvPr/>
        </p:nvSpPr>
        <p:spPr>
          <a:xfrm>
            <a:off x="539496" y="1560258"/>
            <a:ext cx="555955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（2）2014~2023年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，形成广东常住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人口数量变化总体趋势的原因主要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8_BD.111_3#4c43f6e28?htil=29&amp;vaa=1&amp;vcp=1&amp;vis=1&amp;pid=94cea5d99&amp;color=0,0,0&amp;vtp=1&amp;vaab=1&amp;bbb=1&amp;hb=1&amp;hs=1"/>
          <p:cNvSpPr/>
          <p:nvPr/>
        </p:nvSpPr>
        <p:spPr>
          <a:xfrm>
            <a:off x="539496" y="3476180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①外来人口迁入较多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②就业压力大</a:t>
            </a:r>
            <a:endParaRPr lang="en-US" altLang="zh-CN" sz="2800" dirty="0"/>
          </a:p>
        </p:txBody>
      </p:sp>
      <p:sp>
        <p:nvSpPr>
          <p:cNvPr id="6" name="QC_8_BD.111_4#4c43f6e28.choices?vaa=1&amp;vcp=1&amp;vis=1&amp;pid=94cea5d99&amp;color=0,0,0&amp;vtp=1&amp;vaab=1&amp;bbb=1&amp;hs=1"/>
          <p:cNvSpPr/>
          <p:nvPr/>
        </p:nvSpPr>
        <p:spPr>
          <a:xfrm>
            <a:off x="539496" y="471678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B.②③④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C.①②④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.①③④</a:t>
            </a:r>
            <a:endParaRPr lang="en-US" altLang="zh-CN" sz="2800" dirty="0"/>
          </a:p>
        </p:txBody>
      </p:sp>
      <p:sp>
        <p:nvSpPr>
          <p:cNvPr id="7" name="QC_8_BD.111_3#4c43f6e28?htil=29&amp;vaa=1&amp;vcp=1&amp;vis=1&amp;pid=94cea5d99&amp;color=0,0,0&amp;vtp=1&amp;vaab=1&amp;bbb=1&amp;hb=1&amp;hs=1"/>
          <p:cNvSpPr/>
          <p:nvPr/>
        </p:nvSpPr>
        <p:spPr>
          <a:xfrm>
            <a:off x="539995" y="4095115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省内人口自然增长率较高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④落户政策宽松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AS.1_1#4c43f6e28?htil=30&amp;vaa=1&amp;vcp=1&amp;vis=1&amp;pid=94cea5d99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899255"/>
            <a:ext cx="5347496" cy="2461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AS.1_1#4c43f6e28?htil=30&amp;vaa=1&amp;vcp=1&amp;vis=1&amp;pid=94cea5d99&amp;color=0,0,0&amp;vtp=1&amp;vaab=1&amp;bt=1&amp;bbb=1&amp;hb=1&amp;hs=1"/>
          <p:cNvSpPr/>
          <p:nvPr/>
        </p:nvSpPr>
        <p:spPr>
          <a:xfrm>
            <a:off x="539496" y="911955"/>
            <a:ext cx="55595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，2014~2023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形成广东常住人口数量变化呈总体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上升趋势的主要原因是外来人口迁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入较多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省内人口自然增长率较高</a:t>
            </a:r>
            <a:endParaRPr lang="en-US" altLang="zh-CN" sz="2800" dirty="0"/>
          </a:p>
        </p:txBody>
      </p:sp>
      <p:sp>
        <p:nvSpPr>
          <p:cNvPr id="4" name="QC_8_AN.2_1#4c43f6e28?vaa=1&amp;vcp=1&amp;vis=1&amp;pid=94cea5d99&amp;color=0,0,0&amp;vtp=1&amp;vaab=1&amp;bbb=1&amp;hs=1"/>
          <p:cNvSpPr/>
          <p:nvPr/>
        </p:nvSpPr>
        <p:spPr>
          <a:xfrm>
            <a:off x="539496" y="539175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8_AS.1_1#4c43f6e28?htil=30&amp;vaa=1&amp;vcp=1&amp;vis=1&amp;pid=94cea5d99&amp;color=0,0,0&amp;vtp=1&amp;vaab=1&amp;bt=1&amp;bbb=1&amp;hb=1&amp;hs=1"/>
          <p:cNvSpPr/>
          <p:nvPr/>
        </p:nvSpPr>
        <p:spPr>
          <a:xfrm>
            <a:off x="539496" y="3472275"/>
            <a:ext cx="11112011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和落户政策宽松等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①③④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符合题意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就业压力大并不利于吸引外来人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口迁入和促进省内人口自然增长率提高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不利于常住人口的增加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，②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符合题意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15_1#89c6b1462?htil=31&amp;vaa=1&amp;vcp=1&amp;vis=1&amp;pid=94cea5d99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98850" y="800419"/>
            <a:ext cx="4046922" cy="1883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15_2#89c6b1462?htil=31&amp;vaa=1&amp;vcp=1&amp;vis=1&amp;pid=94cea5d99&amp;color=0,0,0&amp;vtp=1&amp;vaab=1&amp;bt=1&amp;bbb=1&amp;hb=1&amp;hs=1"/>
          <p:cNvSpPr/>
          <p:nvPr/>
        </p:nvSpPr>
        <p:spPr>
          <a:xfrm>
            <a:off x="539496" y="782130"/>
            <a:ext cx="6355080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）广东常住人口数量连续多年保持在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全国第一位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其带来的突出优势是(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117_1#89c6b1462.bracket?vaa=1&amp;vcp=1&amp;vis=1&amp;pid=94cea5d99&amp;color=0,0,0&amp;vpa=32&amp;vtp=1&amp;vaab=1"/>
          <p:cNvSpPr/>
          <p:nvPr/>
        </p:nvSpPr>
        <p:spPr>
          <a:xfrm>
            <a:off x="6150515" y="1365949"/>
            <a:ext cx="515938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8_BD.115_3#89c6b1462.choices?htil=31&amp;vaa=1&amp;vcp=1&amp;vis=1&amp;pid=94cea5d99&amp;color=0,0,0&amp;vtp=1&amp;vaab=1&amp;bbb=1&amp;hs=1"/>
          <p:cNvSpPr/>
          <p:nvPr/>
        </p:nvSpPr>
        <p:spPr>
          <a:xfrm>
            <a:off x="539496" y="1964055"/>
            <a:ext cx="6355080" cy="2306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A.人均医疗资源丰富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.人均教育资源丰富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.人均耕地面积大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.劳动力资源丰富</a:t>
            </a:r>
            <a:endParaRPr lang="en-US" altLang="zh-CN" sz="2800" dirty="0"/>
          </a:p>
        </p:txBody>
      </p:sp>
      <p:sp>
        <p:nvSpPr>
          <p:cNvPr id="6" name="QC_8_AS.1_1#89c6b1462?vaa=1&amp;vcp=1&amp;vis=1&amp;pid=94cea5d99&amp;color=0,0,0&amp;vtp=1&amp;vaab=1&amp;bbb=1&amp;hb=1&amp;hs=1"/>
          <p:cNvSpPr/>
          <p:nvPr/>
        </p:nvSpPr>
        <p:spPr>
          <a:xfrm>
            <a:off x="539496" y="4326255"/>
            <a:ext cx="11109960" cy="1709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广东常住人口数量连续多年保持在全国第一位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其带来的突出优势是劳动力资源丰富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人口数量多会使得人均医疗资源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人均教育资源和人均耕地面积减少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83f2db668?vcp=1&amp;pid=8f0654503&amp;color=0,0,0&amp;vtp=1&amp;vaab=1&amp;bt=1&amp;bbb=1"/>
          <p:cNvSpPr/>
          <p:nvPr/>
        </p:nvSpPr>
        <p:spPr>
          <a:xfrm>
            <a:off x="539496" y="554400"/>
            <a:ext cx="11109960" cy="61277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同类变式</a:t>
            </a:r>
            <a:endParaRPr lang="en-US" altLang="zh-CN" sz="3000" dirty="0"/>
          </a:p>
        </p:txBody>
      </p:sp>
      <p:pic>
        <p:nvPicPr>
          <p:cNvPr id="3" name="QM_8_BD.119_1#aa0ccefe3?htil=32&amp;vaa=1&amp;vcp=1&amp;vis=1&amp;pid=83f2db668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43526" y="1251757"/>
            <a:ext cx="4727448" cy="2185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8_BD.119_2#aa0ccefe3?htil=32&amp;vaa=1&amp;vcp=1&amp;vis=1&amp;pid=83f2db668&amp;color=0,0,0&amp;vtp=1&amp;vaab=1&amp;bbb=1&amp;hb=1&amp;hs=1"/>
          <p:cNvSpPr/>
          <p:nvPr/>
        </p:nvSpPr>
        <p:spPr>
          <a:xfrm>
            <a:off x="539496" y="1233469"/>
            <a:ext cx="625449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（2023·安徽·中考）读某年世界部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分国家耕地总面积及人均耕地面积比较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图，完成15~16题。</a:t>
            </a:r>
            <a:endParaRPr lang="en-US" altLang="zh-CN" sz="2800" dirty="0"/>
          </a:p>
        </p:txBody>
      </p:sp>
      <p:sp>
        <p:nvSpPr>
          <p:cNvPr id="5" name="QC_9_BD.120_1#88e7d5976?htil=32&amp;vaa=1&amp;vcp=1&amp;vis=1&amp;pid=aa0ccefe3&amp;color=0,0,0&amp;vtp=1&amp;vaab=1&amp;bbb=1&amp;hb=1&amp;hs=1"/>
          <p:cNvSpPr/>
          <p:nvPr/>
        </p:nvSpPr>
        <p:spPr>
          <a:xfrm>
            <a:off x="539496" y="3158979"/>
            <a:ext cx="625449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据图推测，四个国家中当年粮食出口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量最少的是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9_AN.121_1#88e7d5976.bracket?vaa=1&amp;vcp=1&amp;vis=1&amp;pid=aa0ccefe3&amp;color=0,0,0&amp;vpa=33&amp;vtp=1&amp;vaab=1"/>
          <p:cNvSpPr/>
          <p:nvPr/>
        </p:nvSpPr>
        <p:spPr>
          <a:xfrm>
            <a:off x="2594514" y="379334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9_BD.120_2#88e7d5976.choices?htil=32&amp;vaa=1&amp;vcp=1&amp;vis=1&amp;pid=aa0ccefe3&amp;color=0,0,0&amp;vtp=1&amp;vaab=1&amp;bbb=1&amp;hs=1"/>
          <p:cNvSpPr/>
          <p:nvPr/>
        </p:nvSpPr>
        <p:spPr>
          <a:xfrm>
            <a:off x="539496" y="442815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761615" algn="l"/>
                <a:tab pos="5485130" algn="l"/>
                <a:tab pos="85642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.印度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B.美国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C.俄罗斯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.巴西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3_1#1369cf3f5?htil=2&amp;vaa=1&amp;vcp=1&amp;vis=1&amp;pid=c0783e017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74592" y="800419"/>
            <a:ext cx="2497242" cy="2761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3_2#1369cf3f5?htil=2&amp;vaa=1&amp;vcp=1&amp;vis=1&amp;pid=c0783e017&amp;color=0,0,0&amp;vtp=1&amp;vaab=1&amp;bt=1&amp;bbb=1&amp;hb=1&amp;hs=1"/>
          <p:cNvSpPr/>
          <p:nvPr/>
        </p:nvSpPr>
        <p:spPr>
          <a:xfrm>
            <a:off x="539496" y="782130"/>
            <a:ext cx="7781544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（1）下列关于图中A、B、C、D四地的叙述，正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5_1#1369cf3f5.bracket?vaa=1&amp;vcp=1&amp;vis=1&amp;pid=c0783e017&amp;color=0,0,0&amp;vpa=1&amp;vtp=1&amp;vaab=1"/>
          <p:cNvSpPr/>
          <p:nvPr/>
        </p:nvSpPr>
        <p:spPr>
          <a:xfrm>
            <a:off x="1883314" y="1365949"/>
            <a:ext cx="495300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3_3#1369cf3f5.choices?htil=2&amp;vaa=1&amp;vcp=1&amp;vis=1&amp;pid=c0783e017&amp;color=0,0,0&amp;vtp=1&amp;vaab=1&amp;bbb=1&amp;hs=1"/>
          <p:cNvSpPr/>
          <p:nvPr/>
        </p:nvSpPr>
        <p:spPr>
          <a:xfrm>
            <a:off x="539496" y="1964055"/>
            <a:ext cx="7781544" cy="2306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A.A地位于西半球、南半球和中纬度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.B地位于C地的正北方向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.四地中，全年昼夜平分的是C地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.位于东半球的只有D地</a:t>
            </a:r>
            <a:endParaRPr lang="en-US" altLang="zh-CN" sz="2800" dirty="0"/>
          </a:p>
        </p:txBody>
      </p:sp>
      <p:sp>
        <p:nvSpPr>
          <p:cNvPr id="6" name="QC_7_AS.1_1#1369cf3f5?htil=2&amp;vaa=1&amp;vcp=1&amp;vis=1&amp;pid=c0783e017&amp;color=0,0,0&amp;vtp=1&amp;vaab=1&amp;bbb=1&amp;hb=1&amp;hs=1"/>
          <p:cNvSpPr/>
          <p:nvPr/>
        </p:nvSpPr>
        <p:spPr>
          <a:xfrm>
            <a:off x="539496" y="4326255"/>
            <a:ext cx="11109960" cy="1709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读图判断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，A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地位于西半球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南半球和低纬度地区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地位于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地的东北方向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赤道上全年昼夜平分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四地中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只有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地位于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赤道上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位于东半球的地点有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B、D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两地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9_BD.122_1#0094909f7?vaa=1&amp;vcp=1&amp;vis=1&amp;pid=aa0ccefe3&amp;color=0,0,0&amp;vtp=1&amp;vaab=1&amp;bbb=1&amp;hb=1&amp;htil=1"/>
          <p:cNvSpPr/>
          <p:nvPr/>
        </p:nvSpPr>
        <p:spPr>
          <a:xfrm>
            <a:off x="539496" y="1349842"/>
            <a:ext cx="624636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巴西的陆地面积大于印度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，其耕地总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面积却较小，主要自然原因是 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9_BD.122_2#0094909f7.choices?vaa=1&amp;vcp=1&amp;vis=1&amp;pid=aa0ccefe3&amp;color=0,0,0&amp;vtp=1&amp;vaab=1&amp;bbb=1&amp;htil=1&amp;hb=1"/>
          <p:cNvSpPr/>
          <p:nvPr/>
        </p:nvSpPr>
        <p:spPr>
          <a:xfrm>
            <a:off x="539496" y="2628115"/>
            <a:ext cx="624636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.平原面积狭小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B.山地连绵不绝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</a:t>
            </a:r>
          </a:p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森林草原广阔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.沙漠戈壁广布</a:t>
            </a:r>
            <a:endParaRPr lang="en-US" altLang="zh-CN" sz="2800" dirty="0"/>
          </a:p>
        </p:txBody>
      </p:sp>
      <p:sp>
        <p:nvSpPr>
          <p:cNvPr id="4" name="QC_9_AN.1_1#0094909f7.bracket?vaa=1&amp;vcp=1&amp;vis=1&amp;pid=aa0ccefe3&amp;color=0,0,0&amp;vpa=34&amp;vtp=1&amp;vaab=1"/>
          <p:cNvSpPr/>
          <p:nvPr/>
        </p:nvSpPr>
        <p:spPr>
          <a:xfrm>
            <a:off x="5528215" y="198420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5" name="QM_8_BD.119_1#aa0ccefe3?htil=32&amp;vaa=1&amp;vcp=1&amp;vis=1&amp;pid=83f2db668&amp;color=0,0,0&amp;tib=255,255,255&amp;vtp=1&amp;vaab=1&amp;hs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70660" y="1458491"/>
            <a:ext cx="4727448" cy="2185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8221f3ad?vcp=1&amp;pid=923d9f5e5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要点3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点状图</a:t>
            </a:r>
            <a:endParaRPr lang="en-US" altLang="zh-CN" sz="3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7_BD.124_1#c51ee2ee1?sp=1&amp;vaa=1&amp;vcp=1&amp;vis=1&amp;pid=e8221f3ad&amp;color=0,0,0&amp;vtp=1&amp;vaab=1&amp;bbb=1&amp;hb=1"/>
              <p:cNvSpPr/>
              <p:nvPr/>
            </p:nvSpPr>
            <p:spPr>
              <a:xfrm>
                <a:off x="539496" y="1211244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例8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读世界某地的气温和降水量统计图（例如，4月平均气温为15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降水量为60毫米），完成下列各题。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7_BD.124_1#c51ee2ee1?sp=1&amp;vaa=1&amp;vcp=1&amp;vis=1&amp;pid=e8221f3ad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11244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25" r="3" b="-56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7_BD.124_2#c51ee2ee1?vaa=1&amp;vcp=1&amp;vis=1&amp;pid=e8221f3ad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2549951"/>
            <a:ext cx="5458968" cy="2980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7_AS.1_1#c51ee2ee1?vaa=1&amp;vcp=1&amp;vis=1&amp;pid=e8221f3ad&amp;color=0,0,0&amp;vtp=1&amp;vaab=1&amp;bbb=1"/>
          <p:cNvSpPr/>
          <p:nvPr/>
        </p:nvSpPr>
        <p:spPr>
          <a:xfrm>
            <a:off x="539496" y="566145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本题组主要考查点状图的判读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26_1#90d632ea5?htil=33&amp;vaa=1&amp;vcp=1&amp;vis=1&amp;pid=c51ee2ee1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40455" y="1672082"/>
            <a:ext cx="5422392" cy="2980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26_2#90d632ea5?htil=33&amp;vaa=1&amp;vcp=1&amp;vis=1&amp;pid=c51ee2ee1&amp;color=0,0,0&amp;vtp=1&amp;vaab=1&amp;bt=1&amp;bbb=1"/>
          <p:cNvSpPr/>
          <p:nvPr/>
        </p:nvSpPr>
        <p:spPr>
          <a:xfrm>
            <a:off x="539496" y="1534922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该地位于(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128_1#90d632ea5.bracket?vaa=1&amp;vcp=1&amp;vis=1&amp;pid=c51ee2ee1&amp;color=0,0,0&amp;vpa=35&amp;vtp=1&amp;vaab=1"/>
          <p:cNvSpPr/>
          <p:nvPr/>
        </p:nvSpPr>
        <p:spPr>
          <a:xfrm>
            <a:off x="3127915" y="152158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8_BD.126_3#90d632ea5.choices?htil=33&amp;vaa=1&amp;vcp=1&amp;vis=1&amp;pid=c51ee2ee1&amp;color=0,0,0&amp;vtp=1&amp;vaab=1&amp;bbb=1"/>
          <p:cNvSpPr/>
          <p:nvPr/>
        </p:nvSpPr>
        <p:spPr>
          <a:xfrm>
            <a:off x="539496" y="2167191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87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.北半球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.南半球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8873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C.东半球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.西半球</a:t>
            </a:r>
            <a:endParaRPr lang="en-US" altLang="zh-CN" sz="2800" dirty="0"/>
          </a:p>
        </p:txBody>
      </p:sp>
      <p:sp>
        <p:nvSpPr>
          <p:cNvPr id="6" name="QC_8_AS.1_1#90d632ea5?htil=33&amp;vaa=1&amp;vcp=1&amp;vis=1&amp;pid=c51ee2ee1&amp;color=0,0,0&amp;vtp=1&amp;vaab=1&amp;bbb=1&amp;hb=1"/>
          <p:cNvSpPr/>
          <p:nvPr/>
        </p:nvSpPr>
        <p:spPr>
          <a:xfrm>
            <a:off x="539496" y="3444176"/>
            <a:ext cx="555955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由图中各月气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温可知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该地月平均气温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月最高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、1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月最低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应位于北半球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30_1#8bd30acae?htil=34&amp;vaa=1&amp;vcp=1&amp;vis=1&amp;pid=c51ee2ee1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17339" y="1672082"/>
            <a:ext cx="4919472" cy="2724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30_2#8bd30acae?htil=34&amp;vaa=1&amp;vcp=1&amp;vis=1&amp;pid=c51ee2ee1&amp;color=0,0,0&amp;vtp=1&amp;vaab=1&amp;bt=1&amp;bbb=1"/>
          <p:cNvSpPr/>
          <p:nvPr/>
        </p:nvSpPr>
        <p:spPr>
          <a:xfrm>
            <a:off x="539496" y="1534922"/>
            <a:ext cx="606247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该地降水季节分配情况为(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132_1#8bd30acae.bracket?vaa=1&amp;vcp=1&amp;vis=1&amp;pid=c51ee2ee1&amp;color=0,0,0&amp;vpa=36&amp;vtp=1&amp;vaab=1"/>
          <p:cNvSpPr/>
          <p:nvPr/>
        </p:nvSpPr>
        <p:spPr>
          <a:xfrm>
            <a:off x="5617115" y="152158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8_BD.130_3#8bd30acae.choices?htil=34&amp;vaa=1&amp;vcp=1&amp;vis=1&amp;pid=c51ee2ee1&amp;color=0,0,0&amp;vtp=1&amp;vaab=1&amp;bbb=1"/>
          <p:cNvSpPr/>
          <p:nvPr/>
        </p:nvSpPr>
        <p:spPr>
          <a:xfrm>
            <a:off x="539496" y="2167191"/>
            <a:ext cx="606247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13880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.全年多雨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.全年少雨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13880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C.冬季多雨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.夏季多雨</a:t>
            </a:r>
            <a:endParaRPr lang="en-US" altLang="zh-CN" sz="2800" dirty="0"/>
          </a:p>
        </p:txBody>
      </p:sp>
      <p:sp>
        <p:nvSpPr>
          <p:cNvPr id="6" name="QC_8_AS.1_1#8bd30acae?htil=34&amp;vaa=1&amp;vcp=1&amp;vis=1&amp;pid=c51ee2ee1&amp;color=0,0,0&amp;vtp=1&amp;vaab=1&amp;bbb=1&amp;hb=1"/>
          <p:cNvSpPr/>
          <p:nvPr/>
        </p:nvSpPr>
        <p:spPr>
          <a:xfrm>
            <a:off x="539496" y="3444176"/>
            <a:ext cx="606247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由图中各月降水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量可知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该地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月降水量最多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降水类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型属于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北半球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冬季多雨型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34_1#038d73c27?htil=35&amp;vaa=1&amp;vcp=1&amp;vis=1&amp;pid=c51ee2ee1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92824" y="1570831"/>
            <a:ext cx="5038344" cy="2798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34_2#038d73c27?htil=35&amp;vaa=1&amp;vcp=1&amp;vis=1&amp;pid=c51ee2ee1&amp;color=0,0,0&amp;vtp=1&amp;vaab=1&amp;bt=1&amp;bbb=1&amp;hb=1&amp;hs=1"/>
          <p:cNvSpPr/>
          <p:nvPr/>
        </p:nvSpPr>
        <p:spPr>
          <a:xfrm>
            <a:off x="539496" y="1552543"/>
            <a:ext cx="594360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（3）西欧、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北欧的居民前往该地度假，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沐浴温暖阳光的季节最有可能是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136_1#038d73c27.bracket?vaa=1&amp;vcp=1&amp;vis=1&amp;pid=c51ee2ee1&amp;color=0,0,0&amp;vpa=37&amp;vtp=1&amp;vaab=1"/>
          <p:cNvSpPr/>
          <p:nvPr/>
        </p:nvSpPr>
        <p:spPr>
          <a:xfrm>
            <a:off x="816515" y="283460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8_BD.134_3#038d73c27.choices?htil=35&amp;vaa=1&amp;vcp=1&amp;vis=1&amp;pid=c51ee2ee1&amp;color=0,0,0&amp;vtp=1&amp;vaab=1&amp;bbb=1&amp;hs=1"/>
          <p:cNvSpPr/>
          <p:nvPr/>
        </p:nvSpPr>
        <p:spPr>
          <a:xfrm>
            <a:off x="539496" y="3468465"/>
            <a:ext cx="59436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558925" algn="l"/>
                <a:tab pos="3079750" algn="l"/>
                <a:tab pos="460057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.春季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B.夏季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C.秋季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.冬季</a:t>
            </a:r>
            <a:endParaRPr lang="en-US" altLang="zh-CN" sz="2800" dirty="0"/>
          </a:p>
        </p:txBody>
      </p:sp>
      <p:sp>
        <p:nvSpPr>
          <p:cNvPr id="6" name="QC_8_AS.1_1#038d73c27?htil=35&amp;vaa=1&amp;vcp=1&amp;vis=1&amp;pid=c51ee2ee1&amp;color=0,0,0&amp;vtp=1&amp;vaab=1&amp;bbb=1&amp;hb=1&amp;hs=1"/>
          <p:cNvSpPr/>
          <p:nvPr/>
        </p:nvSpPr>
        <p:spPr>
          <a:xfrm>
            <a:off x="539496" y="4090130"/>
            <a:ext cx="59436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西欧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北欧的居</a:t>
            </a:r>
            <a:endParaRPr lang="en-US" altLang="zh-CN" sz="2800" dirty="0"/>
          </a:p>
        </p:txBody>
      </p:sp>
      <p:sp>
        <p:nvSpPr>
          <p:cNvPr id="8" name="QC_8_AS.1_1#038d73c27?htil=35&amp;vaa=1&amp;vcp=1&amp;vis=1&amp;pid=c51ee2ee1&amp;color=0,0,0&amp;vtp=1&amp;vaab=1&amp;bbb=1&amp;hb=1&amp;hs=1"/>
          <p:cNvSpPr/>
          <p:nvPr/>
        </p:nvSpPr>
        <p:spPr>
          <a:xfrm>
            <a:off x="539995" y="4711795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民应该选择在降水较少的夏季前往该地沐浴阳光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07a8a6790?vcp=1&amp;pid=e8221f3ad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同类变式</a:t>
            </a:r>
            <a:endParaRPr lang="en-US" altLang="zh-CN" sz="3000" dirty="0"/>
          </a:p>
        </p:txBody>
      </p:sp>
      <p:pic>
        <p:nvPicPr>
          <p:cNvPr id="3" name="QM_8_BD.138_1#bee270e9d?htil=36&amp;vaa=1&amp;vcp=1&amp;vis=1&amp;pid=07a8a6790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7" y="1220769"/>
            <a:ext cx="5308605" cy="2461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8_BD.138_2#bee270e9d?htil=36&amp;vaa=1&amp;vcp=1&amp;vis=1&amp;pid=07a8a6790&amp;color=0,0,0&amp;vtp=1&amp;vaab=1&amp;bbb=1&amp;hb=1&amp;hs=1"/>
          <p:cNvSpPr/>
          <p:nvPr/>
        </p:nvSpPr>
        <p:spPr>
          <a:xfrm>
            <a:off x="539496" y="1233469"/>
            <a:ext cx="55595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（2023·湖北咸宁·中考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）“灯塔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工厂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”指大规模应用人工智能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、大数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据分析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、5G等新技术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，全方位推动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制造业全过程、价值链和商业模式</a:t>
            </a:r>
            <a:endParaRPr lang="en-US" altLang="zh-CN" sz="2800" dirty="0"/>
          </a:p>
        </p:txBody>
      </p:sp>
      <p:sp>
        <p:nvSpPr>
          <p:cNvPr id="5" name="QM_8_BD.138_2#bee270e9d?htil=36&amp;vaa=1&amp;vcp=1&amp;vis=1&amp;pid=07a8a6790&amp;color=0,0,0&amp;vtp=1&amp;vaab=1&amp;bbb=1&amp;hb=1&amp;hs=1"/>
          <p:cNvSpPr/>
          <p:nvPr/>
        </p:nvSpPr>
        <p:spPr>
          <a:xfrm>
            <a:off x="539995" y="3793789"/>
            <a:ext cx="11112011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转型的示范性工厂或企业，是拥有足够的科技含量与创新性的“世界最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先进的工厂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读世界“灯塔工厂”分布的主要国家及工厂数量示意图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完成17~18题。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8_BD.139_1#34c7a51fb?htil=37&amp;vaa=1&amp;vcp=1&amp;vis=1&amp;pid=bee270e9d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27762" y="1014222"/>
            <a:ext cx="5422392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9_BD.139_2#34c7a51fb?htil=37&amp;vaa=1&amp;vcp=1&amp;vis=1&amp;pid=bee270e9d&amp;color=0,0,0&amp;vtp=1&amp;vaab=1&amp;bt=1&amp;bbb=1&amp;hs=1"/>
          <p:cNvSpPr/>
          <p:nvPr/>
        </p:nvSpPr>
        <p:spPr>
          <a:xfrm>
            <a:off x="539496" y="877062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图中“灯塔工厂”的分布(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9_AN.1_1#34c7a51fb.bracket?vaa=1&amp;vcp=1&amp;vis=1&amp;pid=bee270e9d&amp;color=0,0,0&amp;vpa=38&amp;vtp=1&amp;vaab=1"/>
          <p:cNvSpPr/>
          <p:nvPr/>
        </p:nvSpPr>
        <p:spPr>
          <a:xfrm>
            <a:off x="4775740" y="86372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9_BD.139_3#34c7a51fb.choices?htil=37&amp;vaa=1&amp;vcp=1&amp;vis=1&amp;pid=bee270e9d&amp;color=0,0,0&amp;vtp=1&amp;vaab=1&amp;bbb=1&amp;hs=1"/>
          <p:cNvSpPr/>
          <p:nvPr/>
        </p:nvSpPr>
        <p:spPr>
          <a:xfrm>
            <a:off x="539496" y="1509331"/>
            <a:ext cx="55595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A.集中在北半球、西半球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.亚洲工厂数量最多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.集中在中高纬度地区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.欧洲工厂数量最多</a:t>
            </a:r>
            <a:endParaRPr lang="en-US" altLang="zh-CN" sz="2800" dirty="0"/>
          </a:p>
        </p:txBody>
      </p:sp>
      <p:sp>
        <p:nvSpPr>
          <p:cNvPr id="6" name="QC_9_BD.141_1#11ab8534d?vaa=1&amp;vcp=1&amp;vis=1&amp;pid=bee270e9d&amp;color=0,0,0&amp;vtp=1&amp;vaab=1&amp;bbb=1&amp;hs=1"/>
          <p:cNvSpPr/>
          <p:nvPr/>
        </p:nvSpPr>
        <p:spPr>
          <a:xfrm>
            <a:off x="539496" y="406692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下列关于“灯塔工厂”的特点，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叙述正确的是(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9_AN.142_1#11ab8534d.bracket?vaa=1&amp;vcp=1&amp;vis=1&amp;pid=bee270e9d&amp;color=0,0,0&amp;vpa=39&amp;vtp=1&amp;vaab=1"/>
          <p:cNvSpPr/>
          <p:nvPr/>
        </p:nvSpPr>
        <p:spPr>
          <a:xfrm>
            <a:off x="7976139" y="4053586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8" name="QC_9_BD.141_2#11ab8534d.choices?vaa=1&amp;vcp=1&amp;vis=1&amp;pid=bee270e9d&amp;color=0,0,0&amp;vtp=1&amp;vaab=1&amp;bbb=1&amp;hs=1"/>
          <p:cNvSpPr/>
          <p:nvPr/>
        </p:nvSpPr>
        <p:spPr>
          <a:xfrm>
            <a:off x="539496" y="469639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.对技术人才的创新能力要求高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.能耗较大，环境污染严重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C.对生产工艺的要求低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.生产成本高，运营速度慢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7a7eec06b?vcp=1&amp;pid=923d9f5e5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要点4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饼状图</a:t>
            </a:r>
            <a:endParaRPr lang="en-US" altLang="zh-CN" sz="3000" dirty="0"/>
          </a:p>
        </p:txBody>
      </p:sp>
      <p:pic>
        <p:nvPicPr>
          <p:cNvPr id="3" name="QO_7_BD.143_1#e57f7354b?htil=38&amp;vaa=1&amp;vcp=1&amp;vis=1&amp;pid=7a7eec06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80862" y="1229532"/>
            <a:ext cx="3694176" cy="339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43_2#e57f7354b?htil=38&amp;sp=1&amp;vaa=1&amp;vcp=1&amp;vis=1&amp;pid=7a7eec06b&amp;color=0,0,0&amp;vtp=1&amp;vaab=1&amp;bbb=1&amp;hb=1"/>
          <p:cNvSpPr/>
          <p:nvPr/>
        </p:nvSpPr>
        <p:spPr>
          <a:xfrm>
            <a:off x="539496" y="1211244"/>
            <a:ext cx="7278624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例9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（2023·山西太原·中考）2023年5月18日，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山东莱州西岭村发现了一座迄今为止国内最大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的世界级巨型单体金矿床。结合我国已探明金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矿储量分布比例图，完成下列各题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O_7_AS.1_1#e57f7354b?htil=38&amp;vaa=1&amp;vcp=1&amp;vis=1&amp;pid=7a7eec06b&amp;color=0,0,0&amp;vtp=1&amp;vaab=1&amp;bbb=1&amp;htil=1"/>
          <p:cNvSpPr/>
          <p:nvPr/>
        </p:nvSpPr>
        <p:spPr>
          <a:xfrm>
            <a:off x="539995" y="3708001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本题组主要考查饼状图的判读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8_BD.145_1#81bc179ea?vaa=1&amp;vcp=1&amp;vis=1&amp;pid=e57f7354b&amp;color=0,0,0&amp;vtp=1&amp;vaab=1&amp;bbb=1&amp;htil=1"/>
          <p:cNvSpPr/>
          <p:nvPr/>
        </p:nvSpPr>
        <p:spPr>
          <a:xfrm>
            <a:off x="539497" y="1846208"/>
            <a:ext cx="7270497" cy="55365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金矿属于(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BD.145_2#81bc179ea.choices?vaa=1&amp;vcp=1&amp;vis=1&amp;pid=e57f7354b&amp;color=0,0,0&amp;vtp=1&amp;vaab=1&amp;bbb=1&amp;htil=1&amp;hb=1"/>
          <p:cNvSpPr/>
          <p:nvPr/>
        </p:nvSpPr>
        <p:spPr>
          <a:xfrm>
            <a:off x="539497" y="2475683"/>
            <a:ext cx="7270497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A.矿产资源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  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B.土地资源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C.生物资源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  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D.清洁能源</a:t>
            </a:r>
            <a:endParaRPr lang="en-US" altLang="zh-CN" sz="2800" dirty="0"/>
          </a:p>
        </p:txBody>
      </p:sp>
      <p:sp>
        <p:nvSpPr>
          <p:cNvPr id="5" name="QC_8_AS.3_1#81bc179ea?vaa=1&amp;vcp=1&amp;vis=1&amp;pid=e57f7354b&amp;color=0,0,0&amp;vtp=1&amp;vaab=1&amp;bbb=1&amp;htil=1"/>
          <p:cNvSpPr/>
          <p:nvPr/>
        </p:nvSpPr>
        <p:spPr>
          <a:xfrm>
            <a:off x="539497" y="3748454"/>
            <a:ext cx="7270497" cy="55365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金矿属于矿产资源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1" name="QC_8_AN.2_1#81bc179ea.bracket?vaa=1&amp;vcp=1&amp;vis=1&amp;pid=e57f7354b&amp;color=0,0,0&amp;vpa=40&amp;vtp=1&amp;vaab=1"/>
          <p:cNvSpPr/>
          <p:nvPr/>
        </p:nvSpPr>
        <p:spPr>
          <a:xfrm>
            <a:off x="3127915" y="183287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13" name="QO_7_BD.143_1#e57f7354b?htil=38&amp;vaa=1&amp;vcp=1&amp;vis=1&amp;pid=7a7eec06b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44936" y="1413334"/>
            <a:ext cx="3694176" cy="339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11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49_1#41d82b4e3?vaa=1&amp;vcp=1&amp;vis=1&amp;pid=e57f7354b&amp;color=0,0,0&amp;vtp=1&amp;vaab=1&amp;bbb=1&amp;htil=1&amp;hb=1"/>
          <p:cNvSpPr/>
          <p:nvPr/>
        </p:nvSpPr>
        <p:spPr>
          <a:xfrm>
            <a:off x="539497" y="1222080"/>
            <a:ext cx="7270495" cy="120135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）我国目前已探明金矿储量最多的省级行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政区是(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8_BD.149_2#41d82b4e3.choices?vaa=1&amp;vcp=1&amp;vis=1&amp;pid=e57f7354b&amp;color=0,0,0&amp;vtp=1&amp;vaab=1&amp;bbb=1&amp;htil=1&amp;hb=1"/>
          <p:cNvSpPr/>
          <p:nvPr/>
        </p:nvSpPr>
        <p:spPr>
          <a:xfrm>
            <a:off x="539497" y="2500353"/>
            <a:ext cx="7270495" cy="120135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A.山西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B.山东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</a:p>
          <a:p>
            <a:pPr latinLnBrk="1">
              <a:lnSpc>
                <a:spcPts val="51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C.河南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D.河北</a:t>
            </a:r>
            <a:endParaRPr lang="en-US" altLang="zh-CN" sz="2800" dirty="0"/>
          </a:p>
        </p:txBody>
      </p:sp>
      <p:sp>
        <p:nvSpPr>
          <p:cNvPr id="4" name="QC_8_AS.2_1#41d82b4e3?vaa=1&amp;vcp=1&amp;vis=1&amp;pid=e57f7354b&amp;color=0,0,0&amp;vtp=1&amp;vaab=1&amp;bbb=1&amp;hb=1&amp;htil=1"/>
          <p:cNvSpPr/>
          <p:nvPr/>
        </p:nvSpPr>
        <p:spPr>
          <a:xfrm>
            <a:off x="539497" y="3777338"/>
            <a:ext cx="7270495" cy="184905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读图可知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我国目前已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探明金矿储量最多的省级行政区是鲁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20.5%），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即山东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C_8_AN.1_1#41d82b4e3.bracket?vaa=1&amp;vcp=1&amp;vis=1&amp;pid=e57f7354b&amp;color=0,0,0&amp;vpa=41&amp;vtp=1&amp;vaab=1&amp;htil=1"/>
          <p:cNvSpPr/>
          <p:nvPr/>
        </p:nvSpPr>
        <p:spPr>
          <a:xfrm>
            <a:off x="1883315" y="185644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pic>
        <p:nvPicPr>
          <p:cNvPr id="7" name="QO_7_BD.143_1#e57f7354b?htil=38&amp;vaa=1&amp;vcp=1&amp;vis=1&amp;pid=7a7eec06b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63388" y="1221255"/>
            <a:ext cx="3694176" cy="339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7_1#d253f1e6d?htil=3&amp;vaa=1&amp;vcp=1&amp;vis=1&amp;pid=c0783e017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63043" y="1026922"/>
            <a:ext cx="3063240" cy="3401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7_2#d253f1e6d?htil=3&amp;vaa=1&amp;vcp=1&amp;vis=1&amp;pid=c0783e017&amp;color=0,0,0&amp;vtp=1&amp;vaab=1&amp;bt=1&amp;bbb=1&amp;hs=1"/>
          <p:cNvSpPr/>
          <p:nvPr/>
        </p:nvSpPr>
        <p:spPr>
          <a:xfrm>
            <a:off x="539496" y="889762"/>
            <a:ext cx="79095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地关于地心的对称点的地理坐标是(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9_1#d253f1e6d.bracket?vaa=1&amp;vcp=1&amp;vis=1&amp;pid=c0783e017&amp;color=0,0,0&amp;vpa=2&amp;vtp=1&amp;vaab=1"/>
          <p:cNvSpPr/>
          <p:nvPr/>
        </p:nvSpPr>
        <p:spPr>
          <a:xfrm>
            <a:off x="7296689" y="87642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7_BD.7_3#d253f1e6d.choices?htil=3&amp;vaa=1&amp;vcp=1&amp;vis=1&amp;pid=c0783e017&amp;color=0,0,0&amp;vtp=1&amp;vaab=1&amp;bbb=1&amp;hs=1"/>
          <p:cNvSpPr/>
          <p:nvPr/>
        </p:nvSpPr>
        <p:spPr>
          <a:xfrm>
            <a:off x="539496" y="1522031"/>
            <a:ext cx="79095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9293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A.（23.5°N，60°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E）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.（23.5°S，120°W）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92938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.（23.5°S，60°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W）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.（23.5°N，120°E）</a:t>
            </a:r>
            <a:endParaRPr lang="en-US" altLang="zh-CN" sz="2800" dirty="0"/>
          </a:p>
        </p:txBody>
      </p:sp>
      <p:sp>
        <p:nvSpPr>
          <p:cNvPr id="6" name="QC_7_AS.1_1#d253f1e6d?htil=3&amp;vaa=1&amp;vcp=1&amp;vis=1&amp;pid=c0783e017&amp;color=0,0,0&amp;vtp=1&amp;vaab=1&amp;bbb=1&amp;hb=1&amp;hs=1"/>
          <p:cNvSpPr/>
          <p:nvPr/>
        </p:nvSpPr>
        <p:spPr>
          <a:xfrm>
            <a:off x="539496" y="2799016"/>
            <a:ext cx="79095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读图可知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，A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地的地理坐标为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（23.5°S，60°W），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地关于地心的对称点与其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在同一个经线圈上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两者经度数之合为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180°，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纬</a:t>
            </a:r>
            <a:endParaRPr lang="en-US" altLang="zh-CN" sz="2800" dirty="0"/>
          </a:p>
        </p:txBody>
      </p:sp>
      <p:sp>
        <p:nvSpPr>
          <p:cNvPr id="8" name="QC_7_AS.1_1#d253f1e6d?htil=3&amp;vaa=1&amp;vcp=1&amp;vis=1&amp;pid=c0783e017&amp;color=0,0,0&amp;vtp=1&amp;vaab=1&amp;bbb=1&amp;hb=1&amp;hs=1"/>
          <p:cNvSpPr/>
          <p:nvPr/>
        </p:nvSpPr>
        <p:spPr>
          <a:xfrm>
            <a:off x="539995" y="4729416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度数相等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所在半球相反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所以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地关于地心的对称点的地理坐标为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23.5°N，120°E）。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e1cb0870e?vcp=1&amp;pid=7a7eec06b&amp;color=0,0,0&amp;vtp=1&amp;vaab=1&amp;bt=1&amp;bbb=1"/>
          <p:cNvSpPr/>
          <p:nvPr/>
        </p:nvSpPr>
        <p:spPr>
          <a:xfrm>
            <a:off x="539496" y="554400"/>
            <a:ext cx="11109960" cy="57162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同类变式</a:t>
            </a:r>
            <a:endParaRPr lang="en-US" altLang="zh-CN" sz="3000" dirty="0"/>
          </a:p>
        </p:txBody>
      </p:sp>
      <p:sp>
        <p:nvSpPr>
          <p:cNvPr id="3" name="QM_8_BD.153_1#e49fda7cf?vaa=1&amp;vcp=1&amp;vis=1&amp;pid=e1cb0870e&amp;color=0,0,0&amp;vtp=1&amp;vaab=1&amp;bbb=1"/>
          <p:cNvSpPr/>
          <p:nvPr/>
        </p:nvSpPr>
        <p:spPr>
          <a:xfrm>
            <a:off x="539496" y="1191024"/>
            <a:ext cx="11623675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（2023·吉林·中考改编）读我国各类地形面积比例图，完成19~20题。</a:t>
            </a:r>
            <a:endParaRPr lang="en-US" altLang="zh-CN" sz="2800" dirty="0"/>
          </a:p>
        </p:txBody>
      </p:sp>
      <p:pic>
        <p:nvPicPr>
          <p:cNvPr id="4" name="QM_8_BD.153_2#e49fda7cf?htil=39&amp;vaa=1&amp;vcp=1&amp;vis=1&amp;pid=e1cb0870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40218" y="1843957"/>
            <a:ext cx="3445265" cy="3477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9_BD.154_1#ff0c3df28?htil=39&amp;vaa=1&amp;vcp=1&amp;vis=1&amp;pid=e49fda7cf&amp;color=0,0,0&amp;vtp=1&amp;vaab=1&amp;bbb=1"/>
          <p:cNvSpPr/>
          <p:nvPr/>
        </p:nvSpPr>
        <p:spPr>
          <a:xfrm>
            <a:off x="539496" y="1782235"/>
            <a:ext cx="7104888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我国所占比例最大的地形类型是(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9_BD.154_2#ff0c3df28.choices?htil=39&amp;vaa=1&amp;vcp=1&amp;vis=1&amp;pid=e49fda7cf&amp;color=0,0,0&amp;vtp=1&amp;vaab=1&amp;bbb=1"/>
          <p:cNvSpPr/>
          <p:nvPr/>
        </p:nvSpPr>
        <p:spPr>
          <a:xfrm>
            <a:off x="539496" y="2361037"/>
            <a:ext cx="7104888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36601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.高原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.平原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366014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C.山地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.盆地</a:t>
            </a:r>
            <a:endParaRPr lang="en-US" altLang="zh-CN" sz="2800" dirty="0"/>
          </a:p>
        </p:txBody>
      </p:sp>
      <p:sp>
        <p:nvSpPr>
          <p:cNvPr id="7" name="QC_9_AN.1_1#ff0c3df28.bracket?vaa=1&amp;vcp=1&amp;vis=1&amp;pid=e49fda7cf&amp;color=0,0,0&amp;vpa=42&amp;vtp=1&amp;vaab=1"/>
          <p:cNvSpPr/>
          <p:nvPr/>
        </p:nvSpPr>
        <p:spPr>
          <a:xfrm>
            <a:off x="6239415" y="1769154"/>
            <a:ext cx="495300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9_BD.156_1#e05144cad?htil=39&amp;vaa=1&amp;vcp=1&amp;vis=1&amp;pid=e49fda7cf&amp;color=0,0,0&amp;vtp=1&amp;vaab=1&amp;bbb=1&amp;hb=1"/>
          <p:cNvSpPr/>
          <p:nvPr/>
        </p:nvSpPr>
        <p:spPr>
          <a:xfrm>
            <a:off x="539496" y="3537057"/>
            <a:ext cx="7104888" cy="1709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人们通常把山地、丘陵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，连同比较崎岖的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高原统称为山区。我国山区面积约占全国总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面积的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2/3，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有利于发展(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9" name="QC_9_BD.156_2#e05144cad.choices?htil=39&amp;vaa=1&amp;vcp=1&amp;vis=1&amp;pid=e49fda7cf&amp;color=0,0,0&amp;vtp=1&amp;vaab=1&amp;bbb=1"/>
          <p:cNvSpPr/>
          <p:nvPr/>
        </p:nvSpPr>
        <p:spPr>
          <a:xfrm>
            <a:off x="539496" y="5315057"/>
            <a:ext cx="7104888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36601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.林业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.渔业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366014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C.种植业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.交通运输业</a:t>
            </a:r>
            <a:endParaRPr lang="en-US" altLang="zh-CN" sz="2800" dirty="0"/>
          </a:p>
        </p:txBody>
      </p:sp>
      <p:sp>
        <p:nvSpPr>
          <p:cNvPr id="10" name="QC_9_AN.157_1#e05144cad.bracket?vaa=1&amp;vcp=1&amp;vis=1&amp;pid=e49fda7cf&amp;color=0,0,0&amp;vpa=43&amp;vtp=1&amp;vaab=1"/>
          <p:cNvSpPr/>
          <p:nvPr/>
        </p:nvSpPr>
        <p:spPr>
          <a:xfrm>
            <a:off x="4470940" y="4717776"/>
            <a:ext cx="515938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10" grpId="0" build="p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8d68ec2f?vcp=1&amp;pid=923d9f5e5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要点5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气候资料图</a:t>
            </a:r>
            <a:endParaRPr lang="en-US" altLang="zh-CN" sz="3000" dirty="0"/>
          </a:p>
        </p:txBody>
      </p:sp>
      <p:sp>
        <p:nvSpPr>
          <p:cNvPr id="3" name="QO_7_BD.158_1#a4863a22e?sp=1&amp;vaa=1&amp;vcp=1&amp;vis=1&amp;pid=58d68ec2f&amp;color=0,0,0&amp;vtp=1&amp;vaab=1&amp;bbb=1"/>
          <p:cNvSpPr/>
          <p:nvPr/>
        </p:nvSpPr>
        <p:spPr>
          <a:xfrm>
            <a:off x="539496" y="121591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例10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（2023·浙江温州·中考改编）读下面两幅图，完成下列各题。</a:t>
            </a:r>
            <a:endParaRPr lang="en-US" altLang="zh-CN" sz="2800" dirty="0"/>
          </a:p>
        </p:txBody>
      </p:sp>
      <p:pic>
        <p:nvPicPr>
          <p:cNvPr id="4" name="QO_7_BD.158_2#a4863a22e?vaa=1&amp;vcp=1&amp;vis=1&amp;pid=58d68ec2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1907331"/>
            <a:ext cx="5458968" cy="2185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7_AS.1_1#a4863a22e?vaa=1&amp;vcp=1&amp;vis=1&amp;pid=58d68ec2f&amp;color=0,0,0&amp;vtp=1&amp;vaab=1&amp;bbb=1"/>
          <p:cNvSpPr/>
          <p:nvPr/>
        </p:nvSpPr>
        <p:spPr>
          <a:xfrm>
            <a:off x="539496" y="423143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本题组主要考查学生的读图分析能力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60_1#4d2284da9?htil=40&amp;vaa=1&amp;vcp=1&amp;vis=1&amp;pid=a4863a22e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1849882"/>
            <a:ext cx="4565296" cy="1839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60_2#4d2284da9?htil=40&amp;vaa=1&amp;vcp=1&amp;vis=1&amp;pid=a4863a22e&amp;color=0,0,0&amp;vtp=1&amp;vaab=1&amp;bt=1&amp;bbb=1&amp;hs=1"/>
          <p:cNvSpPr/>
          <p:nvPr/>
        </p:nvSpPr>
        <p:spPr>
          <a:xfrm>
            <a:off x="539496" y="1862582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甲地所处的地形区是(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162_1#4d2284da9.bracket?vaa=1&amp;vcp=1&amp;vis=1&amp;pid=a4863a22e&amp;color=0,0,0&amp;vpa=44&amp;vtp=1&amp;vaab=1"/>
          <p:cNvSpPr/>
          <p:nvPr/>
        </p:nvSpPr>
        <p:spPr>
          <a:xfrm>
            <a:off x="4905915" y="184924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8_BD.160_3#4d2284da9.choices?htil=40&amp;vaa=1&amp;vcp=1&amp;vis=1&amp;pid=a4863a22e&amp;color=0,0,0&amp;vtp=1&amp;vaab=1&amp;bbb=1&amp;hs=1"/>
          <p:cNvSpPr/>
          <p:nvPr/>
        </p:nvSpPr>
        <p:spPr>
          <a:xfrm>
            <a:off x="539496" y="2494851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87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.刚果盆地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.青藏高原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8873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C.安第斯山脉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.亚马孙平原</a:t>
            </a:r>
            <a:endParaRPr lang="en-US" altLang="zh-CN" sz="2800" dirty="0"/>
          </a:p>
        </p:txBody>
      </p:sp>
      <p:sp>
        <p:nvSpPr>
          <p:cNvPr id="6" name="QC_8_AS.1_1#4d2284da9?vaa=1&amp;vcp=1&amp;vis=1&amp;pid=a4863a22e&amp;color=0,0,0&amp;vtp=1&amp;vaab=1&amp;bbb=1&amp;hb=1&amp;hs=1"/>
          <p:cNvSpPr/>
          <p:nvPr/>
        </p:nvSpPr>
        <p:spPr>
          <a:xfrm>
            <a:off x="539496" y="376929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读图可知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甲地位于南半球且位于海拔较高的山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其西侧靠近太平洋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可推断出其位于南美洲西侧的安第斯山脉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64_1#c3ffccca7?sp=1&amp;vaa=1&amp;vcp=1&amp;vis=1&amp;pid=a4863a22e&amp;color=0,0,0&amp;vtp=1&amp;vaab=1&amp;bt=1&amp;bbb=1"/>
          <p:cNvSpPr/>
          <p:nvPr/>
        </p:nvSpPr>
        <p:spPr>
          <a:xfrm>
            <a:off x="539496" y="716756"/>
            <a:ext cx="11109960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（2）下图中符合乙地气候特征的是(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B_8_AN.166_1#c3ffccca7.bracket?vaa=1&amp;vcp=1&amp;vis=1&amp;pid=a4863a22e&amp;color=0,0,0&amp;vpa=45&amp;vtp=1&amp;vaab=1"/>
          <p:cNvSpPr/>
          <p:nvPr/>
        </p:nvSpPr>
        <p:spPr>
          <a:xfrm>
            <a:off x="6150515" y="713708"/>
            <a:ext cx="495300" cy="4630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pic>
        <p:nvPicPr>
          <p:cNvPr id="4" name="QB_8_BD.164_2#c3ffccca7?vaa=1&amp;vcp=1&amp;vis=1&amp;pid=a4863a22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26948" y="1324324"/>
            <a:ext cx="5744200" cy="2669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8_AS.1_1#c3ffccca7?vaa=1&amp;vcp=1&amp;vis=1&amp;pid=a4863a22e&amp;color=0,0,0&amp;vtp=1&amp;vaab=1&amp;bbb=1&amp;hb=1"/>
          <p:cNvSpPr/>
          <p:nvPr/>
        </p:nvSpPr>
        <p:spPr>
          <a:xfrm>
            <a:off x="539496" y="4131024"/>
            <a:ext cx="11109960" cy="2030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读图可知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乙地位于南回归线附近的大陆西岸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且主要植被具有耐干旱的特征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其应属终年炎热干燥的热带沙漠气候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图中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项表示北半球的温带季风气候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，B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项表示南半球的热带沙漠气候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项表示赤道附近的热带雨林气候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，D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项表示南半球的寒带气候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0f3a3be3d?vcp=1&amp;pid=58d68ec2f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同类变式</a:t>
            </a:r>
            <a:endParaRPr lang="en-US" altLang="zh-CN" sz="3000" dirty="0"/>
          </a:p>
        </p:txBody>
      </p:sp>
      <p:pic>
        <p:nvPicPr>
          <p:cNvPr id="3" name="QM_8_BD.168_1#9c7efeeb1?htil=41&amp;vaa=1&amp;vcp=1&amp;vis=1&amp;pid=0f3a3be3d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4476" y="1233469"/>
            <a:ext cx="5675383" cy="266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8_BD.168_2#9c7efeeb1?htil=41&amp;vaa=1&amp;vcp=1&amp;vis=1&amp;pid=0f3a3be3d&amp;color=0,0,0&amp;vtp=1&amp;vaab=1&amp;bbb=1&amp;hb=1&amp;hs=1"/>
          <p:cNvSpPr/>
          <p:nvPr/>
        </p:nvSpPr>
        <p:spPr>
          <a:xfrm>
            <a:off x="539496" y="1233469"/>
            <a:ext cx="555955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（2022·四川凉山·中考）读我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国四个城市的气温年变化曲线和各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月降水量柱状图，完成21~22题。</a:t>
            </a:r>
            <a:endParaRPr lang="en-US" altLang="zh-CN" sz="2800" dirty="0"/>
          </a:p>
        </p:txBody>
      </p:sp>
      <p:sp>
        <p:nvSpPr>
          <p:cNvPr id="5" name="QC_9_BD.169_1#77c2af51c?htil=41&amp;vaa=1&amp;vcp=1&amp;vis=1&amp;pid=9c7efeeb1&amp;color=0,0,0&amp;vtp=1&amp;vaab=1&amp;bbb=1&amp;hb=1&amp;hs=1"/>
          <p:cNvSpPr/>
          <p:nvPr/>
        </p:nvSpPr>
        <p:spPr>
          <a:xfrm>
            <a:off x="539995" y="3145899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1月，甲城市寒冷、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乙城市炎热，</a:t>
            </a:r>
            <a:endParaRPr lang="en-US" altLang="zh-CN" sz="2800" dirty="0"/>
          </a:p>
        </p:txBody>
      </p:sp>
      <p:sp>
        <p:nvSpPr>
          <p:cNvPr id="6" name="QC_9_AN.170_1#77c2af51c.bracket?vaa=1&amp;vcp=1&amp;vis=1&amp;pid=9c7efeeb1&amp;color=0,0,0&amp;vpa=46&amp;vtp=1&amp;vaab=1"/>
          <p:cNvSpPr/>
          <p:nvPr/>
        </p:nvSpPr>
        <p:spPr>
          <a:xfrm>
            <a:off x="5884313" y="375600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9_BD.169_2#77c2af51c.choices?htil=41&amp;vaa=1&amp;vcp=1&amp;vis=1&amp;pid=9c7efeeb1&amp;color=0,0,0&amp;vtp=1&amp;vaab=1&amp;bbb=1&amp;hs=1"/>
          <p:cNvSpPr/>
          <p:nvPr/>
        </p:nvSpPr>
        <p:spPr>
          <a:xfrm>
            <a:off x="539496" y="439100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.人为因素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B.海陆位置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C.纬度位置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.地形因素</a:t>
            </a:r>
            <a:endParaRPr lang="en-US" altLang="zh-CN" sz="2800" dirty="0"/>
          </a:p>
        </p:txBody>
      </p:sp>
      <p:sp>
        <p:nvSpPr>
          <p:cNvPr id="8" name="QC_9_BD.169_1#77c2af51c?htil=41&amp;vaa=1&amp;vcp=1&amp;vis=1&amp;pid=9c7efeeb1&amp;color=0,0,0&amp;vtp=1&amp;vaab=1&amp;bbb=1&amp;hb=1&amp;hs=1"/>
          <p:cNvSpPr/>
          <p:nvPr/>
        </p:nvSpPr>
        <p:spPr>
          <a:xfrm>
            <a:off x="539995" y="3769342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造成两地气温差异的主要因素是 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8_BD.171_1#9db0b6f8a?htil=42&amp;vaa=1&amp;vcp=1&amp;vis=1&amp;pid=9c7efeeb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40455" y="1540256"/>
            <a:ext cx="5422392" cy="2542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9_BD.171_2#9db0b6f8a?htil=42&amp;vaa=1&amp;vcp=1&amp;vis=1&amp;pid=9c7efeeb1&amp;color=0,0,0&amp;vtp=1&amp;vaab=1&amp;bt=1&amp;bbb=1&amp;hb=1"/>
          <p:cNvSpPr/>
          <p:nvPr/>
        </p:nvSpPr>
        <p:spPr>
          <a:xfrm>
            <a:off x="539496" y="1521968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22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下列关于四个城市对应的气候类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9_AN.172_1#9db0b6f8a.bracket?vaa=1&amp;vcp=1&amp;vis=1&amp;pid=9c7efeeb1&amp;color=0,0,0&amp;vpa=47&amp;vtp=1&amp;vaab=1"/>
          <p:cNvSpPr/>
          <p:nvPr/>
        </p:nvSpPr>
        <p:spPr>
          <a:xfrm>
            <a:off x="3305715" y="215633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9_BD.171_3#9db0b6f8a.choices?htil=42&amp;vaa=1&amp;vcp=1&amp;vis=1&amp;pid=9c7efeeb1&amp;color=0,0,0&amp;vtp=1&amp;vaab=1&amp;bbb=1"/>
          <p:cNvSpPr/>
          <p:nvPr/>
        </p:nvSpPr>
        <p:spPr>
          <a:xfrm>
            <a:off x="539496" y="2804985"/>
            <a:ext cx="55595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A.甲——温带季风气候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.乙——热带季风气候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.丙——温带大陆性气候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.丁——亚热带季风气候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b5c7f57c?vcp=1&amp;pid=b82c834a8&amp;color=197,144,191&amp;vtp=1&amp;vaab=1&amp;bt=1&amp;bbb=1"/>
          <p:cNvSpPr/>
          <p:nvPr/>
        </p:nvSpPr>
        <p:spPr>
          <a:xfrm>
            <a:off x="539496" y="554400"/>
            <a:ext cx="11109960" cy="64808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类型五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景观及示意图</a:t>
            </a:r>
            <a:endParaRPr lang="en-US" altLang="zh-CN" sz="3200" dirty="0"/>
          </a:p>
        </p:txBody>
      </p:sp>
      <p:sp>
        <p:nvSpPr>
          <p:cNvPr id="3" name="C_6_BD#452e8372c?vcp=1&amp;pid=db5c7f57c&amp;color=0,0,0&amp;vtp=1&amp;vaab=1&amp;bbb=1"/>
          <p:cNvSpPr/>
          <p:nvPr/>
        </p:nvSpPr>
        <p:spPr>
          <a:xfrm>
            <a:off x="539496" y="1267032"/>
            <a:ext cx="11109960" cy="60756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要点1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景观图</a:t>
            </a:r>
            <a:endParaRPr lang="en-US" altLang="zh-CN" sz="3000" dirty="0"/>
          </a:p>
        </p:txBody>
      </p:sp>
      <p:pic>
        <p:nvPicPr>
          <p:cNvPr id="4" name="QO_7_BD.173_1#dc862dcd1?htil=43&amp;vaa=1&amp;vcp=1&amp;vis=1&amp;pid=452e8372c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80764" y="1947717"/>
            <a:ext cx="4452354" cy="2803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7_BD.173_2#dc862dcd1?htil=43&amp;sp=1&amp;vaa=1&amp;vcp=1&amp;vis=1&amp;pid=452e8372c&amp;color=0,0,0&amp;vtp=1&amp;vaab=1&amp;bbb=1&amp;hb=1"/>
          <p:cNvSpPr/>
          <p:nvPr/>
        </p:nvSpPr>
        <p:spPr>
          <a:xfrm>
            <a:off x="539496" y="1929429"/>
            <a:ext cx="5797296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例11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（2023·山东潍坊·中考）布依族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主要分布在贵州、云南、四川等省级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行政区域，其居住地区大多产茶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姑娘茶”是当地名贵的茶品，由布依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族姑娘采摘清明节前的茶叶精心制作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而成。读“姑娘茶”产区景观图，完成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75_1#b479b5e29?htil=44&amp;vaa=1&amp;vcp=1&amp;vis=1&amp;pid=dc862dcd1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46612" y="775717"/>
            <a:ext cx="4457702" cy="2806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75_2#b479b5e29?htil=44&amp;vaa=1&amp;vcp=1&amp;vis=1&amp;pid=dc862dcd1&amp;color=0,0,0&amp;vtp=1&amp;vaab=1&amp;bt=1&amp;bbb=1&amp;hb=1&amp;hs=1"/>
          <p:cNvSpPr/>
          <p:nvPr/>
        </p:nvSpPr>
        <p:spPr>
          <a:xfrm>
            <a:off x="539496" y="757428"/>
            <a:ext cx="5797296" cy="1010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（1）“姑娘茶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”产区种植茶叶的优势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自然条件是(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177_1#b479b5e29.bracket?vaa=1&amp;vcp=1&amp;vis=1&amp;pid=dc862dcd1&amp;color=0,0,0&amp;vpa=48&amp;vtp=1&amp;vaab=1"/>
          <p:cNvSpPr/>
          <p:nvPr/>
        </p:nvSpPr>
        <p:spPr>
          <a:xfrm>
            <a:off x="2594514" y="1281303"/>
            <a:ext cx="515938" cy="4820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8_BD.175_3#b479b5e29.choices?htil=44&amp;vaa=1&amp;vcp=1&amp;vis=1&amp;pid=dc862dcd1&amp;color=0,0,0&amp;vtp=1&amp;vaab=1&amp;bbb=1&amp;hs=1"/>
          <p:cNvSpPr/>
          <p:nvPr/>
        </p:nvSpPr>
        <p:spPr>
          <a:xfrm>
            <a:off x="539496" y="1819465"/>
            <a:ext cx="5797296" cy="2103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A.地形平坦，土壤肥沃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.经济发达，交通便利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.人口稠密，劳动力丰富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.气候暖湿，排水条件好</a:t>
            </a:r>
            <a:endParaRPr lang="en-US" altLang="zh-CN" sz="2800" dirty="0"/>
          </a:p>
        </p:txBody>
      </p:sp>
      <p:sp>
        <p:nvSpPr>
          <p:cNvPr id="6" name="QC_8_AS.1_1#b479b5e29?vaa=1&amp;vcp=1&amp;vis=1&amp;pid=dc862dcd1&amp;color=0,0,0&amp;vtp=1&amp;vaab=1&amp;bbb=1&amp;hb=1&amp;hs=1"/>
          <p:cNvSpPr/>
          <p:nvPr/>
        </p:nvSpPr>
        <p:spPr>
          <a:xfrm>
            <a:off x="539496" y="3965765"/>
            <a:ext cx="11109960" cy="228068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latinLnBrk="1">
              <a:lnSpc>
                <a:spcPts val="36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本题组主要考查学生的图文分析能力和可持续发展的理念。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由图文材料可知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姑娘茶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产区主要位于我国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西南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地区的丘陵地带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土壤较为贫瘠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经济相对落后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交通不便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人口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较为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稠密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劳动力较多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但这不属于自然条件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属亚热带季风气候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气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候暖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湿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丘陵地区排水条件好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79_1#dea915f8c?htil=45&amp;vaa=1&amp;vcp=1&amp;vis=1&amp;pid=dc862dcd1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92677" y="904081"/>
            <a:ext cx="5184648" cy="3264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79_2#dea915f8c?htil=45&amp;sp=1&amp;vaa=1&amp;vcp=1&amp;vis=1&amp;pid=dc862dcd1&amp;color=0,0,0&amp;vtp=1&amp;vaab=1&amp;bt=1&amp;bbb=1&amp;hb=1&amp;hs=1"/>
          <p:cNvSpPr/>
          <p:nvPr/>
        </p:nvSpPr>
        <p:spPr>
          <a:xfrm>
            <a:off x="539496" y="885793"/>
            <a:ext cx="579729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（2）根据“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绿水青山就是金山银山”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的理念，对当地依托茶叶发展经济的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合理建议主要有(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8_BD.179_3#dea915f8c?htil=45&amp;vaa=1&amp;vcp=1&amp;vis=1&amp;pid=dc862dcd1&amp;color=0,0,0&amp;vtp=1&amp;vaab=1&amp;bbb=1&amp;hs=1"/>
          <p:cNvSpPr/>
          <p:nvPr/>
        </p:nvSpPr>
        <p:spPr>
          <a:xfrm>
            <a:off x="539496" y="2809525"/>
            <a:ext cx="579729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①进行茶叶深加工，丰富茶产品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增施化肥农药，提高茶叶产量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发展茶园观光等特色旅游业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整平茶园，加强基础设施建设</a:t>
            </a:r>
            <a:endParaRPr lang="en-US" altLang="zh-CN" sz="2800" dirty="0"/>
          </a:p>
        </p:txBody>
      </p:sp>
      <p:sp>
        <p:nvSpPr>
          <p:cNvPr id="6" name="QC_8_BD.179_4#dea915f8c.choices?vaa=1&amp;vcp=1&amp;vis=1&amp;pid=dc862dcd1&amp;color=0,0,0&amp;vtp=1&amp;vaab=1&amp;bbb=1&amp;hs=1"/>
          <p:cNvSpPr/>
          <p:nvPr/>
        </p:nvSpPr>
        <p:spPr>
          <a:xfrm>
            <a:off x="539496" y="53671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B.②③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AS.1_1#dea915f8c?htil=46&amp;vaa=1&amp;vcp=1&amp;vis=1&amp;pid=dc862dcd1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67701" y="706971"/>
            <a:ext cx="4891816" cy="3080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AS.1_1#dea915f8c?htil=46&amp;vaa=1&amp;vcp=1&amp;vis=1&amp;pid=dc862dcd1&amp;color=0,0,0&amp;vtp=1&amp;vaab=1&amp;bt=1&amp;bbb=1&amp;hb=1&amp;hs=1"/>
          <p:cNvSpPr/>
          <p:nvPr/>
        </p:nvSpPr>
        <p:spPr>
          <a:xfrm>
            <a:off x="539496" y="554400"/>
            <a:ext cx="5797296" cy="3573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，“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绿水青山就是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金山银山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倡导可持续发展的理念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当地依托茶叶发展经济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可对茶叶进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行深加工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延长产业链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丰富茶产品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发展茶园观光等特色旅游业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通过增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施化肥农药来提高茶叶产量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会降低</a:t>
            </a:r>
            <a:endParaRPr lang="en-US" altLang="zh-CN" sz="2800" dirty="0"/>
          </a:p>
        </p:txBody>
      </p:sp>
      <p:sp>
        <p:nvSpPr>
          <p:cNvPr id="4" name="QC_8_AN.2_1#dea915f8c?vaa=1&amp;vcp=1&amp;vis=1&amp;pid=dc862dcd1&amp;color=0,0,0&amp;vtp=1&amp;vaab=1&amp;bbb=1&amp;hs=1"/>
          <p:cNvSpPr/>
          <p:nvPr/>
        </p:nvSpPr>
        <p:spPr>
          <a:xfrm>
            <a:off x="539496" y="5854208"/>
            <a:ext cx="11109960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8_AS.1_1#dea915f8c?htil=46&amp;vaa=1&amp;vcp=1&amp;vis=1&amp;pid=dc862dcd1&amp;color=0,0,0&amp;vtp=1&amp;vaab=1&amp;bt=1&amp;bbb=1&amp;hb=1&amp;hs=1"/>
          <p:cNvSpPr/>
          <p:nvPr/>
        </p:nvSpPr>
        <p:spPr>
          <a:xfrm>
            <a:off x="539496" y="4143864"/>
            <a:ext cx="11112011" cy="17442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茶叶品质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且过量施用化肥农药会对当地土壤造成污染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整平茶园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加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强基础设施建设会破坏茶叶的生长环境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不符合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绿水青山就是金山银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山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的理念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8f3c34801?vcp=1&amp;pid=f8dfcbee8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同类变式</a:t>
            </a:r>
            <a:endParaRPr lang="en-US" altLang="zh-CN" sz="3000" dirty="0"/>
          </a:p>
        </p:txBody>
      </p:sp>
      <p:sp>
        <p:nvSpPr>
          <p:cNvPr id="3" name="QM_7_BD.11_1#5f8d76a87?vaa=1&amp;vcp=1&amp;vis=1&amp;pid=8f3c34801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读经纬网图（图中相邻两条经线的经度差为20°），完成1~2题。</a:t>
            </a:r>
            <a:endParaRPr lang="en-US" altLang="zh-CN" sz="2800" dirty="0"/>
          </a:p>
        </p:txBody>
      </p:sp>
      <p:pic>
        <p:nvPicPr>
          <p:cNvPr id="4" name="QM_7_BD.11_2#5f8d76a87?vaa=1&amp;vcp=1&amp;vis=1&amp;pid=8f3c3480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43400" y="1929556"/>
            <a:ext cx="3502152" cy="3008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8_BD.12_1#c9880cab4?vaa=1&amp;vcp=1&amp;vis=1&amp;pid=5f8d76a87&amp;color=0,0,0&amp;vtp=1&amp;vaab=1&amp;bbb=1"/>
          <p:cNvSpPr/>
          <p:nvPr/>
        </p:nvSpPr>
        <p:spPr>
          <a:xfrm>
            <a:off x="539496" y="506645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图中四地,与本初子午线实际距离最近的是(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8_BD.12_2#c9880cab4.choices?vaa=1&amp;vcp=1&amp;vis=1&amp;pid=5f8d76a87&amp;color=0,0,0&amp;vtp=1&amp;vaab=1&amp;bbb=1"/>
          <p:cNvSpPr/>
          <p:nvPr/>
        </p:nvSpPr>
        <p:spPr>
          <a:xfrm>
            <a:off x="539496" y="568989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.甲地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B.乙地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C.丙地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.丁地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1ab0405b1?vcp=1&amp;pid=452e8372c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同类变式</a:t>
            </a:r>
            <a:endParaRPr lang="en-US" altLang="zh-CN" sz="3000" dirty="0"/>
          </a:p>
        </p:txBody>
      </p:sp>
      <p:pic>
        <p:nvPicPr>
          <p:cNvPr id="3" name="QM_8_BD.183_1#4d60f6aaa?htil=47&amp;vaa=1&amp;vcp=1&amp;vis=1&amp;pid=1ab0405b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26124" y="1251757"/>
            <a:ext cx="3273552" cy="4206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8_BD.183_2#4d60f6aaa?htil=47&amp;vaa=1&amp;vcp=1&amp;vis=1&amp;pid=1ab0405b1&amp;color=0,0,0&amp;vtp=1&amp;vaab=1&amp;bbb=1&amp;hb=1"/>
          <p:cNvSpPr/>
          <p:nvPr/>
        </p:nvSpPr>
        <p:spPr>
          <a:xfrm>
            <a:off x="539496" y="1233469"/>
            <a:ext cx="7699248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（2023·四川内江·中考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）北回归线穿过广东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汕头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，北回归线上每年有一次太阳直射现象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。下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图为汕头的北回归线标志塔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，“北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”字形支架支撑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着直径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5米的地球模型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，模型内有垂直贯穿球心的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直径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40厘米、长5米的钢管，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可从地面仰窥天空。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23~26题。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8_BD.184_1#8cb00c069?htil=48&amp;vaa=1&amp;vcp=1&amp;vis=1&amp;pid=4d60f6aa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67419" y="1394460"/>
            <a:ext cx="3273552" cy="4206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9_BD.184_2#8cb00c069?htil=48&amp;vaa=1&amp;vcp=1&amp;vis=1&amp;pid=4d60f6aaa&amp;color=0,0,0&amp;vtp=1&amp;vaab=1&amp;bt=1&amp;bbb=1"/>
          <p:cNvSpPr/>
          <p:nvPr/>
        </p:nvSpPr>
        <p:spPr>
          <a:xfrm>
            <a:off x="539496" y="1257300"/>
            <a:ext cx="769924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观测者通过钢管看到太阳时，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正值当地(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9_BD.184_3#8cb00c069.choices?htil=48&amp;vaa=1&amp;vcp=1&amp;vis=1&amp;pid=4d60f6aaa&amp;color=0,0,0&amp;vtp=1&amp;vaab=1&amp;bbb=1"/>
          <p:cNvSpPr/>
          <p:nvPr/>
        </p:nvSpPr>
        <p:spPr>
          <a:xfrm>
            <a:off x="539496" y="1881759"/>
            <a:ext cx="769924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997710" algn="l"/>
                <a:tab pos="3957320" algn="l"/>
                <a:tab pos="5916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.上午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B.正午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C.下午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.傍晚</a:t>
            </a:r>
            <a:endParaRPr lang="en-US" altLang="zh-CN" sz="2800" dirty="0"/>
          </a:p>
        </p:txBody>
      </p:sp>
      <p:sp>
        <p:nvSpPr>
          <p:cNvPr id="5" name="QC_9_AN.186_1#8cb00c069.bracket?vaa=1&amp;vcp=1&amp;vis=1&amp;pid=4d60f6aaa&amp;color=0,0,0&amp;vpa=50&amp;vtp=1&amp;vaab=1"/>
          <p:cNvSpPr/>
          <p:nvPr/>
        </p:nvSpPr>
        <p:spPr>
          <a:xfrm>
            <a:off x="7306214" y="124396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C_9_AS.1_1#8cb00c069?htil=48&amp;vaa=1&amp;vcp=1&amp;vis=1&amp;pid=4d60f6aaa&amp;color=0,0,0&amp;vtp=1&amp;vaab=1&amp;bbb=1&amp;hb=1"/>
          <p:cNvSpPr/>
          <p:nvPr/>
        </p:nvSpPr>
        <p:spPr>
          <a:xfrm>
            <a:off x="539496" y="2511234"/>
            <a:ext cx="769924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提示：观测者能通过垂直钢管看到太阳时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，太阳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高度为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90°。结合所学知识可知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，此时太阳直射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在北回归线上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，正值当地正午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8_BD.188_1#ac8229bc5?htil=49&amp;vaa=1&amp;vcp=1&amp;vis=1&amp;pid=4d60f6aaa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05779" y="572687"/>
            <a:ext cx="2980944" cy="388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9_BD.188_2#ac8229bc5?htil=49&amp;vaa=1&amp;vcp=1&amp;vis=1&amp;pid=4d60f6aaa&amp;color=0,0,0&amp;vtp=1&amp;vaab=1&amp;bt=1&amp;bbb=1&amp;hb=1&amp;hs=1"/>
          <p:cNvSpPr/>
          <p:nvPr/>
        </p:nvSpPr>
        <p:spPr>
          <a:xfrm>
            <a:off x="539496" y="554400"/>
            <a:ext cx="8001000" cy="1188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观测者通过钢管看到太阳时，当日的节气为北半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球的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9_AN.1_1#ac8229bc5.bracket?vaa=1&amp;vcp=1&amp;vis=1&amp;pid=4d60f6aaa&amp;color=0,0,0&amp;vpa=51&amp;vtp=1&amp;vaab=1"/>
          <p:cNvSpPr/>
          <p:nvPr/>
        </p:nvSpPr>
        <p:spPr>
          <a:xfrm>
            <a:off x="1527714" y="1182415"/>
            <a:ext cx="495300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9_BD.188_3#ac8229bc5.choices?htil=49&amp;vaa=1&amp;vcp=1&amp;vis=1&amp;pid=4d60f6aaa&amp;color=0,0,0&amp;vtp=1&amp;vaab=1&amp;bbb=1&amp;hs=1"/>
          <p:cNvSpPr/>
          <p:nvPr/>
        </p:nvSpPr>
        <p:spPr>
          <a:xfrm>
            <a:off x="539496" y="1819065"/>
            <a:ext cx="80010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073275" algn="l"/>
                <a:tab pos="4108450" algn="l"/>
                <a:tab pos="614362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.春分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B.夏至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C.秋分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.冬至</a:t>
            </a:r>
            <a:endParaRPr lang="en-US" altLang="zh-CN" sz="2800" dirty="0"/>
          </a:p>
        </p:txBody>
      </p:sp>
      <p:sp>
        <p:nvSpPr>
          <p:cNvPr id="6" name="QC_9_BD.190_1#893338c2e?sp=1&amp;vaa=1&amp;vcp=1&amp;vis=1&amp;pid=4d60f6aaa&amp;color=0,0,0&amp;vtp=1&amp;vaab=1&amp;bbb=1&amp;hs=1"/>
          <p:cNvSpPr/>
          <p:nvPr/>
        </p:nvSpPr>
        <p:spPr>
          <a:xfrm>
            <a:off x="539496" y="457890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一年中，观测者通过钢管看到太阳当日，四川内江(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9_AN.191_1#893338c2e.bracket?vaa=1&amp;vcp=1&amp;vis=1&amp;pid=4d60f6aaa&amp;color=0,0,0&amp;vpa=52&amp;vtp=1&amp;vaab=1"/>
          <p:cNvSpPr/>
          <p:nvPr/>
        </p:nvSpPr>
        <p:spPr>
          <a:xfrm>
            <a:off x="9084214" y="4571917"/>
            <a:ext cx="495300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9_BD.190_2#893338c2e?vaa=1&amp;vcp=1&amp;vis=1&amp;pid=4d60f6aaa&amp;color=0,0,0&amp;vtp=1&amp;vaab=1&amp;bbb=1&amp;hs=1"/>
          <p:cNvSpPr/>
          <p:nvPr/>
        </p:nvSpPr>
        <p:spPr>
          <a:xfrm>
            <a:off x="539496" y="520869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①日出最早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②日出最晚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③日落最早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④日落最晚</a:t>
            </a:r>
            <a:endParaRPr lang="en-US" altLang="zh-CN" sz="2800" dirty="0"/>
          </a:p>
        </p:txBody>
      </p:sp>
      <p:sp>
        <p:nvSpPr>
          <p:cNvPr id="9" name="QC_9_BD.190_3#893338c2e.choices?vaa=1&amp;vcp=1&amp;vis=1&amp;pid=4d60f6aaa&amp;color=0,0,0&amp;vtp=1&amp;vaab=1&amp;bbb=1&amp;hs=1"/>
          <p:cNvSpPr/>
          <p:nvPr/>
        </p:nvSpPr>
        <p:spPr>
          <a:xfrm>
            <a:off x="539496" y="583671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C.②③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8_BD.192_1#3d5d26e00?htil=50&amp;vaa=1&amp;vcp=1&amp;vis=1&amp;pid=4d60f6aa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81674" y="1335024"/>
            <a:ext cx="3273552" cy="4206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9_BD.192_2#3d5d26e00?htil=50&amp;vaa=1&amp;vcp=1&amp;vis=1&amp;pid=4d60f6aaa&amp;color=0,0,0&amp;vtp=1&amp;vaab=1&amp;bt=1&amp;bbb=1&amp;hb=1"/>
          <p:cNvSpPr/>
          <p:nvPr/>
        </p:nvSpPr>
        <p:spPr>
          <a:xfrm>
            <a:off x="539496" y="1316736"/>
            <a:ext cx="769924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右图中，图示球面中心展示完整轮廓的大陆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9_AN.193_1#3d5d26e00.bracket?vaa=1&amp;vcp=1&amp;vis=1&amp;pid=4d60f6aaa&amp;color=0,0,0&amp;vpa=53&amp;vtp=1&amp;vaab=1"/>
          <p:cNvSpPr/>
          <p:nvPr/>
        </p:nvSpPr>
        <p:spPr>
          <a:xfrm>
            <a:off x="1172115" y="1951101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9_BD.192_3#3d5d26e00.choices?htil=50&amp;vaa=1&amp;vcp=1&amp;vis=1&amp;pid=4d60f6aaa&amp;color=0,0,0&amp;vtp=1&amp;vaab=1&amp;bbb=1"/>
          <p:cNvSpPr/>
          <p:nvPr/>
        </p:nvSpPr>
        <p:spPr>
          <a:xfrm>
            <a:off x="539496" y="2599753"/>
            <a:ext cx="769924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95732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.亚欧大陆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.美洲大陆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95732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C.南极大陆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.非洲大陆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fef4f9eb?vcp=1&amp;pid=db5c7f57c&amp;color=0,0,0&amp;vtp=1&amp;vaab=1&amp;bt=1&amp;bbb=1"/>
          <p:cNvSpPr/>
          <p:nvPr/>
        </p:nvSpPr>
        <p:spPr>
          <a:xfrm>
            <a:off x="539496" y="29223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要点2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天气符号图</a:t>
            </a:r>
            <a:endParaRPr lang="en-US" altLang="zh-CN" sz="3000" dirty="0"/>
          </a:p>
        </p:txBody>
      </p:sp>
      <p:sp>
        <p:nvSpPr>
          <p:cNvPr id="3" name="QO_7_BD.194_1#4864fae2f?sp=1&amp;vaa=1&amp;vcp=1&amp;vis=1&amp;pid=5fef4f9eb&amp;color=0,0,0&amp;vtp=1&amp;vaab=1&amp;bbb=1&amp;hb=1"/>
          <p:cNvSpPr/>
          <p:nvPr/>
        </p:nvSpPr>
        <p:spPr>
          <a:xfrm>
            <a:off x="539496" y="80839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例12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（2024·山东临沂·中考）下图为某地连续四天的天气预报图，据此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5" name="QO_7_BD.195_1#1989c206a?htil=51&amp;vaa=1&amp;vcp=1&amp;vis=1&amp;pid=4864fae2f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12546" y="2152809"/>
            <a:ext cx="6722445" cy="2051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8_BD.195_2#1989c206a?htil=51&amp;vaa=1&amp;vcp=1&amp;vis=1&amp;pid=4864fae2f&amp;color=0,0,0&amp;vtp=1&amp;vaab=1&amp;bt=1&amp;bbb=1&amp;hs=1"/>
          <p:cNvSpPr/>
          <p:nvPr/>
        </p:nvSpPr>
        <p:spPr>
          <a:xfrm>
            <a:off x="539496" y="1840030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该地这四天(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8_AN.197_1#1989c206a.bracket?vaa=1&amp;vcp=1&amp;vis=1&amp;pid=4864fae2f&amp;color=0,0,0&amp;vpa=54&amp;vtp=1&amp;vaab=1"/>
          <p:cNvSpPr/>
          <p:nvPr/>
        </p:nvSpPr>
        <p:spPr>
          <a:xfrm>
            <a:off x="3483515" y="182669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8_BD.195_3#1989c206a.choices?htil=51&amp;vaa=1&amp;vcp=1&amp;vis=1&amp;pid=4864fae2f&amp;color=0,0,0&amp;vtp=1&amp;vaab=1&amp;bbb=1&amp;hs=1"/>
          <p:cNvSpPr/>
          <p:nvPr/>
        </p:nvSpPr>
        <p:spPr>
          <a:xfrm>
            <a:off x="539496" y="2472299"/>
            <a:ext cx="55595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A.以阴雨天气为主</a:t>
            </a:r>
            <a:endParaRPr lang="en-US" altLang="zh-CN" sz="2800" dirty="0"/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B.风力强劲</a:t>
            </a:r>
            <a:endParaRPr lang="en-US" altLang="zh-CN" sz="2800" dirty="0"/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C.晴天较多</a:t>
            </a:r>
            <a:endParaRPr lang="en-US" altLang="zh-CN" sz="2800" dirty="0"/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D.天气寒凉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QC_8_AS.1_1#1989c206a?vaa=1&amp;vcp=1&amp;vis=1&amp;pid=4864fae2f&amp;color=0,0,0&amp;vtp=1&amp;vaab=1&amp;bbb=1&amp;hb=1&amp;hs=1"/>
              <p:cNvSpPr/>
              <p:nvPr/>
            </p:nvSpPr>
            <p:spPr>
              <a:xfrm>
                <a:off x="539496" y="4705191"/>
                <a:ext cx="11109960" cy="165506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2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第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题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读图可知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，5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月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27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日为多云天气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，5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月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28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日和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5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月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29</a:t>
                </a:r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日为晴天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，5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月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30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日为雷电天气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故这四天晴天较多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这四天最大风力</a:t>
                </a:r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是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级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风力不强劲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这四天最低气温为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9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～19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天气温暖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9" name="QC_8_AS.1_1#1989c206a?vaa=1&amp;vcp=1&amp;vis=1&amp;pid=4864fae2f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705191"/>
                <a:ext cx="11109960" cy="1655065"/>
              </a:xfrm>
              <a:prstGeom prst="rect">
                <a:avLst/>
              </a:prstGeom>
              <a:blipFill rotWithShape="1">
                <a:blip r:embed="rId4"/>
                <a:stretch>
                  <a:fillRect l="-3" t="-29" r="-179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9" grpId="0" build="p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99_1#a2e4967f4?htil=52&amp;vaa=1&amp;vcp=1&amp;vis=1&amp;pid=4864fae2f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4905" y="1551686"/>
            <a:ext cx="5422392" cy="1655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99_2#a2e4967f4?htil=52&amp;vaa=1&amp;vcp=1&amp;vis=1&amp;pid=4864fae2f&amp;color=0,0,0&amp;vtp=1&amp;vaab=1&amp;bt=1&amp;bbb=1&amp;hb=1&amp;hs=1"/>
          <p:cNvSpPr/>
          <p:nvPr/>
        </p:nvSpPr>
        <p:spPr>
          <a:xfrm>
            <a:off x="539496" y="1533398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）图中气温日较差最大的一天是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201_1#a2e4967f4.bracket?vaa=1&amp;vcp=1&amp;vis=1&amp;pid=4864fae2f&amp;color=0,0,0&amp;vpa=55&amp;vtp=1&amp;vaab=1"/>
          <p:cNvSpPr/>
          <p:nvPr/>
        </p:nvSpPr>
        <p:spPr>
          <a:xfrm>
            <a:off x="816515" y="216776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8_BD.199_3#a2e4967f4.choices?htil=52&amp;vaa=1&amp;vcp=1&amp;vis=1&amp;pid=4864fae2f&amp;color=0,0,0&amp;vtp=1&amp;vaab=1&amp;bbb=1&amp;hs=1"/>
          <p:cNvSpPr/>
          <p:nvPr/>
        </p:nvSpPr>
        <p:spPr>
          <a:xfrm>
            <a:off x="539496" y="2816415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87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A.5月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27日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.5月28日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8873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.5月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29日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.5月30日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8_AS.1_1#a2e4967f4?vaa=1&amp;vcp=1&amp;vis=1&amp;pid=4864fae2f&amp;color=0,0,0&amp;vtp=1&amp;vaab=1&amp;bbb=1&amp;hb=1&amp;hs=1"/>
              <p:cNvSpPr/>
              <p:nvPr/>
            </p:nvSpPr>
            <p:spPr>
              <a:xfrm>
                <a:off x="539496" y="4093400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第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题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气温日较差是指一天中最高气温与最低气温的差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值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图中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5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月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28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日的气温日较差最大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为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11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8_AS.1_1#a2e4967f4?vaa=1&amp;vcp=1&amp;vis=1&amp;pid=4864fae2f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093400"/>
                <a:ext cx="11109960" cy="1201357"/>
              </a:xfrm>
              <a:prstGeom prst="rect">
                <a:avLst/>
              </a:prstGeom>
              <a:blipFill rotWithShape="1">
                <a:blip r:embed="rId4"/>
                <a:stretch>
                  <a:fillRect l="-3" t="-16" r="3" b="-56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80ddb8c11?vcp=1&amp;pid=5fef4f9eb&amp;color=0,0,0&amp;vtp=1&amp;vaab=1&amp;bt=1&amp;bbb=1"/>
          <p:cNvSpPr/>
          <p:nvPr/>
        </p:nvSpPr>
        <p:spPr>
          <a:xfrm>
            <a:off x="539496" y="554400"/>
            <a:ext cx="11109960" cy="61277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同类变式</a:t>
            </a:r>
            <a:endParaRPr lang="en-US" altLang="zh-CN" sz="3000" dirty="0"/>
          </a:p>
        </p:txBody>
      </p:sp>
      <p:sp>
        <p:nvSpPr>
          <p:cNvPr id="3" name="QM_8_BD.203_1#a8c026f69?vaa=1&amp;vcp=1&amp;vis=1&amp;pid=80ddb8c11&amp;color=0,0,0&amp;vtp=1&amp;vaab=1&amp;bbb=1"/>
          <p:cNvSpPr/>
          <p:nvPr/>
        </p:nvSpPr>
        <p:spPr>
          <a:xfrm>
            <a:off x="539496" y="1238740"/>
            <a:ext cx="1138555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读2024年我国部分城市的樱花最佳观赏时期示意图，完成27~28题。</a:t>
            </a:r>
            <a:endParaRPr lang="en-US" altLang="zh-CN" sz="2800" dirty="0"/>
          </a:p>
        </p:txBody>
      </p:sp>
      <p:pic>
        <p:nvPicPr>
          <p:cNvPr id="4" name="QM_8_BD.203_2#a8c026f69?htil=53&amp;vaa=1&amp;vcp=1&amp;vis=1&amp;pid=80ddb8c1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99226" y="1929556"/>
            <a:ext cx="3127248" cy="3621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9_BD.204_1#e60478040?htil=53&amp;vaa=1&amp;vcp=1&amp;vis=1&amp;pid=a8c026f69&amp;color=0,0,0&amp;vtp=1&amp;vaab=1&amp;bbb=1&amp;hb=1"/>
          <p:cNvSpPr/>
          <p:nvPr/>
        </p:nvSpPr>
        <p:spPr>
          <a:xfrm>
            <a:off x="539496" y="1875644"/>
            <a:ext cx="7845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27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图示城市赏樱时间不同的主要影响因素是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9_BD.204_2#e60478040.choices?htil=53&amp;vaa=1&amp;vcp=1&amp;vis=1&amp;pid=a8c026f69&amp;color=0,0,0&amp;vtp=1&amp;vaab=1&amp;bbb=1"/>
          <p:cNvSpPr/>
          <p:nvPr/>
        </p:nvSpPr>
        <p:spPr>
          <a:xfrm>
            <a:off x="539496" y="3152629"/>
            <a:ext cx="7845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4030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.人类活动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.海陆位置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40303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C.地形地势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.纬度位置</a:t>
            </a:r>
            <a:endParaRPr lang="en-US" altLang="zh-CN" sz="2800" dirty="0"/>
          </a:p>
        </p:txBody>
      </p:sp>
      <p:sp>
        <p:nvSpPr>
          <p:cNvPr id="7" name="QC_9_AN.205_1#e60478040.bracket?vaa=1&amp;vcp=1&amp;vis=1&amp;pid=a8c026f69&amp;color=0,0,0&amp;vpa=56&amp;vtp=1&amp;vaab=1"/>
          <p:cNvSpPr/>
          <p:nvPr/>
        </p:nvSpPr>
        <p:spPr>
          <a:xfrm>
            <a:off x="816515" y="251000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9_BD.206_1#eeb1c3d31?htil=53&amp;vaa=1&amp;vcp=1&amp;vis=1&amp;pid=a8c026f69&amp;color=0,0,0&amp;vtp=1&amp;vaab=1&amp;bbb=1&amp;hb=1&amp;htil=1"/>
          <p:cNvSpPr/>
          <p:nvPr/>
        </p:nvSpPr>
        <p:spPr>
          <a:xfrm>
            <a:off x="539496" y="554400"/>
            <a:ext cx="7837424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某地樱花的花期通常持续两周以上。2024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年，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当地正值盛花期的樱花开放仅一周后几乎一夜落光，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导致这种现象的天气最有可能是(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9_BD.206_2#eeb1c3d31.choices?htil=53&amp;vaa=1&amp;vcp=1&amp;vis=1&amp;pid=a8c026f69&amp;color=0,0,0&amp;vtp=1&amp;vaab=1&amp;bbb=1&amp;htil=1&amp;hb=1"/>
          <p:cNvSpPr/>
          <p:nvPr/>
        </p:nvSpPr>
        <p:spPr>
          <a:xfrm>
            <a:off x="539496" y="2413000"/>
            <a:ext cx="7837424" cy="196253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8300"/>
              </a:lnSpc>
              <a:tabLst>
                <a:tab pos="2580640" algn="l"/>
                <a:tab pos="5580380" algn="l"/>
                <a:tab pos="858012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46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</a:t>
            </a:r>
            <a:r>
              <a:rPr lang="en-US" altLang="zh-CN" sz="46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</a:p>
          <a:p>
            <a:pPr latinLnBrk="1">
              <a:lnSpc>
                <a:spcPts val="8300"/>
              </a:lnSpc>
              <a:tabLst>
                <a:tab pos="2580640" algn="l"/>
                <a:tab pos="5580380" algn="l"/>
                <a:tab pos="858012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</a:t>
            </a:r>
            <a:r>
              <a:rPr lang="en-US" altLang="zh-CN" sz="46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</a:t>
            </a:r>
            <a:r>
              <a:rPr lang="en-US" altLang="zh-CN" sz="46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sp>
        <p:nvSpPr>
          <p:cNvPr id="4" name="QC_9_AN.1_1#eeb1c3d31.bracket?vaa=1&amp;vcp=1&amp;vis=1&amp;pid=a8c026f69&amp;color=0,0,0&amp;vpa=57&amp;vtp=1&amp;vaab=1"/>
          <p:cNvSpPr/>
          <p:nvPr/>
        </p:nvSpPr>
        <p:spPr>
          <a:xfrm>
            <a:off x="5794915" y="183646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5" name="QC_9_BD.206_2#eeb1c3d31.choice_image?htil=53&amp;vaa=1&amp;vcp=1&amp;vis=1&amp;pid=a8c026f69&amp;color=0,0,0&amp;tib=255,255,255&amp;iip=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5603" y="2477008"/>
            <a:ext cx="1371600" cy="923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C_9_BD.206_2#eeb1c3d31.choice_image?htil=53&amp;vaa=1&amp;vcp=1&amp;vis=1&amp;pid=a8c026f69&amp;color=0,0,0&amp;tib=255,255,255&amp;iip=6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73038" y="2481580"/>
            <a:ext cx="1773936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QC_9_BD.206_2#eeb1c3d31.choice_image?htil=53&amp;vaa=1&amp;vcp=1&amp;vis=1&amp;pid=a8c026f69&amp;color=0,0,0&amp;tib=255,255,255&amp;iip=7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5291" y="3525139"/>
            <a:ext cx="1792224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8" name="QC_9_BD.206_2#eeb1c3d31.choice_image?htil=53&amp;vaa=1&amp;vcp=1&amp;vis=1&amp;pid=a8c026f69&amp;color=0,0,0&amp;tib=255,255,255&amp;iip=8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92532" y="3470148"/>
            <a:ext cx="1490472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9" name="QM_8_BD.203_2#a8c026f69?htil=53&amp;vaa=1&amp;vcp=1&amp;vis=1&amp;pid=80ddb8c11&amp;color=0,0,0&amp;tib=255,255,255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52839" y="1322153"/>
            <a:ext cx="3171167" cy="3671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8f426590c?vcp=1&amp;pid=db5c7f57c&amp;color=0,0,0&amp;vtp=1&amp;vaab=1&amp;bt=1&amp;bbb=1"/>
          <p:cNvSpPr/>
          <p:nvPr/>
        </p:nvSpPr>
        <p:spPr>
          <a:xfrm>
            <a:off x="539496" y="554400"/>
            <a:ext cx="11109960" cy="60756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要点3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地理现象成因示意图</a:t>
            </a:r>
            <a:endParaRPr lang="en-US" altLang="zh-CN" sz="3000" dirty="0"/>
          </a:p>
        </p:txBody>
      </p:sp>
      <p:pic>
        <p:nvPicPr>
          <p:cNvPr id="3" name="QC_7_BD.208_1#785b97ece?htil=54&amp;vaa=1&amp;vcp=1&amp;vis=1&amp;pid=8f426590c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72888" y="1229532"/>
            <a:ext cx="4535424" cy="2871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7_BD.208_2#785b97ece?htil=54&amp;sp=1&amp;vaa=1&amp;vcp=1&amp;vis=1&amp;pid=8f426590c&amp;color=0,0,0&amp;vtp=1&amp;vaab=1&amp;bbb=1&amp;hb=1&amp;hs=1"/>
          <p:cNvSpPr/>
          <p:nvPr/>
        </p:nvSpPr>
        <p:spPr>
          <a:xfrm>
            <a:off x="539496" y="1211244"/>
            <a:ext cx="644652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例13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（2023·浙江温州·中考）在柬埔寨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的传统节日“御耕节”里，人们祭祀天神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祈求风调雨顺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图揭示了该习俗与当地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自然环境的关系。用下列选项将该图补充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完整，其中②处应填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7_BD.208_3#785b97ece.choices?vaa=1&amp;vcp=1&amp;vis=1&amp;pid=8f426590c&amp;color=0,0,0&amp;vtp=1&amp;vaab=1&amp;bbb=1&amp;hs=1"/>
          <p:cNvSpPr/>
          <p:nvPr/>
        </p:nvSpPr>
        <p:spPr>
          <a:xfrm>
            <a:off x="539496" y="441164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3206115" algn="l"/>
                <a:tab pos="5662930" algn="l"/>
                <a:tab pos="88309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.热带季风气候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B.热量充足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C.广泛种植水稻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.地势平坦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1_1#785b97ece?vaa=1&amp;vcp=1&amp;vis=1&amp;pid=8f426590c&amp;color=0,0,0&amp;vtp=1&amp;vaab=1&amp;bbb=1&amp;hb=1&amp;htil=1"/>
          <p:cNvSpPr/>
          <p:nvPr/>
        </p:nvSpPr>
        <p:spPr>
          <a:xfrm>
            <a:off x="539497" y="1548565"/>
            <a:ext cx="6429247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本题主要考查学生的读图分析能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分析图中关系可知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，①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处应填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热带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季风气候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”，②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处应填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地势平坦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”，③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应填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热量充足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”，④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处应填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广泛种植水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”。</a:t>
            </a:r>
            <a:endParaRPr lang="en-US" altLang="zh-CN" sz="2800" dirty="0"/>
          </a:p>
        </p:txBody>
      </p:sp>
      <p:sp>
        <p:nvSpPr>
          <p:cNvPr id="3" name="QC_7_AN.2_1#785b97ece?vaa=1&amp;vcp=1&amp;vis=1&amp;pid=8f426590c&amp;color=0,0,0&amp;vtp=1&amp;vaab=1&amp;bbb=1&amp;htil=1"/>
          <p:cNvSpPr/>
          <p:nvPr/>
        </p:nvSpPr>
        <p:spPr>
          <a:xfrm>
            <a:off x="539497" y="4742443"/>
            <a:ext cx="6429247" cy="55365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4" name="QC_7_BD.208_1#785b97ece?htil=54&amp;vaa=1&amp;vcp=1&amp;vis=1&amp;pid=8f426590c&amp;color=0,0,0&amp;tib=255,255,255&amp;vtp=1&amp;vaab=1&amp;hs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17079" y="1548565"/>
            <a:ext cx="4535424" cy="2871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AS.1_1#c9880cab4?htil=4&amp;vaa=1&amp;vcp=1&amp;vis=1&amp;pid=5f8d76a87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65592" y="1366329"/>
            <a:ext cx="3465576" cy="3008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AS.1_1#c9880cab4?htil=4&amp;vaa=1&amp;vcp=1&amp;vis=1&amp;pid=5f8d76a87&amp;color=0,0,0&amp;mp=1&amp;vtp=1&amp;vaab=1&amp;bt=1&amp;bbb=1&amp;hb=1&amp;hs=1"/>
          <p:cNvSpPr/>
          <p:nvPr/>
        </p:nvSpPr>
        <p:spPr>
          <a:xfrm>
            <a:off x="539496" y="1229169"/>
            <a:ext cx="7507224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［提示：根据图中已知的160°W经线及题目信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息“图中相邻两条经线的经度差为20”可推知，在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同一条经线上的甲、丙两地的经度均为140°W，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在同一条经线上的乙、丁两地的经度均为60°W。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根据“纬度越高，纬线越短”可推知，乙地与本初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子午线（0°经线）的实际距离最近］</a:t>
            </a:r>
            <a:endParaRPr lang="en-US" altLang="zh-CN" sz="2800" dirty="0"/>
          </a:p>
        </p:txBody>
      </p:sp>
      <p:sp>
        <p:nvSpPr>
          <p:cNvPr id="4" name="QC_8_AN.2_1#c9880cab4?vaa=1&amp;vcp=1&amp;vis=1&amp;pid=5f8d76a87&amp;color=0,0,0&amp;vtp=1&amp;vaab=1&amp;bbb=1&amp;hs=1"/>
          <p:cNvSpPr/>
          <p:nvPr/>
        </p:nvSpPr>
        <p:spPr>
          <a:xfrm>
            <a:off x="539496" y="506183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3bb4fb814?vcp=1&amp;pid=8f426590c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同类变式</a:t>
            </a:r>
            <a:endParaRPr lang="en-US" altLang="zh-CN" sz="3000" dirty="0"/>
          </a:p>
        </p:txBody>
      </p:sp>
      <p:sp>
        <p:nvSpPr>
          <p:cNvPr id="3" name="QM_8_BD.212_1#0a0f2df90?vaa=1&amp;vcp=1&amp;vis=1&amp;pid=3bb4fb814&amp;color=0,0,0&amp;vtp=1&amp;vaab=1&amp;bbb=1&amp;hb=1"/>
          <p:cNvSpPr/>
          <p:nvPr/>
        </p:nvSpPr>
        <p:spPr>
          <a:xfrm>
            <a:off x="539496" y="1233469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（2024·四川乐山·中考）阅读下列材料，完成29~31题。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地势低平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温暖湿润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水量丰富，季节变化小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河流沿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岸分布着大大小小的城市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莱茵河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是著名的国际性河流，具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航运价值。</a:t>
            </a:r>
            <a:endParaRPr lang="en-US" altLang="zh-CN" sz="2800" dirty="0"/>
          </a:p>
          <a:p>
            <a:pPr algn="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——摘编自义务教育教科书《地理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七年级下册》（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广东教育出版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社、广东人民出版社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9_BD.213_1#0ba2e2742?vaa=1&amp;vcp=1&amp;vis=1&amp;pid=0a0f2df90&amp;color=0,0,0&amp;mp=1&amp;vtp=1&amp;vaab=1&amp;bt=1&amp;bbb=1"/>
          <p:cNvSpPr/>
          <p:nvPr/>
        </p:nvSpPr>
        <p:spPr>
          <a:xfrm>
            <a:off x="539496" y="120853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29.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莱茵河航运价值(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9_AN.1_1#0ba2e2742.bracket?vaa=1&amp;vcp=1&amp;vis=1&amp;pid=0a0f2df90&amp;color=0,0,0&amp;mp=1&amp;vpa=59&amp;vtp=1&amp;vaab=1"/>
          <p:cNvSpPr/>
          <p:nvPr/>
        </p:nvSpPr>
        <p:spPr>
          <a:xfrm>
            <a:off x="3750215" y="119519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9_BD.213_2#0ba2e2742.choices?vaa=1&amp;vcp=1&amp;vis=1&amp;pid=0a0f2df90&amp;color=0,0,0&amp;vtp=1&amp;vaab=1&amp;bbb=1"/>
          <p:cNvSpPr/>
          <p:nvPr/>
        </p:nvSpPr>
        <p:spPr>
          <a:xfrm>
            <a:off x="539496" y="183299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583815" algn="l"/>
                <a:tab pos="5129530" algn="l"/>
                <a:tab pos="80308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.较低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B.较高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C.无价值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.无法判断</a:t>
            </a:r>
            <a:endParaRPr lang="en-US" altLang="zh-CN" sz="2800" dirty="0"/>
          </a:p>
        </p:txBody>
      </p:sp>
      <p:sp>
        <p:nvSpPr>
          <p:cNvPr id="5" name="QC_9_BD.215_1#a717c5253?vaa=1&amp;vcp=1&amp;vis=1&amp;pid=0a0f2df90&amp;color=0,0,0&amp;vtp=1&amp;vaab=1&amp;bbb=1"/>
          <p:cNvSpPr/>
          <p:nvPr/>
        </p:nvSpPr>
        <p:spPr>
          <a:xfrm>
            <a:off x="539496" y="2454656"/>
            <a:ext cx="113426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判断某条河流航运价值大小的要素，除了河流水文特征，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还有(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9_AN.216_1#a717c5253.bracket?vaa=1&amp;vcp=1&amp;vis=1&amp;pid=0a0f2df90&amp;color=0,0,0&amp;vpa=60&amp;vtp=1&amp;vaab=1"/>
          <p:cNvSpPr/>
          <p:nvPr/>
        </p:nvSpPr>
        <p:spPr>
          <a:xfrm>
            <a:off x="10862214" y="2441321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9_BD.215_2#a717c5253.choices?vaa=1&amp;vcp=1&amp;vis=1&amp;pid=0a0f2df90&amp;color=0,0,0&amp;vtp=1&amp;vaab=1&amp;bbb=1"/>
          <p:cNvSpPr/>
          <p:nvPr/>
        </p:nvSpPr>
        <p:spPr>
          <a:xfrm>
            <a:off x="539496" y="3084131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A.沿岸地区的社会经济活跃度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.沿岸地区气温、降水的变化状况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.沿岸地区河流的数量、流向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.沿岸地区植被覆盖率、土壤肥沃度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9_BD.217_1#316c18902?vaa=1&amp;vcp=1&amp;vis=1&amp;pid=0a0f2df90&amp;color=0,0,0&amp;vtp=1&amp;vaab=1&amp;bt=1&amp;bbb=1&amp;hb=1"/>
          <p:cNvSpPr/>
          <p:nvPr/>
        </p:nvSpPr>
        <p:spPr>
          <a:xfrm>
            <a:off x="539496" y="166481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下面是某条河流水文状况与航运价值关系的结构图，其中最合理的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9_AN.218_1#316c18902.bracket?vaa=1&amp;vcp=1&amp;vis=1&amp;pid=0a0f2df90&amp;color=0,0,0&amp;vpa=61&amp;vtp=1&amp;vaab=1"/>
          <p:cNvSpPr/>
          <p:nvPr/>
        </p:nvSpPr>
        <p:spPr>
          <a:xfrm>
            <a:off x="1172115" y="2299176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9_BD.217_2#316c18902.choices?vaa=1&amp;vcp=1&amp;vis=1&amp;pid=0a0f2df90&amp;color=0,0,0&amp;vtp=1&amp;vaab=1&amp;bbb=1"/>
          <p:cNvSpPr/>
          <p:nvPr/>
        </p:nvSpPr>
        <p:spPr>
          <a:xfrm>
            <a:off x="539496" y="2874740"/>
            <a:ext cx="11109960" cy="229527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90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50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</a:t>
            </a:r>
            <a:r>
              <a:rPr lang="en-US" altLang="zh-CN" sz="50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  <a:p>
            <a:pPr latinLnBrk="1">
              <a:lnSpc>
                <a:spcPts val="103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</a:t>
            </a:r>
            <a:r>
              <a:rPr lang="en-US" altLang="zh-CN" sz="575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</a:t>
            </a:r>
            <a:r>
              <a:rPr lang="en-US" altLang="zh-CN" sz="28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5" name="QC_9_BD.217_2#316c18902.choice_image?vaa=1&amp;vcp=1&amp;vis=1&amp;pid=0a0f2df90&amp;color=0,0,0&amp;tib=255,255,255&amp;iip=9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5890" y="2874740"/>
            <a:ext cx="2779776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C_9_BD.217_2#316c18902.choice_image?vaa=1&amp;vcp=1&amp;vis=1&amp;pid=0a0f2df90&amp;color=0,0,0&amp;tib=255,255,255&amp;iip=10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38183" y="2874740"/>
            <a:ext cx="2551176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QC_9_BD.217_2#316c18902.choice_image?vaa=1&amp;vcp=1&amp;vis=1&amp;pid=0a0f2df90&amp;color=0,0,0&amp;tib=255,255,255&amp;iip=11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5252" y="4026186"/>
            <a:ext cx="2779776" cy="1161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8" name="QC_9_BD.217_2#316c18902.choice_image?vaa=1&amp;vcp=1&amp;vis=1&amp;pid=0a0f2df90&amp;color=0,0,0&amp;tib=255,255,255&amp;iip=12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58820" y="4026186"/>
            <a:ext cx="2551176" cy="1161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17edb00b?vcp=1&amp;pid=db5c7f57c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要点4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漫画</a:t>
            </a:r>
            <a:endParaRPr lang="en-US" altLang="zh-CN" sz="3000" dirty="0"/>
          </a:p>
        </p:txBody>
      </p:sp>
      <p:pic>
        <p:nvPicPr>
          <p:cNvPr id="3" name="QO_7_BD.219_1#a2eca75ee?htil=55&amp;vaa=1&amp;vcp=1&amp;vis=1&amp;pid=e17edb00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39970" y="1229532"/>
            <a:ext cx="4709160" cy="4105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219_2#a2eca75ee?htil=55&amp;sp=1&amp;vaa=1&amp;vcp=1&amp;vis=1&amp;pid=e17edb00b&amp;color=0,0,0&amp;vtp=1&amp;vaab=1&amp;bbb=1&amp;hb=1"/>
          <p:cNvSpPr/>
          <p:nvPr/>
        </p:nvSpPr>
        <p:spPr>
          <a:xfrm>
            <a:off x="539496" y="1211244"/>
            <a:ext cx="6272784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例14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（2023·湖南岳阳·中考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）企业发展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必须拥有自己的核心技术。结合漫画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中国“智”造，靠谁造心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？》，完成下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O_7_AS.1_1#a2eca75ee?htil=55&amp;vaa=1&amp;vcp=1&amp;vis=1&amp;pid=e17edb00b&amp;color=0,0,0&amp;vtp=1&amp;vaab=1&amp;bbb=1&amp;hb=1"/>
          <p:cNvSpPr/>
          <p:nvPr/>
        </p:nvSpPr>
        <p:spPr>
          <a:xfrm>
            <a:off x="539496" y="3771754"/>
            <a:ext cx="627278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本题组主要考查高新技术产业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的相关知识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221_1#2f29fcb85?htil=56&amp;vaa=1&amp;vcp=1&amp;vis=1&amp;pid=a2eca75e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00295" y="1444752"/>
            <a:ext cx="4709160" cy="4105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221_2#2f29fcb85?htil=56&amp;vaa=1&amp;vcp=1&amp;vis=1&amp;pid=a2eca75ee&amp;color=0,0,0&amp;vtp=1&amp;vaab=1&amp;bt=1&amp;bbb=1"/>
          <p:cNvSpPr/>
          <p:nvPr/>
        </p:nvSpPr>
        <p:spPr>
          <a:xfrm>
            <a:off x="539496" y="1307592"/>
            <a:ext cx="6272784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下列属于高新技术产业的是(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223_1#2f29fcb85.bracket?vaa=1&amp;vcp=1&amp;vis=1&amp;pid=a2eca75ee&amp;color=0,0,0&amp;vpa=62&amp;vtp=1&amp;vaab=1"/>
          <p:cNvSpPr/>
          <p:nvPr/>
        </p:nvSpPr>
        <p:spPr>
          <a:xfrm>
            <a:off x="5972715" y="129425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8_BD.221_3#2f29fcb85.choices?htil=56&amp;vaa=1&amp;vcp=1&amp;vis=1&amp;pid=a2eca75ee&amp;color=0,0,0&amp;vtp=1&amp;vaab=1&amp;bbb=1"/>
          <p:cNvSpPr/>
          <p:nvPr/>
        </p:nvSpPr>
        <p:spPr>
          <a:xfrm>
            <a:off x="539496" y="1939861"/>
            <a:ext cx="627278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24421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.食品加工业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.棉纺织工业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24421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C.信息技术产业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.钢铁工业</a:t>
            </a:r>
            <a:endParaRPr lang="en-US" altLang="zh-CN" sz="2800" dirty="0"/>
          </a:p>
        </p:txBody>
      </p:sp>
      <p:sp>
        <p:nvSpPr>
          <p:cNvPr id="6" name="QC_8_AS.1_1#2f29fcb85?htil=56&amp;vaa=1&amp;vcp=1&amp;vis=1&amp;pid=a2eca75ee&amp;color=0,0,0&amp;vtp=1&amp;vaab=1&amp;bbb=1&amp;hb=1"/>
          <p:cNvSpPr/>
          <p:nvPr/>
        </p:nvSpPr>
        <p:spPr>
          <a:xfrm>
            <a:off x="539496" y="3216846"/>
            <a:ext cx="6272784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选项中信息技术产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业属于高新技术产业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食品加工业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纺织工业和钢铁工业均属于传统产业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225_1#5b7e57954?htil=57&amp;vaa=1&amp;vcp=1&amp;vis=1&amp;pid=a2eca75ee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34232" y="799720"/>
            <a:ext cx="3834936" cy="3343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225_2#5b7e57954?htil=57&amp;vaa=1&amp;vcp=1&amp;vis=1&amp;pid=a2eca75ee&amp;color=0,0,0&amp;vtp=1&amp;vaab=1&amp;bt=1&amp;bbb=1&amp;hb=1&amp;hs=1"/>
          <p:cNvSpPr/>
          <p:nvPr/>
        </p:nvSpPr>
        <p:spPr>
          <a:xfrm>
            <a:off x="539496" y="781431"/>
            <a:ext cx="6272784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（2）针对该漫画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，某同学创作了几条警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示语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其中最贴切的是(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227_1#5b7e57954.bracket?vaa=1&amp;vcp=1&amp;vis=1&amp;pid=a2eca75ee&amp;color=0,0,0&amp;vpa=63&amp;vtp=1&amp;vaab=1"/>
          <p:cNvSpPr/>
          <p:nvPr/>
        </p:nvSpPr>
        <p:spPr>
          <a:xfrm>
            <a:off x="4372515" y="1365250"/>
            <a:ext cx="515938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8_BD.225_3#5b7e57954.choices?htil=57&amp;vaa=1&amp;vcp=1&amp;vis=1&amp;pid=a2eca75ee&amp;color=0,0,0&amp;vtp=1&amp;vaab=1&amp;bbb=1&amp;hs=1"/>
          <p:cNvSpPr/>
          <p:nvPr/>
        </p:nvSpPr>
        <p:spPr>
          <a:xfrm>
            <a:off x="539496" y="1963356"/>
            <a:ext cx="6272784" cy="2306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A.大国重器，要掌握在自己手中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.科技创新，依赖外国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.工业发展，应走传统之路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.产业升级，依靠资源开采</a:t>
            </a:r>
            <a:endParaRPr lang="en-US" altLang="zh-CN" sz="2800" dirty="0"/>
          </a:p>
        </p:txBody>
      </p:sp>
      <p:sp>
        <p:nvSpPr>
          <p:cNvPr id="6" name="QC_8_AS.1_1#5b7e57954?htil=57&amp;vaa=1&amp;vcp=1&amp;vis=1&amp;pid=a2eca75ee&amp;color=0,0,0&amp;vtp=1&amp;vaab=1&amp;bbb=1&amp;hb=1&amp;hs=1"/>
          <p:cNvSpPr/>
          <p:nvPr/>
        </p:nvSpPr>
        <p:spPr>
          <a:xfrm>
            <a:off x="539995" y="4323969"/>
            <a:ext cx="11112011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分析漫画可知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国的工业发展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尤其是高新技术</a:t>
            </a:r>
            <a:endParaRPr lang="en-US" altLang="zh-CN" sz="2800" dirty="0"/>
          </a:p>
        </p:txBody>
      </p:sp>
      <p:sp>
        <p:nvSpPr>
          <p:cNvPr id="8" name="QC_8_AS.1_1#5b7e57954?htil=57&amp;vaa=1&amp;vcp=1&amp;vis=1&amp;pid=a2eca75ee&amp;color=0,0,0&amp;vtp=1&amp;vaab=1&amp;bbb=1&amp;hb=1&amp;hs=1"/>
          <p:cNvSpPr/>
          <p:nvPr/>
        </p:nvSpPr>
        <p:spPr>
          <a:xfrm>
            <a:off x="539496" y="4902771"/>
            <a:ext cx="11328249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产业的发展缺少自己的核心技术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因此警示语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大国重器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要掌握在自己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手中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与该漫画最贴切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c55d3f037?vcp=1&amp;pid=e17edb00b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同类变式</a:t>
            </a:r>
            <a:endParaRPr lang="en-US" altLang="zh-CN" sz="3000" dirty="0"/>
          </a:p>
        </p:txBody>
      </p:sp>
      <p:pic>
        <p:nvPicPr>
          <p:cNvPr id="3" name="QM_8_BD.229_1#65d7c1a8b?htil=58&amp;vaa=1&amp;vcp=1&amp;vis=1&amp;pid=c55d3f03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31152" y="1251757"/>
            <a:ext cx="4709160" cy="334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8_BD.229_2#65d7c1a8b?htil=58&amp;vaa=1&amp;vcp=1&amp;vis=1&amp;pid=c55d3f037&amp;color=0,0,0&amp;vtp=1&amp;vaab=1&amp;bbb=1&amp;hb=1"/>
          <p:cNvSpPr/>
          <p:nvPr/>
        </p:nvSpPr>
        <p:spPr>
          <a:xfrm>
            <a:off x="539496" y="1233469"/>
            <a:ext cx="6272784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（2022·云南·中考）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右侧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的漫画用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夸张的手法提醒人们关注全球气候变暖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结合所学知识，完成32~33题。</a:t>
            </a:r>
            <a:endParaRPr lang="en-US" altLang="zh-CN" sz="2800" dirty="0"/>
          </a:p>
        </p:txBody>
      </p:sp>
      <p:sp>
        <p:nvSpPr>
          <p:cNvPr id="5" name="QC_9_BD.230_1#d39c5c6d8?htil=58&amp;vaa=1&amp;vcp=1&amp;vis=1&amp;pid=65d7c1a8b&amp;color=0,0,0&amp;vtp=1&amp;vaab=1&amp;bbb=1&amp;hb=1"/>
          <p:cNvSpPr/>
          <p:nvPr/>
        </p:nvSpPr>
        <p:spPr>
          <a:xfrm>
            <a:off x="539496" y="3158979"/>
            <a:ext cx="627278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32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漫画中北极熊和企鹅的家乡的共同特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点是(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9_BD.230_2#d39c5c6d8.choices?htil=58&amp;vaa=1&amp;vcp=1&amp;vis=1&amp;pid=65d7c1a8b&amp;color=0,0,0&amp;vtp=1&amp;vaab=1&amp;bbb=1"/>
          <p:cNvSpPr/>
          <p:nvPr/>
        </p:nvSpPr>
        <p:spPr>
          <a:xfrm>
            <a:off x="539496" y="4435965"/>
            <a:ext cx="627278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24421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.位于北半球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.以陆地为主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24421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C.有人类定居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.气候寒冷干燥</a:t>
            </a:r>
            <a:endParaRPr lang="en-US" altLang="zh-CN" sz="2800" dirty="0"/>
          </a:p>
        </p:txBody>
      </p:sp>
      <p:sp>
        <p:nvSpPr>
          <p:cNvPr id="7" name="QC_9_AN.231_1#d39c5c6d8.bracket?vaa=1&amp;vcp=1&amp;vis=1&amp;pid=65d7c1a8b&amp;color=0,0,0&amp;vpa=64&amp;vtp=1&amp;vaab=1"/>
          <p:cNvSpPr/>
          <p:nvPr/>
        </p:nvSpPr>
        <p:spPr>
          <a:xfrm>
            <a:off x="1527714" y="379334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8_BD.232_1#7239bcfe5?htil=59&amp;vaa=1&amp;vcp=1&amp;vis=1&amp;pid=65d7c1a8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10489" y="1824228"/>
            <a:ext cx="4709160" cy="334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9_BD.232_2#7239bcfe5?htil=59&amp;vaa=1&amp;vcp=1&amp;vis=1&amp;pid=65d7c1a8b&amp;color=0,0,0&amp;vtp=1&amp;vaab=1&amp;bt=1&amp;bbb=1"/>
          <p:cNvSpPr/>
          <p:nvPr/>
        </p:nvSpPr>
        <p:spPr>
          <a:xfrm>
            <a:off x="539496" y="1687068"/>
            <a:ext cx="6272784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33.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该漫画反映出(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9_AN.233_1#7239bcfe5.bracket?vaa=1&amp;vcp=1&amp;vis=1&amp;pid=65d7c1a8b&amp;color=0,0,0&amp;vpa=65&amp;vtp=1&amp;vaab=1"/>
          <p:cNvSpPr/>
          <p:nvPr/>
        </p:nvSpPr>
        <p:spPr>
          <a:xfrm>
            <a:off x="3394615" y="167373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9_BD.232_3#7239bcfe5.choices?htil=59&amp;vaa=1&amp;vcp=1&amp;vis=1&amp;pid=65d7c1a8b&amp;color=0,0,0&amp;vtp=1&amp;vaab=1&amp;bbb=1"/>
          <p:cNvSpPr/>
          <p:nvPr/>
        </p:nvSpPr>
        <p:spPr>
          <a:xfrm>
            <a:off x="539496" y="2319337"/>
            <a:ext cx="6272784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A.森林减少，水土流失加剧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.冰川融化，海平面上升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.草场退化，荒漠面积增加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.气温升高，大气污染加剧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41d7aa716.fixed?vcp=1&amp;pid=1349b5b4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图形专项训练</a:t>
            </a:r>
            <a:endParaRPr lang="en-US" altLang="zh-CN" sz="4000" dirty="0"/>
          </a:p>
        </p:txBody>
      </p:sp>
      <p:sp>
        <p:nvSpPr>
          <p:cNvPr id="3" name="C_4_BD#41d7aa716.fixed?vcp=1&amp;pid=1349b5b49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074adf9a?vcp=1&amp;pid=41d7aa716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基础练</a:t>
            </a:r>
            <a:endParaRPr lang="en-US" altLang="zh-CN" sz="3200" dirty="0"/>
          </a:p>
        </p:txBody>
      </p:sp>
      <p:pic>
        <p:nvPicPr>
          <p:cNvPr id="3" name="QM_6_BD.234_1#d0608eb74?htil=60&amp;vaa=1&amp;vcp=1&amp;vis=1&amp;pid=7074adf9a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82745" y="1285528"/>
            <a:ext cx="4946904" cy="2898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6_BD.234_2#d0608eb74?htil=60&amp;vaa=1&amp;vcp=1&amp;vis=1&amp;pid=7074adf9a&amp;color=0,0,0&amp;vtp=1&amp;vaab=1&amp;bbb=1&amp;hb=1&amp;hs=1"/>
          <p:cNvSpPr/>
          <p:nvPr/>
        </p:nvSpPr>
        <p:spPr>
          <a:xfrm>
            <a:off x="539496" y="1267240"/>
            <a:ext cx="603504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神舟十八号载人飞船“出差”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6个多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，圆满完成飞行任务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。当地时间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2024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年11月4日1时24分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，神舟十八号载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人飞船返回舱在我国内蒙古东风着陆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场成功着陆。内蒙古东风着陆场地处</a:t>
            </a:r>
            <a:endParaRPr lang="en-US" altLang="zh-CN" sz="2800" dirty="0"/>
          </a:p>
        </p:txBody>
      </p:sp>
      <p:sp>
        <p:nvSpPr>
          <p:cNvPr id="15" name="QM_6_BD.234_2#d0608eb74?htil=60&amp;vaa=1&amp;vcp=1&amp;vis=1&amp;pid=7074adf9a&amp;color=0,0,0&amp;vtp=1&amp;vaab=1&amp;bbb=1&amp;hb=1&amp;hs=1"/>
          <p:cNvSpPr/>
          <p:nvPr/>
        </p:nvSpPr>
        <p:spPr>
          <a:xfrm>
            <a:off x="539496" y="4474064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我国内陆地区，位于巴丹吉林沙漠和戈壁带，地域辽阔，人烟稀少。读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右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两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图，完成1～2题。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6_1#0319a0add?htil=5&amp;vaa=1&amp;vcp=1&amp;vis=1&amp;pid=5f8d76a8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29626" y="1851660"/>
            <a:ext cx="3749040" cy="3291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6_2#0319a0add?htil=5&amp;vaa=1&amp;vcp=1&amp;vis=1&amp;pid=5f8d76a87&amp;color=0,0,0&amp;vtp=1&amp;vaab=1&amp;bt=1&amp;bbb=1"/>
          <p:cNvSpPr/>
          <p:nvPr/>
        </p:nvSpPr>
        <p:spPr>
          <a:xfrm>
            <a:off x="539496" y="1714500"/>
            <a:ext cx="72237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下列关于图中四地的叙述,正确的是(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17_1#0319a0add.bracket?vaa=1&amp;vcp=1&amp;vis=1&amp;pid=5f8d76a87&amp;color=0,0,0&amp;vpa=4&amp;vtp=1&amp;vaab=1"/>
          <p:cNvSpPr/>
          <p:nvPr/>
        </p:nvSpPr>
        <p:spPr>
          <a:xfrm>
            <a:off x="6506114" y="170116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8_BD.16_3#0319a0add.choices?htil=5&amp;vaa=1&amp;vcp=1&amp;vis=1&amp;pid=5f8d76a87&amp;color=0,0,0&amp;vtp=1&amp;vaab=1&amp;bbb=1"/>
          <p:cNvSpPr/>
          <p:nvPr/>
        </p:nvSpPr>
        <p:spPr>
          <a:xfrm>
            <a:off x="539496" y="2346769"/>
            <a:ext cx="72237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A.甲地位于北半球、东半球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.乙地位于北温带,四季分明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.丙地一年中有两次太阳直射现象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.丁地位于南半球、南温带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235_1#c1ee601eb?vaa=1&amp;vcp=1&amp;vis=1&amp;pid=d0608eb74&amp;color=0,0,0&amp;mp=1&amp;vtp=1&amp;vaab=1&amp;bbb=1&amp;htil=1"/>
          <p:cNvSpPr/>
          <p:nvPr/>
        </p:nvSpPr>
        <p:spPr>
          <a:xfrm>
            <a:off x="539496" y="1310726"/>
            <a:ext cx="6026912" cy="55365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飞船着陆地点最接近图2中的(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BD.235_2#c1ee601eb.choices?vaa=1&amp;vcp=1&amp;vis=1&amp;pid=d0608eb74&amp;color=0,0,0&amp;mp=1&amp;vtp=1&amp;vaab=1&amp;bbb=1&amp;htil=1&amp;hb=1"/>
          <p:cNvSpPr/>
          <p:nvPr/>
        </p:nvSpPr>
        <p:spPr>
          <a:xfrm>
            <a:off x="539496" y="1946379"/>
            <a:ext cx="602691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A.甲地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B.乙地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</a:p>
          <a:p>
            <a:pPr latinLnBrk="1">
              <a:lnSpc>
                <a:spcPts val="51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C.丙地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D.丁地</a:t>
            </a:r>
            <a:endParaRPr lang="en-US" altLang="zh-CN" sz="2800" dirty="0"/>
          </a:p>
        </p:txBody>
      </p:sp>
      <p:sp>
        <p:nvSpPr>
          <p:cNvPr id="6" name="QC_7_AN.1_1#c1ee601eb.bracket?vaa=1&amp;vcp=1&amp;vis=1&amp;pid=d0608eb74&amp;color=0,0,0&amp;mp=1&amp;vpa=66&amp;vtp=1&amp;vaab=1"/>
          <p:cNvSpPr/>
          <p:nvPr/>
        </p:nvSpPr>
        <p:spPr>
          <a:xfrm>
            <a:off x="5528215" y="1297391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12" name="QM_6_BD.234_1#d0608eb74?htil=60&amp;vaa=1&amp;vcp=1&amp;vis=1&amp;pid=7074adf9a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60932" y="1297391"/>
            <a:ext cx="4946904" cy="2898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237_1#256dc576c?vaa=1&amp;vcp=1&amp;vis=1&amp;pid=d0608eb74&amp;color=0,0,0&amp;vtp=1&amp;vaab=1&amp;bbb=1&amp;hb=1&amp;htil=1"/>
          <p:cNvSpPr/>
          <p:nvPr/>
        </p:nvSpPr>
        <p:spPr>
          <a:xfrm>
            <a:off x="539496" y="856044"/>
            <a:ext cx="602691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神舟十八号返回舱选择在内蒙古东风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着陆场着陆与当地的地形、气候有关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东风着陆场的气候类型对应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图中的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pic>
        <p:nvPicPr>
          <p:cNvPr id="9" name="QM_6_BD.234_1#d0608eb74?htil=60&amp;vaa=1&amp;vcp=1&amp;vis=1&amp;pid=7074adf9a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89348" y="568344"/>
            <a:ext cx="4946904" cy="2898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F4117074-CD5A-BA41-0F7C-D2B50C1AF3C3}"/>
              </a:ext>
            </a:extLst>
          </p:cNvPr>
          <p:cNvGrpSpPr/>
          <p:nvPr/>
        </p:nvGrpSpPr>
        <p:grpSpPr>
          <a:xfrm>
            <a:off x="539496" y="3352801"/>
            <a:ext cx="11100816" cy="2965703"/>
            <a:chOff x="539496" y="3352801"/>
            <a:chExt cx="11100816" cy="2965703"/>
          </a:xfrm>
        </p:grpSpPr>
        <p:sp>
          <p:nvSpPr>
            <p:cNvPr id="3" name="QC_7_BD.237_2#256dc576c.choices?vaa=1&amp;vcp=1&amp;vis=1&amp;pid=d0608eb74&amp;color=0,0,0&amp;vtp=1&amp;vaab=1&amp;bbb=1&amp;htil=1&amp;hb=1"/>
            <p:cNvSpPr/>
            <p:nvPr/>
          </p:nvSpPr>
          <p:spPr>
            <a:xfrm>
              <a:off x="539496" y="3352801"/>
              <a:ext cx="11100816" cy="2595200"/>
            </a:xfrm>
            <a:prstGeom prst="rect">
              <a:avLst/>
            </a:prstGeom>
            <a:noFill/>
          </p:spPr>
          <p:txBody>
            <a:bodyPr wrap="square" lIns="0" tIns="0" rIns="0" bIns="0" rtlCol="0" anchor="t"/>
            <a:lstStyle/>
            <a:p>
              <a:pPr latinLnBrk="1">
                <a:lnSpc>
                  <a:spcPts val="24100"/>
                </a:lnSpc>
                <a:tabLst>
                  <a:tab pos="3015615" algn="l"/>
                  <a:tab pos="5662930" algn="l"/>
                  <a:tab pos="8310245" algn="l"/>
                </a:tabLst>
              </a:pPr>
              <a:r>
                <a: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A.</a:t>
              </a:r>
              <a:r>
                <a:rPr lang="en-US" altLang="zh-CN" sz="14300" b="0" i="0" kern="0" spc="-99900" dirty="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 </a:t>
              </a:r>
              <a:r>
                <a:rPr lang="en-US" altLang="zh-CN" sz="900" b="0" i="0" kern="0" dirty="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34" charset="-120"/>
                </a:rPr>
                <a:t>                                 </a:t>
              </a:r>
              <a:r>
                <a:rPr lang="en-US" altLang="zh-CN" sz="2800" b="0" i="0" spc="-10300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34" charset="-120"/>
                </a:rPr>
                <a:t>	</a:t>
              </a:r>
              <a:r>
                <a: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B.</a:t>
              </a:r>
              <a:r>
                <a:rPr lang="en-US" altLang="zh-CN" sz="2800" b="0" i="0" kern="0" spc="-99900" dirty="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 </a:t>
              </a:r>
              <a:r>
                <a:rPr lang="en-US" altLang="zh-CN" sz="900" b="0" i="0" kern="0" dirty="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34" charset="-120"/>
                </a:rPr>
                <a:t>                           </a:t>
              </a:r>
              <a:r>
                <a: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C. </a:t>
              </a:r>
              <a:r>
                <a:rPr lang="en-US" altLang="zh-CN" sz="2800" b="0" i="0" kern="0" spc="-99900" dirty="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 </a:t>
              </a:r>
              <a:r>
                <a:rPr lang="en-US" altLang="zh-CN" sz="900" b="0" i="0" kern="0" dirty="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34" charset="-120"/>
                </a:rPr>
                <a:t>                                     </a:t>
              </a:r>
              <a:r>
                <a: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D.</a:t>
              </a:r>
              <a:r>
                <a:rPr lang="en-US" altLang="zh-CN" sz="15250" b="0" i="0" kern="0" spc="-99900" dirty="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 </a:t>
              </a:r>
              <a:r>
                <a:rPr lang="en-US" altLang="zh-CN" sz="900" b="0" i="0" kern="0" dirty="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34" charset="-120"/>
                </a:rPr>
                <a:t>                                 </a:t>
              </a:r>
              <a:endParaRPr lang="en-US" altLang="zh-CN" sz="900" dirty="0">
                <a:latin typeface="宋体" panose="02010600030101010101" pitchFamily="2" charset="-122"/>
              </a:endParaRPr>
            </a:p>
          </p:txBody>
        </p:sp>
        <p:pic>
          <p:nvPicPr>
            <p:cNvPr id="4" name="QC_7_BD.237_2#256dc576c.choice_image?vaa=1&amp;vcp=1&amp;vis=1&amp;pid=d0608eb74&amp;color=0,0,0&amp;tib=255,255,255&amp;iip=13&amp;vtp=1&amp;vaab=1" descr="preencoded.png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86746" y="3438144"/>
              <a:ext cx="1883664" cy="28803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alpha val="0"/>
                    </a:schemeClr>
                  </a:solidFill>
                </a14:hiddenFill>
              </a:ext>
            </a:extLst>
          </p:spPr>
        </p:pic>
        <p:pic>
          <p:nvPicPr>
            <p:cNvPr id="5" name="QC_7_BD.237_2#256dc576c.choice_image?vaa=1&amp;vcp=1&amp;vis=1&amp;pid=d0608eb74&amp;color=0,0,0&amp;tib=255,255,255&amp;iip=14&amp;vtp=1&amp;vaab=1" descr="preencoded.png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97726" y="3438144"/>
              <a:ext cx="1508760" cy="28803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alpha val="0"/>
                    </a:schemeClr>
                  </a:solidFill>
                </a14:hiddenFill>
              </a:ext>
            </a:extLst>
          </p:spPr>
        </p:pic>
        <p:pic>
          <p:nvPicPr>
            <p:cNvPr id="6" name="QC_7_BD.237_2#256dc576c.choice_image?vaa=1&amp;vcp=1&amp;vis=1&amp;pid=d0608eb74&amp;color=0,0,0&amp;tib=255,255,255&amp;iip=15&amp;vtp=1&amp;vaab=1" descr="preencoded.png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021992" y="3419856"/>
              <a:ext cx="1527048" cy="28986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alpha val="0"/>
                    </a:schemeClr>
                  </a:solidFill>
                </a14:hiddenFill>
              </a:ext>
            </a:extLst>
          </p:spPr>
        </p:pic>
        <p:pic>
          <p:nvPicPr>
            <p:cNvPr id="7" name="QC_7_BD.237_2#256dc576c.choice_image?vaa=1&amp;vcp=1&amp;vis=1&amp;pid=d0608eb74&amp;color=0,0,0&amp;tib=255,255,255&amp;iip=16&amp;vtp=1&amp;vaab=1" descr="preencoded.png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396764" y="3429000"/>
              <a:ext cx="1847088" cy="28895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alpha val="0"/>
                    </a:schemeClr>
                  </a:solidFill>
                </a14:hiddenFill>
              </a:ext>
            </a:extLst>
          </p:spPr>
        </p:pic>
      </p:grpSp>
    </p:spTree>
  </p:cSld>
  <p:clrMapOvr>
    <a:masterClrMapping/>
  </p:clrMapOvr>
  <p:transition>
    <p:split dir="in"/>
  </p:transition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1_1#256dc576c?vaa=1&amp;vcp=1&amp;vis=1&amp;pid=d0608eb74&amp;color=0,0,0&amp;vtp=1&amp;vaab=1&amp;bt=1&amp;bbb=1&amp;hb=1"/>
          <p:cNvSpPr/>
          <p:nvPr/>
        </p:nvSpPr>
        <p:spPr>
          <a:xfrm>
            <a:off x="539496" y="96694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提示：东风着陆场位于内蒙古西部，属温带大陆性气候。图中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A项是热带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雨林气候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，B项是热带季风气候，C项是寒带气候，D项是温带大陆性气候</a:t>
            </a:r>
            <a:endParaRPr lang="en-US" altLang="zh-CN" sz="2800" spc="-100" dirty="0"/>
          </a:p>
        </p:txBody>
      </p:sp>
      <p:sp>
        <p:nvSpPr>
          <p:cNvPr id="4" name="QC_7_AN.2_1#256dc576c?vaa=1&amp;vcp=1&amp;vis=1&amp;pid=d0608eb74&amp;color=0,0,0&amp;vtp=1&amp;vaab=1&amp;bbb=1"/>
          <p:cNvSpPr/>
          <p:nvPr/>
        </p:nvSpPr>
        <p:spPr>
          <a:xfrm>
            <a:off x="539496" y="531834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B7C3C37B-329C-E887-28E8-38B21CD79E1C}"/>
              </a:ext>
            </a:extLst>
          </p:cNvPr>
          <p:cNvGrpSpPr/>
          <p:nvPr/>
        </p:nvGrpSpPr>
        <p:grpSpPr>
          <a:xfrm>
            <a:off x="539496" y="2315661"/>
            <a:ext cx="11100816" cy="2965703"/>
            <a:chOff x="539496" y="3352801"/>
            <a:chExt cx="11100816" cy="2965703"/>
          </a:xfrm>
        </p:grpSpPr>
        <p:sp>
          <p:nvSpPr>
            <p:cNvPr id="6" name="QC_7_BD.237_2#256dc576c.choices?vaa=1&amp;vcp=1&amp;vis=1&amp;pid=d0608eb74&amp;color=0,0,0&amp;vtp=1&amp;vaab=1&amp;bbb=1&amp;htil=1&amp;hb=1">
              <a:extLst>
                <a:ext uri="{FF2B5EF4-FFF2-40B4-BE49-F238E27FC236}">
                  <a16:creationId xmlns:a16="http://schemas.microsoft.com/office/drawing/2014/main" id="{AE4A4175-9C38-726A-17C0-3B8D5BBA8886}"/>
                </a:ext>
              </a:extLst>
            </p:cNvPr>
            <p:cNvSpPr/>
            <p:nvPr/>
          </p:nvSpPr>
          <p:spPr>
            <a:xfrm>
              <a:off x="539496" y="3352801"/>
              <a:ext cx="11100816" cy="2595200"/>
            </a:xfrm>
            <a:prstGeom prst="rect">
              <a:avLst/>
            </a:prstGeom>
            <a:noFill/>
          </p:spPr>
          <p:txBody>
            <a:bodyPr wrap="square" lIns="0" tIns="0" rIns="0" bIns="0" rtlCol="0" anchor="t"/>
            <a:lstStyle/>
            <a:p>
              <a:pPr latinLnBrk="1">
                <a:lnSpc>
                  <a:spcPts val="24100"/>
                </a:lnSpc>
                <a:tabLst>
                  <a:tab pos="3015615" algn="l"/>
                  <a:tab pos="5662930" algn="l"/>
                  <a:tab pos="8310245" algn="l"/>
                </a:tabLst>
              </a:pPr>
              <a:r>
                <a: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A.</a:t>
              </a:r>
              <a:r>
                <a:rPr lang="en-US" altLang="zh-CN" sz="14300" b="0" i="0" kern="0" spc="-99900" dirty="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 </a:t>
              </a:r>
              <a:r>
                <a:rPr lang="en-US" altLang="zh-CN" sz="900" b="0" i="0" kern="0" dirty="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34" charset="-120"/>
                </a:rPr>
                <a:t>                                 </a:t>
              </a:r>
              <a:r>
                <a:rPr lang="en-US" altLang="zh-CN" sz="2800" b="0" i="0" spc="-10300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34" charset="-120"/>
                </a:rPr>
                <a:t>	</a:t>
              </a:r>
              <a:r>
                <a: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B.</a:t>
              </a:r>
              <a:r>
                <a:rPr lang="en-US" altLang="zh-CN" sz="2800" b="0" i="0" kern="0" spc="-99900" dirty="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 </a:t>
              </a:r>
              <a:r>
                <a:rPr lang="en-US" altLang="zh-CN" sz="900" b="0" i="0" kern="0" dirty="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34" charset="-120"/>
                </a:rPr>
                <a:t>                           </a:t>
              </a:r>
              <a:r>
                <a: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C. </a:t>
              </a:r>
              <a:r>
                <a:rPr lang="en-US" altLang="zh-CN" sz="2800" b="0" i="0" kern="0" spc="-99900" dirty="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 </a:t>
              </a:r>
              <a:r>
                <a:rPr lang="en-US" altLang="zh-CN" sz="900" b="0" i="0" kern="0" dirty="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34" charset="-120"/>
                </a:rPr>
                <a:t>                                     </a:t>
              </a:r>
              <a:r>
                <a: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D.</a:t>
              </a:r>
              <a:r>
                <a:rPr lang="en-US" altLang="zh-CN" sz="15250" b="0" i="0" kern="0" spc="-99900" dirty="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 </a:t>
              </a:r>
              <a:r>
                <a:rPr lang="en-US" altLang="zh-CN" sz="900" b="0" i="0" kern="0" dirty="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34" charset="-120"/>
                </a:rPr>
                <a:t>                                 </a:t>
              </a:r>
              <a:endParaRPr lang="en-US" altLang="zh-CN" sz="900" dirty="0">
                <a:latin typeface="宋体" panose="02010600030101010101" pitchFamily="2" charset="-122"/>
              </a:endParaRPr>
            </a:p>
          </p:txBody>
        </p:sp>
        <p:pic>
          <p:nvPicPr>
            <p:cNvPr id="7" name="QC_7_BD.237_2#256dc576c.choice_image?vaa=1&amp;vcp=1&amp;vis=1&amp;pid=d0608eb74&amp;color=0,0,0&amp;tib=255,255,255&amp;iip=13&amp;vtp=1&amp;vaab=1" descr="preencoded.png">
              <a:extLst>
                <a:ext uri="{FF2B5EF4-FFF2-40B4-BE49-F238E27FC236}">
                  <a16:creationId xmlns:a16="http://schemas.microsoft.com/office/drawing/2014/main" id="{A654B1D0-29AA-E44F-2738-B1C7B760A12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86746" y="3438144"/>
              <a:ext cx="1883664" cy="28803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alpha val="0"/>
                    </a:schemeClr>
                  </a:solidFill>
                </a14:hiddenFill>
              </a:ext>
            </a:extLst>
          </p:spPr>
        </p:pic>
        <p:pic>
          <p:nvPicPr>
            <p:cNvPr id="8" name="QC_7_BD.237_2#256dc576c.choice_image?vaa=1&amp;vcp=1&amp;vis=1&amp;pid=d0608eb74&amp;color=0,0,0&amp;tib=255,255,255&amp;iip=14&amp;vtp=1&amp;vaab=1" descr="preencoded.png">
              <a:extLst>
                <a:ext uri="{FF2B5EF4-FFF2-40B4-BE49-F238E27FC236}">
                  <a16:creationId xmlns:a16="http://schemas.microsoft.com/office/drawing/2014/main" id="{848EE1DA-8208-EECA-2377-4A7AC2EC822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97726" y="3438144"/>
              <a:ext cx="1508760" cy="28803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alpha val="0"/>
                    </a:schemeClr>
                  </a:solidFill>
                </a14:hiddenFill>
              </a:ext>
            </a:extLst>
          </p:spPr>
        </p:pic>
        <p:pic>
          <p:nvPicPr>
            <p:cNvPr id="9" name="QC_7_BD.237_2#256dc576c.choice_image?vaa=1&amp;vcp=1&amp;vis=1&amp;pid=d0608eb74&amp;color=0,0,0&amp;tib=255,255,255&amp;iip=15&amp;vtp=1&amp;vaab=1" descr="preencoded.png">
              <a:extLst>
                <a:ext uri="{FF2B5EF4-FFF2-40B4-BE49-F238E27FC236}">
                  <a16:creationId xmlns:a16="http://schemas.microsoft.com/office/drawing/2014/main" id="{DD53BA03-C093-87C4-D0C8-198EB7CC771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021992" y="3419856"/>
              <a:ext cx="1527048" cy="28986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alpha val="0"/>
                    </a:schemeClr>
                  </a:solidFill>
                </a14:hiddenFill>
              </a:ext>
            </a:extLst>
          </p:spPr>
        </p:pic>
        <p:pic>
          <p:nvPicPr>
            <p:cNvPr id="10" name="QC_7_BD.237_2#256dc576c.choice_image?vaa=1&amp;vcp=1&amp;vis=1&amp;pid=d0608eb74&amp;color=0,0,0&amp;tib=255,255,255&amp;iip=16&amp;vtp=1&amp;vaab=1" descr="preencoded.png">
              <a:extLst>
                <a:ext uri="{FF2B5EF4-FFF2-40B4-BE49-F238E27FC236}">
                  <a16:creationId xmlns:a16="http://schemas.microsoft.com/office/drawing/2014/main" id="{F6EE1D00-8DB1-8301-C054-8601BCB6C68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396764" y="3429000"/>
              <a:ext cx="1847088" cy="28895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alpha val="0"/>
                    </a:schemeClr>
                  </a:solidFill>
                </a14:hiddenFill>
              </a:ext>
            </a:extLst>
          </p:spPr>
        </p:pic>
      </p:grp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241_1#9bb751c6b?vaa=1&amp;vcp=1&amp;vis=1&amp;pid=7074adf9a&amp;color=0,0,0&amp;vtp=1&amp;vaab=1&amp;bt=1&amp;bbb=1&amp;hb=1"/>
          <p:cNvSpPr/>
          <p:nvPr/>
        </p:nvSpPr>
        <p:spPr>
          <a:xfrm>
            <a:off x="539496" y="432908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（2023·山东菏泽·中考）二十四节气是我国农耕文明的产物。为弘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扬中华优秀传统文化，培养学生的地理实践力，某校开展了节气与农业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生产墙报展示活动。结合下面两幅图，完成3～4题。</a:t>
            </a:r>
            <a:endParaRPr lang="en-US" altLang="zh-CN" sz="2800" dirty="0"/>
          </a:p>
        </p:txBody>
      </p:sp>
      <p:pic>
        <p:nvPicPr>
          <p:cNvPr id="3" name="QM_6_BD.241_2#9bb751c6b?vaa=1&amp;vcp=1&amp;vis=1&amp;pid=7074adf9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38684" y="1929758"/>
            <a:ext cx="6154077" cy="3154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7_BD.242_1#81e355692?vaa=1&amp;vcp=1&amp;vis=1&amp;pid=9bb751c6b&amp;color=0,0,0&amp;vtp=1&amp;vaab=1&amp;bbb=1"/>
          <p:cNvSpPr/>
          <p:nvPr/>
        </p:nvSpPr>
        <p:spPr>
          <a:xfrm>
            <a:off x="539496" y="509744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图2所示农事活动在图1中的正确位置是(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7_AN.243_1#81e355692.bracket?vaa=1&amp;vcp=1&amp;vis=1&amp;pid=9bb751c6b&amp;color=0,0,0&amp;vpa=68&amp;vtp=1&amp;vaab=1"/>
          <p:cNvSpPr/>
          <p:nvPr/>
        </p:nvSpPr>
        <p:spPr>
          <a:xfrm>
            <a:off x="7128414" y="508410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C_7_BD.242_2#81e355692.choices?vaa=1&amp;vcp=1&amp;vis=1&amp;pid=9bb751c6b&amp;color=0,0,0&amp;vtp=1&amp;vaab=1&amp;bbb=1"/>
          <p:cNvSpPr/>
          <p:nvPr/>
        </p:nvSpPr>
        <p:spPr>
          <a:xfrm>
            <a:off x="539496" y="572476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①地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②地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③地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.④地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244_1#23f982920?sp=1&amp;vaa=1&amp;vcp=1&amp;vis=1&amp;pid=9bb751c6b&amp;color=0,0,0&amp;vtp=1&amp;vaab=1&amp;bt=1&amp;bbb=1&amp;hb=1"/>
          <p:cNvSpPr/>
          <p:nvPr/>
        </p:nvSpPr>
        <p:spPr>
          <a:xfrm>
            <a:off x="539496" y="710946"/>
            <a:ext cx="11109960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图2中的诗句所述时间，地球在公转轨道上的位置最接近下图中的 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246_1#23f982920.bracket?vaa=1&amp;vcp=1&amp;vis=1&amp;pid=9bb751c6b&amp;color=0,0,0&amp;vpa=69&amp;vtp=1&amp;vaab=1"/>
          <p:cNvSpPr/>
          <p:nvPr/>
        </p:nvSpPr>
        <p:spPr>
          <a:xfrm>
            <a:off x="11306714" y="707898"/>
            <a:ext cx="515938" cy="4630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4" name="QC_7_BD.244_2#23f982920?vaa=1&amp;vcp=1&amp;vis=1&amp;pid=9bb751c6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68531" y="1341878"/>
            <a:ext cx="4383481" cy="2668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244_3#23f982920.choices?vaa=1&amp;vcp=1&amp;vis=1&amp;pid=9bb751c6b&amp;color=0,0,0&amp;vtp=1&amp;vaab=1&amp;bbb=1"/>
          <p:cNvSpPr/>
          <p:nvPr/>
        </p:nvSpPr>
        <p:spPr>
          <a:xfrm>
            <a:off x="539496" y="4125214"/>
            <a:ext cx="11109960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0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.甲处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B.乙处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C.丙处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.丁处</a:t>
            </a:r>
            <a:endParaRPr lang="en-US" altLang="zh-CN" sz="2800" dirty="0"/>
          </a:p>
        </p:txBody>
      </p:sp>
      <p:sp>
        <p:nvSpPr>
          <p:cNvPr id="6" name="QC_7_AS.1_1#23f982920?vaa=1&amp;vcp=1&amp;vis=1&amp;pid=9bb751c6b&amp;color=0,0,0&amp;vtp=1&amp;vaab=1&amp;bbb=1&amp;hb=1"/>
          <p:cNvSpPr/>
          <p:nvPr/>
        </p:nvSpPr>
        <p:spPr>
          <a:xfrm>
            <a:off x="539496" y="4645850"/>
            <a:ext cx="11109960" cy="15093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提示：图2中的诗句选自诗人白居易的《观刈麦》，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诗句生动形象地描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述了关中农民6月初（农历五月）收麦子的场景，诗句所述节气与北半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球的夏至（丁处）最接近</a:t>
            </a:r>
            <a:endParaRPr lang="en-US" altLang="zh-CN" sz="2800" dirty="0"/>
          </a:p>
        </p:txBody>
      </p:sp>
      <p:pic>
        <p:nvPicPr>
          <p:cNvPr id="7" name="QM_6_BD.241_2#9bb751c6b?vaa=1&amp;vcp=1&amp;vis=1&amp;pid=7074adf9a&amp;color=0,0,0&amp;tib=255,255,255&amp;vtp=1&amp;vaab=1" descr="preencoded.png">
            <a:extLst>
              <a:ext uri="{FF2B5EF4-FFF2-40B4-BE49-F238E27FC236}">
                <a16:creationId xmlns:a16="http://schemas.microsoft.com/office/drawing/2014/main" id="{3EEC1074-10EF-0AF7-C80F-08B18AAEAED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7531" t="23396"/>
          <a:stretch/>
        </p:blipFill>
        <p:spPr>
          <a:xfrm>
            <a:off x="1918322" y="1264355"/>
            <a:ext cx="3037342" cy="2808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6_BD.248_1#baec89fc2?htil=61&amp;vaa=1&amp;vcp=1&amp;vis=1&amp;pid=7074adf9a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60155" y="847646"/>
            <a:ext cx="5195700" cy="2400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6_BD.248_2#baec89fc2?htil=61&amp;vaa=1&amp;vcp=1&amp;vis=1&amp;pid=7074adf9a&amp;color=0,0,0&amp;vtp=1&amp;vaab=1&amp;bt=1&amp;bbb=1&amp;hb=1&amp;hs=1"/>
          <p:cNvSpPr/>
          <p:nvPr/>
        </p:nvSpPr>
        <p:spPr>
          <a:xfrm>
            <a:off x="539496" y="675892"/>
            <a:ext cx="5765388" cy="234801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（2023·广东·中考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）人口发</a:t>
            </a:r>
            <a:r>
              <a:rPr lang="zh-CN" altLang="en-US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展是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关系中华民族伟大复兴的大事</a:t>
            </a:r>
            <a:r>
              <a:rPr lang="zh-CN" altLang="en-US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。读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2010~2022年我国年末总人口数</a:t>
            </a:r>
            <a:r>
              <a:rPr lang="zh-CN" altLang="en-US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及人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口自然增长率变化图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，完成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5～7</a:t>
            </a:r>
            <a:r>
              <a:rPr lang="zh-CN" altLang="en-US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7_BD.249_1#aece589af?vaa=1&amp;vcp=1&amp;vis=1&amp;pid=baec89fc2&amp;color=0,0,0&amp;vtp=1&amp;vaab=1&amp;bbb=1&amp;hs=1"/>
          <p:cNvSpPr/>
          <p:nvPr/>
        </p:nvSpPr>
        <p:spPr>
          <a:xfrm>
            <a:off x="539496" y="3511722"/>
            <a:ext cx="11109960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2010~2022年，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我国总人口数减少的年份是(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7_AN.1_1#aece589af.bracket?vaa=1&amp;vcp=1&amp;vis=1&amp;pid=baec89fc2&amp;color=0,0,0&amp;vpa=70&amp;vtp=1&amp;vaab=1"/>
          <p:cNvSpPr/>
          <p:nvPr/>
        </p:nvSpPr>
        <p:spPr>
          <a:xfrm>
            <a:off x="7676103" y="3498641"/>
            <a:ext cx="515938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6" name="QC_7_BD.249_2#aece589af.choices?vaa=1&amp;vcp=1&amp;vis=1&amp;pid=baec89fc2&amp;color=0,0,0&amp;vtp=1&amp;vaab=1&amp;bbb=1&amp;hs=1"/>
          <p:cNvSpPr/>
          <p:nvPr/>
        </p:nvSpPr>
        <p:spPr>
          <a:xfrm>
            <a:off x="539496" y="4105129"/>
            <a:ext cx="11109960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2012年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2016年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2021年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.2022年</a:t>
            </a:r>
            <a:endParaRPr lang="en-US" altLang="zh-CN" sz="2800" dirty="0"/>
          </a:p>
        </p:txBody>
      </p:sp>
      <p:sp>
        <p:nvSpPr>
          <p:cNvPr id="7" name="QC_7_BD.251_1#d22031289?sp=1&amp;vaa=1&amp;vcp=1&amp;vis=1&amp;pid=baec89fc2&amp;color=0,0,0&amp;vtp=1&amp;vaab=1&amp;bbb=1&amp;hs=1"/>
          <p:cNvSpPr/>
          <p:nvPr/>
        </p:nvSpPr>
        <p:spPr>
          <a:xfrm>
            <a:off x="539496" y="4692060"/>
            <a:ext cx="11109960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近年来，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我国人口自然增长率下降的原因主要有(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8" name="QC_7_AN.252_1#d22031289.bracket?vaa=1&amp;vcp=1&amp;vis=1&amp;pid=baec89fc2&amp;color=0,0,0&amp;vpa=71&amp;vtp=1&amp;vaab=1"/>
          <p:cNvSpPr/>
          <p:nvPr/>
        </p:nvSpPr>
        <p:spPr>
          <a:xfrm>
            <a:off x="8550814" y="4678979"/>
            <a:ext cx="495300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9" name="QC_7_BD.251_2#d22031289?vaa=1&amp;vcp=1&amp;vis=1&amp;pid=baec89fc2&amp;color=0,0,0&amp;vtp=1&amp;vaab=1&amp;bbb=1&amp;hs=1"/>
          <p:cNvSpPr/>
          <p:nvPr/>
        </p:nvSpPr>
        <p:spPr>
          <a:xfrm>
            <a:off x="539496" y="5285467"/>
            <a:ext cx="11109960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①人口政策调整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②养老观念转变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生育观念转变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④育儿成本增加</a:t>
            </a:r>
            <a:endParaRPr lang="en-US" altLang="zh-CN" sz="2800" dirty="0"/>
          </a:p>
        </p:txBody>
      </p:sp>
      <p:sp>
        <p:nvSpPr>
          <p:cNvPr id="10" name="QC_7_BD.251_3#d22031289.choices?vaa=1&amp;vcp=1&amp;vis=1&amp;pid=baec89fc2&amp;color=0,0,0&amp;vtp=1&amp;vaab=1&amp;bbb=1&amp;hs=1"/>
          <p:cNvSpPr/>
          <p:nvPr/>
        </p:nvSpPr>
        <p:spPr>
          <a:xfrm>
            <a:off x="539496" y="5869286"/>
            <a:ext cx="11109960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B.②③④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C.①②④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8" grpId="0" build="p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6_BD.253_1#7eb721009?htil=62&amp;vaa=1&amp;vcp=1&amp;vis=1&amp;pid=baec89fc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5" y="1222756"/>
            <a:ext cx="5422392" cy="2505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253_2#7eb721009?htil=62&amp;vaa=1&amp;vcp=1&amp;vis=1&amp;pid=baec89fc2&amp;color=0,0,0&amp;vtp=1&amp;vaab=1&amp;bt=1&amp;bbb=1&amp;hb=1"/>
          <p:cNvSpPr/>
          <p:nvPr/>
        </p:nvSpPr>
        <p:spPr>
          <a:xfrm>
            <a:off x="539496" y="1204468"/>
            <a:ext cx="555955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为扭转近年来我国人口自然增长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率下降的趋势，应采取的合理措施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254_1#7eb721009.bracket?vaa=1&amp;vcp=1&amp;vis=1&amp;pid=baec89fc2&amp;color=0,0,0&amp;vpa=72&amp;vtp=1&amp;vaab=1"/>
          <p:cNvSpPr/>
          <p:nvPr/>
        </p:nvSpPr>
        <p:spPr>
          <a:xfrm>
            <a:off x="1172115" y="248653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BD.253_3#7eb721009.choices?htil=62&amp;vaa=1&amp;vcp=1&amp;vis=1&amp;pid=baec89fc2&amp;color=0,0,0&amp;vtp=1&amp;vaab=1&amp;bbb=1"/>
          <p:cNvSpPr/>
          <p:nvPr/>
        </p:nvSpPr>
        <p:spPr>
          <a:xfrm>
            <a:off x="539496" y="3128200"/>
            <a:ext cx="55595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A.优化生育政策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.完善养老保障制度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.立即全面实施延迟退休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.加快城市化进程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255_1#0a897b8fc?vaa=1&amp;vcp=1&amp;vis=1&amp;pid=7074adf9a&amp;color=0,0,0&amp;vtp=1&amp;vaab=1&amp;bt=1&amp;bbb=1&amp;hb=1"/>
          <p:cNvSpPr/>
          <p:nvPr/>
        </p:nvSpPr>
        <p:spPr>
          <a:xfrm>
            <a:off x="539496" y="89941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（2023·江苏宿迁·中考）某年5月1日，多云，某校组织美术选修社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团的同学到北京颐和园写生。图1为颐和园景区示意图，图2为该社团一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名同学的作品。读下面两幅图，完成8～9题。</a:t>
            </a:r>
            <a:endParaRPr lang="en-US" altLang="zh-CN" sz="2800" dirty="0"/>
          </a:p>
        </p:txBody>
      </p:sp>
      <p:pic>
        <p:nvPicPr>
          <p:cNvPr id="3" name="QM_6_BD.255_2#0a897b8fc?vaa=1&amp;vcp=1&amp;vis=1&amp;pid=7074adf9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2877058"/>
            <a:ext cx="5458968" cy="3081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256_1#530fb0ea6?vaa=1&amp;vcp=1&amp;vis=1&amp;pid=0a897b8fc&amp;color=0,0,0&amp;mp=1&amp;vtp=1&amp;vaab=1&amp;bbb=1"/>
          <p:cNvSpPr/>
          <p:nvPr/>
        </p:nvSpPr>
        <p:spPr>
          <a:xfrm>
            <a:off x="539496" y="366459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能反映当日天气状况的符号是(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BD.256_2#530fb0ea6.choices?vaa=1&amp;vcp=1&amp;vis=1&amp;pid=0a897b8fc&amp;color=0,0,0&amp;mp=1&amp;vtp=1&amp;vaab=1&amp;bbb=1"/>
          <p:cNvSpPr/>
          <p:nvPr/>
        </p:nvSpPr>
        <p:spPr>
          <a:xfrm>
            <a:off x="539496" y="4292442"/>
            <a:ext cx="11109960" cy="5552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787015" algn="l"/>
                <a:tab pos="5662930" algn="l"/>
                <a:tab pos="85388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sp>
        <p:nvSpPr>
          <p:cNvPr id="4" name="QC_7_BD.258_1#53d4f9296?vaa=1&amp;vcp=1&amp;vis=1&amp;pid=0a897b8fc&amp;color=0,0,0&amp;vtp=1&amp;vaab=1&amp;bbb=1"/>
          <p:cNvSpPr/>
          <p:nvPr/>
        </p:nvSpPr>
        <p:spPr>
          <a:xfrm>
            <a:off x="539496" y="486629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根据图2可以判断，该同学写生的地点在图1中的位置是(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7_BD.258_2#53d4f9296.choices?vaa=1&amp;vcp=1&amp;vis=1&amp;pid=0a897b8fc&amp;color=0,0,0&amp;vtp=1&amp;vaab=1&amp;bbb=1"/>
          <p:cNvSpPr/>
          <p:nvPr/>
        </p:nvSpPr>
        <p:spPr>
          <a:xfrm>
            <a:off x="539496" y="548619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.甲地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B.乙地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C.丙地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.丁地</a:t>
            </a:r>
            <a:endParaRPr lang="en-US" altLang="zh-CN" sz="2800" dirty="0"/>
          </a:p>
        </p:txBody>
      </p:sp>
      <p:sp>
        <p:nvSpPr>
          <p:cNvPr id="6" name="QC_7_AN.1_1#530fb0ea6.bracket?vaa=1&amp;vcp=1&amp;vis=1&amp;pid=0a897b8fc&amp;color=0,0,0&amp;mp=1&amp;vpa=73&amp;vtp=1&amp;vaab=1"/>
          <p:cNvSpPr/>
          <p:nvPr/>
        </p:nvSpPr>
        <p:spPr>
          <a:xfrm>
            <a:off x="5706015" y="365126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7" name="QC_7_BD.256_2#530fb0ea6.choice_image?vaa=1&amp;vcp=1&amp;vis=1&amp;pid=0a897b8fc&amp;color=0,0,0&amp;mp=1&amp;tib=255,255,255&amp;iip=17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9032" y="4366102"/>
            <a:ext cx="850392" cy="484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8" name="QC_7_BD.256_2#530fb0ea6.choice_image?vaa=1&amp;vcp=1&amp;vis=1&amp;pid=0a897b8fc&amp;color=0,0,0&amp;mp=1&amp;tib=255,255,255&amp;iip=18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66840" y="4370674"/>
            <a:ext cx="941832" cy="475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9" name="QC_7_BD.256_2#530fb0ea6.choice_image?vaa=1&amp;vcp=1&amp;vis=1&amp;pid=0a897b8fc&amp;color=0,0,0&amp;mp=1&amp;tib=255,255,255&amp;iip=19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38183" y="4393534"/>
            <a:ext cx="950976" cy="429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10" name="QC_7_BD.256_2#530fb0ea6.choice_image?vaa=1&amp;vcp=1&amp;vis=1&amp;pid=0a897b8fc&amp;color=0,0,0&amp;mp=1&amp;tib=255,255,255&amp;iip=20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41593" y="4366102"/>
            <a:ext cx="822960" cy="484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1" name="QC_7_AN.2_1#53d4f9296.bracket?vaa=1&amp;vcp=1&amp;vis=1&amp;pid=0a897b8fc&amp;color=0,0,0&amp;vpa=74&amp;vtp=1&amp;vaab=1"/>
          <p:cNvSpPr/>
          <p:nvPr/>
        </p:nvSpPr>
        <p:spPr>
          <a:xfrm>
            <a:off x="9617614" y="485295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12" name="QM_6_BD.255_2#0a897b8fc?vaa=1&amp;vcp=1&amp;vis=1&amp;pid=7074adf9a&amp;color=0,0,0&amp;tib=255,255,255&amp;vtp=1&amp;vaab=1" descr="preencoded.png">
            <a:extLst>
              <a:ext uri="{FF2B5EF4-FFF2-40B4-BE49-F238E27FC236}">
                <a16:creationId xmlns:a16="http://schemas.microsoft.com/office/drawing/2014/main" id="{4E3EBF71-47C5-6F2B-5A77-F1DED202C7BB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76531" y="580023"/>
            <a:ext cx="5458968" cy="3081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11" grpId="0" build="p" animBg="1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260_1#8282cc69a?vaa=1&amp;vcp=1&amp;vis=1&amp;pid=7074adf9a&amp;color=0,0,0&amp;vtp=1&amp;vaab=1&amp;bt=1&amp;bbb=1&amp;hb=1"/>
          <p:cNvSpPr/>
          <p:nvPr/>
        </p:nvSpPr>
        <p:spPr>
          <a:xfrm>
            <a:off x="539496" y="74599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（2024·重庆·中考）新西兰位于大洋洲，由两座主岛及附近的小岛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组成，多火山和地震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下图为新西兰位置示意图，据此完成10～12题。</a:t>
            </a:r>
            <a:endParaRPr lang="en-US" altLang="zh-CN" sz="2800" dirty="0"/>
          </a:p>
        </p:txBody>
      </p:sp>
      <p:pic>
        <p:nvPicPr>
          <p:cNvPr id="3" name="QM_6_BD.260_2#8282cc69a?htil=63&amp;vaa=1&amp;vcp=1&amp;vis=1&amp;pid=7074adf9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9408" y="2082927"/>
            <a:ext cx="3392424" cy="4023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7_BD.261_1#11b20ab83?htil=63&amp;vaa=1&amp;vcp=1&amp;vis=1&amp;pid=8282cc69a&amp;color=0,0,0&amp;vtp=1&amp;vaab=1&amp;bbb=1"/>
          <p:cNvSpPr/>
          <p:nvPr/>
        </p:nvSpPr>
        <p:spPr>
          <a:xfrm>
            <a:off x="539496" y="2021205"/>
            <a:ext cx="758952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新西兰位于(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7_BD.261_2#11b20ab83.choices?htil=63&amp;vaa=1&amp;vcp=1&amp;vis=1&amp;pid=8282cc69a&amp;color=0,0,0&amp;vtp=1&amp;vaab=1&amp;bbb=1"/>
          <p:cNvSpPr/>
          <p:nvPr/>
        </p:nvSpPr>
        <p:spPr>
          <a:xfrm>
            <a:off x="539496" y="2650679"/>
            <a:ext cx="758952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90271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A.南半球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、西半球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.南半球、东半球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90271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.北半球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、东半球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.北半球、西半球</a:t>
            </a:r>
            <a:endParaRPr lang="en-US" altLang="zh-CN" sz="2800" dirty="0"/>
          </a:p>
        </p:txBody>
      </p:sp>
      <p:sp>
        <p:nvSpPr>
          <p:cNvPr id="6" name="QC_7_AN.1_1#11b20ab83.bracket?vaa=1&amp;vcp=1&amp;vis=1&amp;pid=8282cc69a&amp;color=0,0,0&amp;vpa=75&amp;vtp=1&amp;vaab=1"/>
          <p:cNvSpPr/>
          <p:nvPr/>
        </p:nvSpPr>
        <p:spPr>
          <a:xfrm>
            <a:off x="3039014" y="200787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7_BD.263_1#8bb8b4a57?htil=63&amp;vaa=1&amp;vcp=1&amp;vis=1&amp;pid=8282cc69a&amp;color=0,0,0&amp;vtp=1&amp;vaab=1&amp;bbb=1"/>
          <p:cNvSpPr/>
          <p:nvPr/>
        </p:nvSpPr>
        <p:spPr>
          <a:xfrm>
            <a:off x="539496" y="3919855"/>
            <a:ext cx="758952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惠灵顿位于北京的(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8" name="QC_7_BD.263_2#8bb8b4a57.choices?htil=63&amp;vaa=1&amp;vcp=1&amp;vis=1&amp;pid=8282cc69a&amp;color=0,0,0&amp;vtp=1&amp;vaab=1&amp;bbb=1"/>
          <p:cNvSpPr/>
          <p:nvPr/>
        </p:nvSpPr>
        <p:spPr>
          <a:xfrm>
            <a:off x="539496" y="4541520"/>
            <a:ext cx="758952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981200" algn="l"/>
                <a:tab pos="3924300" algn="l"/>
                <a:tab pos="5867400" algn="l"/>
              </a:tabLst>
            </a:pP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.东北方向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B.东南方向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C.西南方向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.西北方向</a:t>
            </a:r>
            <a:endParaRPr lang="en-US" altLang="zh-CN" sz="2800" spc="-100" dirty="0"/>
          </a:p>
        </p:txBody>
      </p:sp>
      <p:sp>
        <p:nvSpPr>
          <p:cNvPr id="9" name="QC_7_AN.264_1#8bb8b4a57.bracket?vaa=1&amp;vcp=1&amp;vis=1&amp;pid=8282cc69a&amp;color=0,0,0&amp;vpa=76&amp;vtp=1&amp;vaab=1"/>
          <p:cNvSpPr/>
          <p:nvPr/>
        </p:nvSpPr>
        <p:spPr>
          <a:xfrm>
            <a:off x="4086193" y="390652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9" grpId="0" build="p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jUwNTliYzEyZDM2ODgwMWQzM2IxMjdhMDQyMTNlODYifQ==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4533</Words>
  <Application>Microsoft Office PowerPoint</Application>
  <PresentationFormat>宽屏</PresentationFormat>
  <Paragraphs>864</Paragraphs>
  <Slides>113</Slides>
  <Notes>101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113</vt:i4>
      </vt:variant>
    </vt:vector>
  </HeadingPairs>
  <TitlesOfParts>
    <vt:vector size="123" baseType="lpstr">
      <vt:lpstr>Arial (正文)</vt:lpstr>
      <vt:lpstr>等线</vt:lpstr>
      <vt:lpstr>华文隶书</vt:lpstr>
      <vt:lpstr>宋体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ssm</cp:lastModifiedBy>
  <cp:revision>12</cp:revision>
  <dcterms:created xsi:type="dcterms:W3CDTF">2024-11-23T10:01:00Z</dcterms:created>
  <dcterms:modified xsi:type="dcterms:W3CDTF">2025-07-28T01:00:58Z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384FA4BB8E444D39BBAD81B5D56BDEBD_12</vt:lpwstr>
  </property>
  <property fmtid="{D5CDD505-2E9C-101B-9397-08002B2CF9AE}" pid="3" name="KSOProductBuildVer">
    <vt:lpwstr>2052-12.1.0.17147</vt:lpwstr>
  </property>
</Properties>
</file>