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91" r:id="rId2"/>
    <p:sldId id="411" r:id="rId3"/>
    <p:sldId id="759" r:id="rId4"/>
    <p:sldId id="713" r:id="rId5"/>
    <p:sldId id="762" r:id="rId6"/>
    <p:sldId id="765" r:id="rId7"/>
    <p:sldId id="766" r:id="rId8"/>
    <p:sldId id="767" r:id="rId9"/>
    <p:sldId id="768" r:id="rId10"/>
    <p:sldId id="769" r:id="rId11"/>
    <p:sldId id="761" r:id="rId12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D9F"/>
    <a:srgbClr val="D6854B"/>
    <a:srgbClr val="FF974D"/>
    <a:srgbClr val="E56C19"/>
    <a:srgbClr val="BDD6EE"/>
    <a:srgbClr val="EAF0FA"/>
    <a:srgbClr val="E4EBB3"/>
    <a:srgbClr val="CFDEF3"/>
    <a:srgbClr val="D9D9D9"/>
    <a:srgbClr val="ABC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2" autoAdjust="0"/>
    <p:restoredTop sz="86449" autoAdjust="0"/>
  </p:normalViewPr>
  <p:slideViewPr>
    <p:cSldViewPr showGuides="1">
      <p:cViewPr varScale="1">
        <p:scale>
          <a:sx n="97" d="100"/>
          <a:sy n="97" d="100"/>
        </p:scale>
        <p:origin x="78" y="606"/>
      </p:cViewPr>
      <p:guideLst>
        <p:guide orient="horz" pos="1706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32"/>
        <p:guide pos="2144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2023/7/27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4743497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72116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39976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665" y="2067263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任务</a:t>
            </a:r>
            <a:r>
              <a:rPr lang="zh-CN" altLang="en-US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二  智能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家居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PM2.5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传感器的应用</a:t>
            </a:r>
            <a:endParaRPr lang="zh-CN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2930" y="1347470"/>
            <a:ext cx="2898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、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/>
              <p:cNvSpPr txBox="1"/>
              <p:nvPr/>
            </p:nvSpPr>
            <p:spPr>
              <a:xfrm>
                <a:off x="827740" y="1707690"/>
                <a:ext cx="7416515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/>
                  <a:t>通过本任务的</a:t>
                </a:r>
                <a:r>
                  <a:rPr lang="zh-CN" altLang="en-US" dirty="0" smtClean="0"/>
                  <a:t>学习</a:t>
                </a:r>
                <a:endParaRPr lang="en-US" altLang="zh-CN" dirty="0" smtClean="0"/>
              </a:p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dirty="0" smtClean="0"/>
                  <a:t>同学们</a:t>
                </a:r>
                <a:r>
                  <a:rPr lang="zh-CN" altLang="en-US" dirty="0"/>
                  <a:t>了解了什么</a:t>
                </a:r>
                <a:r>
                  <a:rPr lang="zh-CN" altLang="en-US" dirty="0" smtClean="0"/>
                  <a:t>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b="0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 smtClean="0"/>
                  <a:t>传感器</a:t>
                </a:r>
                <a:endParaRPr lang="en-US" altLang="zh-CN" dirty="0" smtClean="0"/>
              </a:p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dirty="0" smtClean="0"/>
                  <a:t>会根据不同的场景选择不同的传感器</a:t>
                </a:r>
                <a:endParaRPr lang="en-US" altLang="zh-CN" dirty="0" smtClean="0"/>
              </a:p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dirty="0"/>
                  <a:t>会安装和调试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传感器</a:t>
                </a:r>
              </a:p>
            </p:txBody>
          </p:sp>
        </mc:Choice>
        <mc:Fallback xmlns=""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40" y="1707690"/>
                <a:ext cx="7416515" cy="1754326"/>
              </a:xfrm>
              <a:prstGeom prst="rect">
                <a:avLst/>
              </a:prstGeom>
              <a:blipFill rotWithShape="0">
                <a:blip r:embed="rId2"/>
                <a:stretch>
                  <a:fillRect l="-740" b="-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126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65149" y="2571637"/>
              <a:ext cx="2264952" cy="15536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>
              <a:defRPr/>
            </a:pPr>
            <a:endParaRPr lang="zh-CN" altLang="en-US" sz="3000" b="1" dirty="0" smtClean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 dirty="0" smtClean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01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 err="1" smtClean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PartOne</a:t>
              </a:r>
              <a:endParaRPr lang="en-US" altLang="zh-CN" sz="1400" dirty="0" smtClean="0">
                <a:solidFill>
                  <a:srgbClr val="7F7F7F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描述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39720" y="987640"/>
                <a:ext cx="8064560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75000"/>
                  </a:lnSpc>
                  <a:spcAft>
                    <a:spcPts val="0"/>
                  </a:spcAft>
                </a:pPr>
                <a:r>
                  <a:rPr lang="zh-CN" altLang="en-US" sz="2000" dirty="0" smtClean="0"/>
                  <a:t>小王家在工厂附近</a:t>
                </a:r>
                <a:r>
                  <a:rPr lang="en-US" altLang="zh-CN" sz="2000" dirty="0"/>
                  <a:t>,</a:t>
                </a:r>
                <a:r>
                  <a:rPr lang="zh-CN" altLang="en-US" sz="2000" dirty="0"/>
                  <a:t>工厂每天排放大量的粉尘和有害气体</a:t>
                </a:r>
                <a:r>
                  <a:rPr lang="en-US" altLang="zh-CN" sz="2000" dirty="0"/>
                  <a:t>,</a:t>
                </a:r>
                <a:r>
                  <a:rPr lang="zh-CN" altLang="en-US" sz="2000" dirty="0"/>
                  <a:t>对工厂周边的</a:t>
                </a:r>
                <a:r>
                  <a:rPr lang="zh-CN" altLang="en-US" sz="2000" dirty="0" smtClean="0"/>
                  <a:t>环境影响恶劣。为了</a:t>
                </a:r>
                <a:r>
                  <a:rPr lang="zh-CN" altLang="en-US" sz="2000" dirty="0"/>
                  <a:t>家人的身体健康</a:t>
                </a:r>
                <a:r>
                  <a:rPr lang="en-US" altLang="zh-CN" sz="2000" dirty="0"/>
                  <a:t>,</a:t>
                </a:r>
                <a:r>
                  <a:rPr lang="zh-CN" altLang="en-US" sz="2000" dirty="0"/>
                  <a:t>小王打算在家里</a:t>
                </a:r>
                <a:r>
                  <a:rPr lang="zh-CN" altLang="en-US" sz="2000" dirty="0" smtClean="0"/>
                  <a:t>安装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sz="2000" dirty="0"/>
                  <a:t>传感器</a:t>
                </a:r>
                <a:r>
                  <a:rPr lang="en-US" altLang="zh-CN" sz="2000" dirty="0"/>
                  <a:t>,</a:t>
                </a:r>
                <a:r>
                  <a:rPr lang="zh-CN" altLang="en-US" sz="2000" dirty="0"/>
                  <a:t>以便随时掌握</a:t>
                </a:r>
                <a:r>
                  <a:rPr lang="zh-CN" altLang="en-US" sz="2000" dirty="0" smtClean="0"/>
                  <a:t>家里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 smtClean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sz="2000" b="0" i="0" dirty="0" smtClean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值</a:t>
                </a:r>
                <a:r>
                  <a:rPr lang="zh-CN" altLang="en-US" sz="2000" dirty="0"/>
                  <a:t>的变化情况</a:t>
                </a:r>
                <a:r>
                  <a:rPr lang="zh-CN" altLang="en-US" sz="2000" dirty="0" smtClean="0"/>
                  <a:t>。当</a:t>
                </a:r>
                <a:r>
                  <a:rPr lang="zh-CN" altLang="en-US" sz="2000" dirty="0"/>
                  <a:t>卧室</a:t>
                </a:r>
                <a:r>
                  <a:rPr lang="zh-CN" altLang="en-US" sz="2000" dirty="0" smtClean="0"/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sz="2000" dirty="0"/>
                  <a:t>的值</a:t>
                </a:r>
                <a:r>
                  <a:rPr lang="zh-CN" altLang="en-US" sz="2000" dirty="0" smtClean="0"/>
                  <a:t>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sz="2000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sz="2000" dirty="0"/>
                  <a:t>传感器设定值时</a:t>
                </a:r>
                <a:r>
                  <a:rPr lang="en-US" altLang="zh-CN" sz="2000" dirty="0"/>
                  <a:t>,</a:t>
                </a:r>
                <a:r>
                  <a:rPr lang="zh-CN" altLang="en-US" sz="2000" dirty="0"/>
                  <a:t>自动启动新风系统或</a:t>
                </a:r>
                <a:r>
                  <a:rPr lang="zh-CN" altLang="en-US" sz="2000" dirty="0" smtClean="0"/>
                  <a:t>风扇。</a:t>
                </a:r>
                <a:endParaRPr lang="zh-CN" altLang="zh-CN" sz="2000" kern="1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20" y="987640"/>
                <a:ext cx="8064560" cy="2246769"/>
              </a:xfrm>
              <a:prstGeom prst="rect">
                <a:avLst/>
              </a:prstGeom>
              <a:blipFill rotWithShape="0">
                <a:blip r:embed="rId2"/>
                <a:stretch>
                  <a:fillRect l="-832" r="-832" b="-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539720" y="1348105"/>
                <a:ext cx="7728615" cy="314833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latinLnBrk="0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指悬浮在空气中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空气动力学直径小于</a:t>
                </a:r>
                <a:r>
                  <a:rPr lang="zh-CN" altLang="en-US" dirty="0" smtClean="0"/>
                  <a:t>或等于</a:t>
                </a:r>
                <a:r>
                  <a:rPr lang="en-US" altLang="zh-CN" dirty="0" smtClean="0"/>
                  <a:t>2.5μm</a:t>
                </a:r>
                <a:r>
                  <a:rPr lang="zh-CN" altLang="en-US" dirty="0" smtClean="0"/>
                  <a:t>的</a:t>
                </a:r>
                <a:r>
                  <a:rPr lang="zh-CN" altLang="en-US" dirty="0"/>
                  <a:t>颗粒物</a:t>
                </a:r>
                <a:r>
                  <a:rPr lang="zh-CN" altLang="en-US" dirty="0" smtClean="0"/>
                  <a:t>。它</a:t>
                </a:r>
                <a:r>
                  <a:rPr lang="zh-CN" altLang="en-US" dirty="0"/>
                  <a:t>能较长时间悬浮于空气中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其在空气中含量浓度越高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就</a:t>
                </a:r>
                <a:r>
                  <a:rPr lang="zh-CN" altLang="en-US" dirty="0" smtClean="0"/>
                  <a:t>代表空气污染</a:t>
                </a:r>
                <a:r>
                  <a:rPr lang="zh-CN" altLang="en-US" dirty="0"/>
                  <a:t>越严重。</a:t>
                </a:r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20" y="1348105"/>
                <a:ext cx="7728615" cy="3148330"/>
              </a:xfrm>
              <a:prstGeom prst="rect">
                <a:avLst/>
              </a:prstGeom>
              <a:blipFill rotWithShape="0">
                <a:blip r:embed="rId2"/>
                <a:stretch>
                  <a:fillRect l="-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51460" y="805180"/>
                <a:ext cx="4572000" cy="3693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b="1" dirty="0" smtClean="0"/>
                  <a:t>（一）</a:t>
                </a:r>
                <a14:m>
                  <m:oMath xmlns:m="http://schemas.openxmlformats.org/officeDocument/2006/math">
                    <m:r>
                      <a:rPr lang="zh-CN" altLang="en-US" b="1" i="1" dirty="0">
                        <a:latin typeface="Cambria Math" panose="02040503050406030204" pitchFamily="18" charset="0"/>
                      </a:rPr>
                      <m:t>什么</m:t>
                    </m:r>
                    <m:r>
                      <a:rPr lang="zh-CN" altLang="en-US" b="1" i="1" dirty="0" smtClean="0">
                        <a:latin typeface="Cambria Math" panose="02040503050406030204" pitchFamily="18" charset="0"/>
                      </a:rPr>
                      <m:t>是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" y="805180"/>
                <a:ext cx="4572000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1067" t="-11475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539720" y="1348104"/>
                <a:ext cx="7728615" cy="3383795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indent="457200" latinLnBrk="0">
                  <a:lnSpc>
                    <a:spcPct val="150000"/>
                  </a:lnSpc>
                </a:pPr>
                <a:r>
                  <a:rPr lang="zh-CN" altLang="en-US" dirty="0" smtClean="0"/>
                  <a:t>虽然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只是地球大气成分中含量很少</a:t>
                </a:r>
                <a:r>
                  <a:rPr lang="zh-CN" altLang="en-US" dirty="0" smtClean="0"/>
                  <a:t>的部分</a:t>
                </a:r>
                <a:r>
                  <a:rPr lang="en-US" altLang="zh-CN" dirty="0" smtClean="0"/>
                  <a:t>,</a:t>
                </a:r>
                <a:r>
                  <a:rPr lang="zh-CN" altLang="en-US" dirty="0"/>
                  <a:t>但它对空气的</a:t>
                </a:r>
                <a:r>
                  <a:rPr lang="zh-CN" altLang="en-US" dirty="0" smtClean="0"/>
                  <a:t>质量和</a:t>
                </a:r>
                <a:r>
                  <a:rPr lang="zh-CN" altLang="en-US" dirty="0"/>
                  <a:t>能见度等有重要影响</a:t>
                </a:r>
                <a:r>
                  <a:rPr lang="zh-CN" altLang="en-US" dirty="0" smtClean="0"/>
                  <a:t>。与</a:t>
                </a:r>
                <a:r>
                  <a:rPr lang="zh-CN" altLang="en-US" dirty="0"/>
                  <a:t>较大的大气颗粒物相比</a:t>
                </a:r>
                <a:r>
                  <a:rPr lang="en-US" altLang="zh-CN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粒径小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面积大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活性强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易</a:t>
                </a:r>
                <a:r>
                  <a:rPr lang="zh-CN" altLang="en-US" dirty="0" smtClean="0"/>
                  <a:t>附带</a:t>
                </a:r>
                <a:r>
                  <a:rPr lang="zh-CN" altLang="en-US" dirty="0"/>
                  <a:t>有毒、有害物质</a:t>
                </a:r>
                <a:r>
                  <a:rPr lang="en-US" altLang="zh-CN" dirty="0"/>
                  <a:t>(</a:t>
                </a:r>
                <a:r>
                  <a:rPr lang="zh-CN" altLang="en-US" dirty="0"/>
                  <a:t>如重金属、微生物等</a:t>
                </a:r>
                <a:r>
                  <a:rPr lang="en-US" altLang="zh-CN" dirty="0"/>
                  <a:t>),</a:t>
                </a:r>
                <a:r>
                  <a:rPr lang="zh-CN" altLang="en-US" dirty="0"/>
                  <a:t>且在大气中的停留时间长、输送距离远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因而</a:t>
                </a:r>
                <a:r>
                  <a:rPr lang="zh-CN" altLang="en-US" dirty="0" smtClean="0"/>
                  <a:t>对人体</a:t>
                </a:r>
                <a:r>
                  <a:rPr lang="zh-CN" altLang="en-US" dirty="0"/>
                  <a:t>健康危害更大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对大气污染更严重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20" y="1348104"/>
                <a:ext cx="7728615" cy="3383795"/>
              </a:xfrm>
              <a:prstGeom prst="rect">
                <a:avLst/>
              </a:prstGeom>
              <a:blipFill rotWithShape="0">
                <a:blip r:embed="rId2"/>
                <a:stretch>
                  <a:fillRect l="-710" r="-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51460" y="805180"/>
                <a:ext cx="4572000" cy="3683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b="1" dirty="0" smtClean="0"/>
                  <a:t>（二）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  <m:r>
                      <a:rPr lang="zh-CN" altLang="en-US" b="1" i="1" dirty="0" smtClean="0">
                        <a:latin typeface="Cambria Math" panose="02040503050406030204" pitchFamily="18" charset="0"/>
                      </a:rPr>
                      <m:t>的</m:t>
                    </m:r>
                    <m:r>
                      <a:rPr lang="zh-CN" altLang="en-US" b="1" i="1" dirty="0">
                        <a:latin typeface="Cambria Math" panose="02040503050406030204" pitchFamily="18" charset="0"/>
                      </a:rPr>
                      <m:t>危害</m:t>
                    </m:r>
                  </m:oMath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" y="805180"/>
                <a:ext cx="4572000" cy="368300"/>
              </a:xfrm>
              <a:prstGeom prst="rect">
                <a:avLst/>
              </a:prstGeom>
              <a:blipFill rotWithShape="0">
                <a:blip r:embed="rId3"/>
                <a:stretch>
                  <a:fillRect l="-1067" t="-11475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827740" y="1348105"/>
                <a:ext cx="7440595" cy="215646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marL="0" indent="457200" latinLnBrk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传感器可以用来检测空气中的颗粒物浓度</a:t>
                </a:r>
                <a:r>
                  <a:rPr lang="en-US" altLang="zh-CN" dirty="0"/>
                  <a:t>,</a:t>
                </a:r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值</a:t>
                </a:r>
                <a:r>
                  <a:rPr lang="zh-CN" altLang="en-US" dirty="0" smtClean="0"/>
                  <a:t>。工作</a:t>
                </a:r>
                <a:r>
                  <a:rPr lang="zh-CN" altLang="en-US" dirty="0"/>
                  <a:t>原理是光散射原理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即空气中的粒子和分子在光的照射下发生散射现象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同时吸收光的部分能量</a:t>
                </a:r>
                <a:r>
                  <a:rPr lang="zh-CN" altLang="en-US" dirty="0" smtClean="0"/>
                  <a:t>。当</a:t>
                </a:r>
                <a:r>
                  <a:rPr lang="zh-CN" altLang="en-US" dirty="0"/>
                  <a:t>一束平行的</a:t>
                </a:r>
                <a:r>
                  <a:rPr lang="zh-CN" altLang="en-US" dirty="0" smtClean="0"/>
                  <a:t>单色光射入到</a:t>
                </a:r>
                <a:r>
                  <a:rPr lang="zh-CN" altLang="en-US" dirty="0"/>
                  <a:t>待测量的粒子场中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它受到粒子周围的散射和吸收作用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光强度衰减。</a:t>
                </a:r>
                <a:endParaRPr lang="zh-CN" altLang="en-US" sz="1800" dirty="0"/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40" y="1348105"/>
                <a:ext cx="7440595" cy="2156460"/>
              </a:xfrm>
              <a:prstGeom prst="rect">
                <a:avLst/>
              </a:prstGeom>
              <a:blipFill rotWithShape="0">
                <a:blip r:embed="rId2"/>
                <a:stretch>
                  <a:fillRect l="-738" r="-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51460" y="805180"/>
                <a:ext cx="4572000" cy="3683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b="1" dirty="0"/>
                  <a:t>（三）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i="0" dirty="0">
                            <a:latin typeface="Cambria Math" panose="02040503050406030204" pitchFamily="18" charset="0"/>
                          </a:rPr>
                          <m:t>PM</m:t>
                        </m:r>
                      </m:e>
                      <m:sub>
                        <m:r>
                          <a:rPr lang="en-US" altLang="zh-CN" i="0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b="1" dirty="0"/>
                  <a:t>传感器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" y="805180"/>
                <a:ext cx="4572000" cy="368300"/>
              </a:xfrm>
              <a:prstGeom prst="rect">
                <a:avLst/>
              </a:prstGeom>
              <a:blipFill rotWithShape="0">
                <a:blip r:embed="rId3"/>
                <a:stretch>
                  <a:fillRect l="-1067" t="-11475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251460" y="805180"/>
                <a:ext cx="4572000" cy="3693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b="1" dirty="0"/>
                  <a:t>（四</a:t>
                </a:r>
                <a:r>
                  <a:rPr lang="zh-CN" altLang="en-US" b="1" dirty="0" smtClean="0"/>
                  <a:t>）</a:t>
                </a:r>
                <a:r>
                  <a:rPr lang="zh-CN" altLang="en-US" dirty="0"/>
                  <a:t>常用</a:t>
                </a:r>
                <a:r>
                  <a:rPr lang="zh-CN" altLang="en-US" dirty="0" smtClean="0"/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dirty="0"/>
                  <a:t>传感器</a:t>
                </a:r>
                <a:endParaRPr lang="zh-CN" altLang="en-US" b="1" dirty="0"/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" y="805180"/>
                <a:ext cx="4572000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1067" t="-11475" b="-2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6"/>
          <a:stretch/>
        </p:blipFill>
        <p:spPr>
          <a:xfrm>
            <a:off x="4202418" y="1988875"/>
            <a:ext cx="1877823" cy="1633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415" y="2010580"/>
            <a:ext cx="1983892" cy="17081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0" y="2010580"/>
            <a:ext cx="1379693" cy="16397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33" y="1859635"/>
            <a:ext cx="1807669" cy="2010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51314" y="401678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手执式空气质量检测仪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1117056" y="4016781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工业级空气质量传感器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662033" y="4016780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家用空气质量检测仪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、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549597" y="989171"/>
                <a:ext cx="4526438" cy="1150549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latinLnBrk="0">
                  <a:lnSpc>
                    <a:spcPct val="150000"/>
                  </a:lnSpc>
                </a:pPr>
                <a:r>
                  <a:rPr lang="zh-CN" altLang="en-US" sz="1600" b="1" dirty="0" smtClean="0"/>
                  <a:t>任务一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𝐏𝐌</m:t>
                        </m:r>
                      </m:e>
                      <m:sub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𝟓</m:t>
                        </m:r>
                      </m:sub>
                    </m:sSub>
                  </m:oMath>
                </a14:m>
                <a:r>
                  <a:rPr lang="zh-CN" altLang="en-US" sz="1600" b="1" dirty="0" smtClean="0"/>
                  <a:t>传感器选型</a:t>
                </a:r>
                <a:endParaRPr lang="en-US" altLang="zh-CN" sz="1600" b="1" dirty="0" smtClean="0"/>
              </a:p>
              <a:p>
                <a:pPr indent="457200" latinLnBrk="0">
                  <a:lnSpc>
                    <a:spcPct val="150000"/>
                  </a:lnSpc>
                </a:pPr>
                <a:r>
                  <a:rPr lang="zh-CN" altLang="en-US" sz="1600" dirty="0" smtClean="0"/>
                  <a:t>请</a:t>
                </a:r>
                <a:r>
                  <a:rPr lang="zh-CN" altLang="en-US" sz="1600" dirty="0"/>
                  <a:t>根据小王家的户型</a:t>
                </a:r>
                <a:r>
                  <a:rPr lang="zh-CN" altLang="en-US" sz="1600" dirty="0" smtClean="0"/>
                  <a:t>图为</a:t>
                </a:r>
                <a:r>
                  <a:rPr lang="zh-CN" altLang="en-US" sz="1600" dirty="0"/>
                  <a:t>小王家中的每间卧室选定一款空气质量</a:t>
                </a:r>
                <a:r>
                  <a:rPr lang="zh-CN" altLang="en-US" sz="1600" dirty="0" smtClean="0"/>
                  <a:t>检测仪</a:t>
                </a:r>
                <a:r>
                  <a:rPr lang="en-US" altLang="zh-CN" sz="1600" dirty="0"/>
                  <a:t>,</a:t>
                </a:r>
                <a:r>
                  <a:rPr lang="zh-CN" altLang="en-US" sz="1600" dirty="0" smtClean="0"/>
                  <a:t>并选定安装</a:t>
                </a:r>
                <a:r>
                  <a:rPr lang="zh-CN" altLang="en-US" sz="1600" dirty="0"/>
                  <a:t>位置</a:t>
                </a:r>
                <a:r>
                  <a:rPr lang="zh-CN" altLang="en-US" sz="1600" dirty="0" smtClean="0"/>
                  <a:t>。</a:t>
                </a:r>
                <a:endParaRPr lang="en-US" altLang="zh-CN" sz="1600" dirty="0" smtClean="0"/>
              </a:p>
              <a:p>
                <a:pPr indent="457200" latinLnBrk="0">
                  <a:lnSpc>
                    <a:spcPct val="150000"/>
                  </a:lnSpc>
                </a:pPr>
                <a:endParaRPr lang="en-US" altLang="zh-CN" sz="1600" dirty="0" smtClean="0"/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97" y="989171"/>
                <a:ext cx="4526438" cy="1150549"/>
              </a:xfrm>
              <a:prstGeom prst="rect">
                <a:avLst/>
              </a:prstGeom>
              <a:blipFill rotWithShape="0">
                <a:blip r:embed="rId2"/>
                <a:stretch>
                  <a:fillRect l="-673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49597" y="2642906"/>
                <a:ext cx="4392305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0">
                  <a:lnSpc>
                    <a:spcPct val="150000"/>
                  </a:lnSpc>
                </a:pPr>
                <a:r>
                  <a:rPr lang="zh-CN" altLang="en-US" sz="1600" b="1" dirty="0"/>
                  <a:t>任务二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𝐏𝐌</m:t>
                        </m:r>
                      </m:e>
                      <m:sub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1600" b="1" i="0" dirty="0">
                            <a:latin typeface="Cambria Math" panose="02040503050406030204" pitchFamily="18" charset="0"/>
                          </a:rPr>
                          <m:t>𝟓</m:t>
                        </m:r>
                      </m:sub>
                    </m:sSub>
                  </m:oMath>
                </a14:m>
                <a:r>
                  <a:rPr lang="zh-CN" altLang="en-US" sz="1600" b="1" dirty="0" smtClean="0"/>
                  <a:t>传感器安装</a:t>
                </a:r>
                <a:endParaRPr lang="en-US" altLang="zh-CN" sz="1600" b="1" dirty="0"/>
              </a:p>
              <a:p>
                <a:pPr indent="457200" latinLnBrk="0">
                  <a:lnSpc>
                    <a:spcPct val="150000"/>
                  </a:lnSpc>
                </a:pPr>
                <a:r>
                  <a:rPr lang="zh-CN" altLang="en-US" sz="1600" dirty="0" smtClean="0"/>
                  <a:t>请将选定的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2.5</m:t>
                        </m:r>
                      </m:sub>
                    </m:sSub>
                  </m:oMath>
                </a14:m>
                <a:r>
                  <a:rPr lang="zh-CN" altLang="en-US" sz="1600" dirty="0" smtClean="0"/>
                  <a:t>传感器添加到米家平台，并进行测试。</a:t>
                </a:r>
                <a:endParaRPr lang="zh-CN" altLang="en-US" sz="16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97" y="2642906"/>
                <a:ext cx="4392305" cy="1200329"/>
              </a:xfrm>
              <a:prstGeom prst="rect">
                <a:avLst/>
              </a:prstGeom>
              <a:blipFill rotWithShape="0">
                <a:blip r:embed="rId3"/>
                <a:stretch>
                  <a:fillRect l="-693" b="-1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817" y="1275660"/>
            <a:ext cx="4046366" cy="2734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YzgwNDU1ZDc5YmNmOTFmMDMwZmE1OTZkMjJiODVjZWEifQ==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142</Words>
  <Application>Microsoft Office PowerPoint</Application>
  <PresentationFormat>全屏显示(16:9)</PresentationFormat>
  <Paragraphs>45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Aharoni</vt:lpstr>
      <vt:lpstr>华文细黑</vt:lpstr>
      <vt:lpstr>宋体</vt:lpstr>
      <vt:lpstr>微软雅黑</vt:lpstr>
      <vt:lpstr>Arial</vt:lpstr>
      <vt:lpstr>Cambria Math</vt:lpstr>
      <vt:lpstr>Impact</vt:lpstr>
      <vt:lpstr>Times New Roman</vt:lpstr>
      <vt:lpstr>Wingdings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gfdy-</cp:lastModifiedBy>
  <cp:revision>1579</cp:revision>
  <dcterms:created xsi:type="dcterms:W3CDTF">2013-04-24T01:35:00Z</dcterms:created>
  <dcterms:modified xsi:type="dcterms:W3CDTF">2023-07-27T08:08:57Z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13</vt:lpwstr>
  </property>
  <property fmtid="{D5CDD505-2E9C-101B-9397-08002B2CF9AE}" pid="4" name="ICV">
    <vt:lpwstr>B96D5621462642DEAAF558EE5DEC6A58_13</vt:lpwstr>
  </property>
</Properties>
</file>