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36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9c1ffa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A01A366-AFC8-4A21-B6A6-57981417A4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定语从句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9c1ffa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6FBD70-870F-4DB9-98F9-60F5F275F7D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4ff366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f3af8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1078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b6512d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4ff366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5f3af83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1078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bb6512d7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定语从句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9c1ffa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7DB04BF-E94B-4CCA-BA51-4A52C353B9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4ff366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f3af8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1078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b6512d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4ff366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5f3af83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1078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bb6512d7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定语从句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D23A15E-2FF0-E01A-3087-D92259F539E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3F557D-AC17-47DB-AA67-DC9E756B1C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7A72FA4-68AF-47A0-90CF-1BB13D9301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4ff366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f3af8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1078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b6512d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4ff366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5f3af83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1078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bb6512d7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6B71850-91CB-47F6-B667-B3FC1E9214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4ff366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f3af8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51078f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bb6512d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4ff366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5f3af83c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51078f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bb6512d7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a437539e?sp=1&amp;vcp=1&amp;pid=5a7e5d3a4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限制性定语从句对先行词具有限定性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，非限制性定语从句体现先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行词的唯一性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.我有一个爸爸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当计算机工程师的堂兄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。（“我”的堂兄可能不止一个）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.我有一个堂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，他爸爸是计算机工程师。（“我”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只有一个堂兄）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语法的区别，非限制性定语从句不能用that引导。例如：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上星期天，我看了一部非常好的电影，是关于长征的。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（这个句子是非限制性定语从句，所以不能用that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bbf63c80?sp=1&amp;vcp=1&amp;pid=a5f3af83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三、定语从句的引导词</a:t>
            </a:r>
            <a:endParaRPr lang="en-US" altLang="zh-CN" sz="3200" dirty="0"/>
          </a:p>
        </p:txBody>
      </p:sp>
      <p:sp>
        <p:nvSpPr>
          <p:cNvPr id="3" name="P_6_BD#0d9534ab6?vcp=1&amp;pid=7bbf63c80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引导定语从句的词有关系代词that，which，who，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关系副词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。关系代词或关系副词放在先行词和定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语从句之间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，既起连接作用，同时又在定语从句中充当一定的成分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.你昨天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买的那本小说很有趣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在这个句子中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，novel是先行词，which是引导词，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连接主句和从句，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同时又在从句中充当动词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bought的宾语。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455e76a?sp=1&amp;vcp=1&amp;pid=a5f3af83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四、关系代词的用法</a:t>
            </a:r>
            <a:endParaRPr lang="en-US" altLang="zh-CN" sz="3200" dirty="0"/>
          </a:p>
        </p:txBody>
      </p:sp>
      <p:sp>
        <p:nvSpPr>
          <p:cNvPr id="3" name="P_6_BD#20136894e?vcp=1&amp;pid=9b455e76a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定语从句可分为由关系代词引导的定语从句和由关系副词引导的定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。初中阶段一般只要求掌握由关系代词引导的定语从句。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关系代词引导的定语从句：关系代词所替代的先行词是人或物的名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词或代词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，并在句中充当主语、宾语、定语等成分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。关系代词在定语从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句中作主语时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，从句谓语动词的人称和数要和先行词保持一致。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136894e?sp=1&amp;vcp=1&amp;pid=9b455e76a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who只能指人，在定语从句中既可作主语，也可作宾语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，作主语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时不能省略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，作宾语时可以省略。例如：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.那个中文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讲得很好的外国人来自加拿大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。（who作主语，不能省略）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（who）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？正在和玲玲谈话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的那个女孩是谁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？（第二个who在从句中作宾语，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可以省略）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whom也指人，在定语从句中只能作宾语，可以省略，也可用who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来代替，但如果放在介词后面，只能用whom,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且不能省略。例如：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Li.刚才跟你讲话的那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个人是李先生。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136894e?sp=1&amp;vcp=1&amp;pid=9b455e76a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whose既可指人，也可指物，作定语，表示“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大明采访了一位全国知名的艺术家。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?你喜欢那本蓝色封面的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书吗？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which指物，在定语从句中既可作主语，也可作宾语，作宾语时可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以省略，但如果放在介词后面就不能省略。例如：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boys.足球是大多数男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孩所喜欢的运动。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warm.我住的那个房间很暖和。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136894e?sp=1&amp;vcp=1&amp;pid=9b455e76a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that既可指人，也可指物；既可作主语，也可作宾语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，作宾语时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that/who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.那个在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会上发言的人就是我的老师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（that/who/whom）you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?这就是你昨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天遇见的那个男孩吗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（that/which）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Australia.昨天我收到的那封信是澳大利亚的笔友写给我的。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136894e?sp=1&amp;vcp=1&amp;pid=9b455e76a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that和which的区别。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that用于引导定语从句，修饰代表人或物的先行词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充当定语从句中的主语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、宾语、表语。当先行词是事物的时候，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一般可以互换，但在下列情况下不能互换：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136894e?sp=1&amp;vcp=1&amp;pid=9b455e76a&amp;color=0,0,0&amp;vtp=1&amp;vaab=1&amp;bt=1&amp;bbb=1"/>
          <p:cNvSpPr/>
          <p:nvPr/>
        </p:nvSpPr>
        <p:spPr>
          <a:xfrm>
            <a:off x="539496" y="437360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（1）只能用that，不能用which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的情况：</a:t>
            </a:r>
          </a:p>
          <a:p>
            <a:pPr>
              <a:lnSpc>
                <a:spcPts val="48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①先行词是不定代词或者先行词被不定代词修饰时，只能用that。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②先行词被序数词、形容词的最高级，以及the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only，the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very，the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last等词修饰时。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③先行词既有人又有物时，关系代词只能用that。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④句中已经出现which，为了避免重复，关系代词不用which而用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that。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⑤主句是there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结构，修饰主语的定语从句用that。</a:t>
            </a: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（2）只能用which作先行词的情况：在介词后面，或者先行词为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that，those时，只能用which。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51078f82.fixed?vcp=1&amp;pid=f9c1ffab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851078f82.fixed?vcp=1&amp;pid=f9c1ffab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4392d6304?vaa=1&amp;vcp=1&amp;pid=851078f82&amp;color=0,0,0&amp;vtp=1&amp;vaab=1&amp;bt=1&amp;bbb=1&amp;hb=1"/>
          <p:cNvSpPr/>
          <p:nvPr/>
        </p:nvSpPr>
        <p:spPr>
          <a:xfrm>
            <a:off x="539496" y="77901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tears.</a:t>
            </a:r>
            <a:endParaRPr lang="en-US" altLang="zh-CN" sz="2800" dirty="0"/>
          </a:p>
        </p:txBody>
      </p:sp>
      <p:sp>
        <p:nvSpPr>
          <p:cNvPr id="3" name="QC_5_AN.3_1#4392d6304.blank?vaa=1&amp;vcp=1&amp;pid=851078f82&amp;color=0,0,0&amp;vpa=1&amp;vtp=1&amp;vaab=1"/>
          <p:cNvSpPr/>
          <p:nvPr/>
        </p:nvSpPr>
        <p:spPr>
          <a:xfrm>
            <a:off x="9100089" y="75311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4392d6304.choices?vaa=1&amp;vcp=1&amp;pid=851078f82&amp;color=0,0,0&amp;vtp=1&amp;vaab=1&amp;bbb=1"/>
          <p:cNvSpPr/>
          <p:nvPr/>
        </p:nvSpPr>
        <p:spPr>
          <a:xfrm>
            <a:off x="539496" y="198831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2771140" algn="l"/>
                <a:tab pos="5694680" algn="l"/>
                <a:tab pos="83515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  <p:sp>
        <p:nvSpPr>
          <p:cNvPr id="5" name="QC_5_AS.1_1#4392d6304?vaa=1&amp;vcp=1&amp;pid=851078f82&amp;color=0,0,0&amp;vtp=1&amp;vaab=1&amp;bbb=1&amp;hb=1"/>
          <p:cNvSpPr/>
          <p:nvPr/>
        </p:nvSpPr>
        <p:spPr>
          <a:xfrm>
            <a:off x="539496" y="2585148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what不能引导定语从句；which是关系代词,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，在定语从句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中作主语或宾语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；who是关系代词，指人，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在定语从句中作主语或宾语；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是关系代词，指人，在定语从句中作宾语。此句的先行词是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“一个人”，指人，且在定语从句中作主语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，因此关系代词须用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：一个真正的朋友是一个永远在那里分享你的欢笑和泪水的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f126acc7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f126acc7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f126acc7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127bc91d1?sp=1&amp;vaa=1&amp;vcp=1&amp;pid=851078f82&amp;color=0,0,0&amp;vtp=1&amp;vaab=1&amp;bt=1&amp;bbb=1"/>
          <p:cNvSpPr/>
          <p:nvPr/>
        </p:nvSpPr>
        <p:spPr>
          <a:xfrm>
            <a:off x="539496" y="1537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endParaRPr lang="en-US" altLang="zh-CN" sz="2800" dirty="0"/>
          </a:p>
        </p:txBody>
      </p:sp>
      <p:sp>
        <p:nvSpPr>
          <p:cNvPr id="3" name="QC_5_AN.7_1#127bc91d1.blank?vaa=1&amp;vcp=1&amp;pid=851078f82&amp;color=0,0,0&amp;vpa=2&amp;vtp=1&amp;vaab=1"/>
          <p:cNvSpPr/>
          <p:nvPr/>
        </p:nvSpPr>
        <p:spPr>
          <a:xfrm>
            <a:off x="3701002" y="21334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127bc91d1.choices?vaa=1&amp;vcp=1&amp;pid=851078f82&amp;color=0,0,0&amp;vtp=1&amp;vaab=1&amp;bbb=1"/>
          <p:cNvSpPr/>
          <p:nvPr/>
        </p:nvSpPr>
        <p:spPr>
          <a:xfrm>
            <a:off x="539496" y="2812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967990" algn="l"/>
                <a:tab pos="6088380" algn="l"/>
                <a:tab pos="89420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</a:t>
            </a:r>
            <a:endParaRPr lang="en-US" altLang="zh-CN" sz="2800" dirty="0"/>
          </a:p>
        </p:txBody>
      </p:sp>
      <p:sp>
        <p:nvSpPr>
          <p:cNvPr id="5" name="QC_5_AS.1_1#127bc91d1?vaa=1&amp;vcp=1&amp;pid=851078f82&amp;color=0,0,0&amp;vtp=1&amp;vaab=1&amp;bbb=1&amp;hb=1"/>
          <p:cNvSpPr/>
          <p:nvPr/>
        </p:nvSpPr>
        <p:spPr>
          <a:xfrm>
            <a:off x="539496" y="3441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此句的先行词为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movies，指物，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且在定语从句中作主语，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因此关系代词可以用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that或which，且不可省略。句意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：——你最喜欢哪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种电影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?——我喜欢那些让我感到快乐和放松的电影。故答案为B。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a8e856000?vaa=1&amp;vcp=1&amp;pid=851078f82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（2024·甘肃平凉·中考）Linda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3" name="QC_5_AN.11_1#a8e856000.blank?vaa=1&amp;vcp=1&amp;pid=851078f82&amp;color=0,0,0&amp;vpa=3&amp;vtp=1&amp;vaab=1"/>
          <p:cNvSpPr/>
          <p:nvPr/>
        </p:nvSpPr>
        <p:spPr>
          <a:xfrm>
            <a:off x="9579514" y="12161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a8e856000.choices?vaa=1&amp;vcp=1&amp;pid=851078f82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301240" algn="l"/>
                <a:tab pos="4704080" algn="l"/>
                <a:tab pos="81610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B.plays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endParaRPr lang="en-US" altLang="zh-CN" sz="2800" dirty="0"/>
          </a:p>
        </p:txBody>
      </p:sp>
      <p:sp>
        <p:nvSpPr>
          <p:cNvPr id="5" name="QC_5_AS.1_1#a8e856000?vaa=1&amp;vcp=1&amp;pid=851078f82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根据“Linda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时态是一般现在时，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且句中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who引导的是定语从句，修饰先行词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musicians，为复数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句中谓语动词用动词原形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：琳达更喜欢演奏不同类型音乐的音乐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3d10fb6fc?vaa=1&amp;vcp=1&amp;pid=851078f82&amp;color=0,0,0&amp;vtp=1&amp;vaab=1&amp;bt=1&amp;bbb=1&amp;hb=1"/>
          <p:cNvSpPr/>
          <p:nvPr/>
        </p:nvSpPr>
        <p:spPr>
          <a:xfrm>
            <a:off x="539496" y="1223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achieved.</a:t>
            </a:r>
            <a:endParaRPr lang="en-US" altLang="zh-CN" sz="2800" dirty="0"/>
          </a:p>
        </p:txBody>
      </p:sp>
      <p:sp>
        <p:nvSpPr>
          <p:cNvPr id="3" name="QC_5_AN.15_1#3d10fb6fc.blank?vaa=1&amp;vcp=1&amp;pid=851078f82&amp;color=0,0,0&amp;vpa=4&amp;vtp=1&amp;vaab=1"/>
          <p:cNvSpPr/>
          <p:nvPr/>
        </p:nvSpPr>
        <p:spPr>
          <a:xfrm>
            <a:off x="3089815" y="18197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3d10fb6fc.choices?vaa=1&amp;vcp=1&amp;pid=851078f82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8720" algn="l"/>
                <a:tab pos="7343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  <p:sp>
        <p:nvSpPr>
          <p:cNvPr id="5" name="QC_5_AS.1_1#3d10fb6fc?vaa=1&amp;vcp=1&amp;pid=851078f82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本题考查定语从句关系代词的用法。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当先行词是不定代词时，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关系代词只能用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that。nothing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是先行词且为不定代词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，所以只能用关系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that。句意：如果我们怀着远大的梦想努力学习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，没有什么是不能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2151cfcb7?sp=1&amp;vaa=1&amp;vcp=1&amp;pid=851078f82&amp;color=0,0,0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（2023·四川达州·中考）—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Lifelong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Yeah，the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fantastic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7_2#2151cfcb7.choices?vaa=1&amp;vcp=1&amp;pid=851078f82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86387" algn="l"/>
                <a:tab pos="7664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；reading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.that；to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151cfcb7?vaa=1&amp;vcp=1&amp;pid=851078f82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本题考查定语从句关系代词的用法和非谓语动词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。当先行词是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最高级或被最高级所修饰时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，只能用that引导定语从句。先行词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面有形容词的最高级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touching修饰，因此关系代词须用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意为“期待做某事”，是固定搭配，其中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，其后要接动词-ing形式。句意：——《人世间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》是我读过的最感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人的书之一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。——是的，这本书很棒，我期待着再读一遍。故答案为A。</a:t>
            </a:r>
            <a:endParaRPr lang="en-US" altLang="zh-CN" sz="2800" dirty="0"/>
          </a:p>
        </p:txBody>
      </p:sp>
      <p:sp>
        <p:nvSpPr>
          <p:cNvPr id="3" name="QC_5_AN.2_1#2151cfcb7?vaa=1&amp;vcp=1&amp;pid=851078f82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1b9f37985?vaa=1&amp;vcp=1&amp;pid=851078f82&amp;color=0,0,0&amp;vtp=1&amp;vaab=1&amp;bt=1&amp;bbb=1&amp;hb=1"/>
          <p:cNvSpPr/>
          <p:nvPr/>
        </p:nvSpPr>
        <p:spPr>
          <a:xfrm>
            <a:off x="539496" y="899668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（2022·黑龙江绥化·中考）I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3_1#1b9f37985.blank?vaa=1&amp;vcp=1&amp;pid=851078f82&amp;color=0,0,0&amp;vpa=6&amp;vtp=1&amp;vaab=1"/>
          <p:cNvSpPr/>
          <p:nvPr/>
        </p:nvSpPr>
        <p:spPr>
          <a:xfrm>
            <a:off x="2110328" y="151688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1_2#1b9f37985.choices?vaa=1&amp;vcp=1&amp;pid=851078f82&amp;color=0,0,0&amp;vtp=1&amp;vaab=1&amp;bbb=1"/>
          <p:cNvSpPr/>
          <p:nvPr/>
        </p:nvSpPr>
        <p:spPr>
          <a:xfrm>
            <a:off x="539496" y="28282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559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5" name="QC_5_AS.1_1#1b9f37985?vaa=1&amp;vcp=1&amp;pid=851078f82&amp;color=0,0,0&amp;vtp=1&amp;vaab=1&amp;bbb=1&amp;hb=1"/>
          <p:cNvSpPr/>
          <p:nvPr/>
        </p:nvSpPr>
        <p:spPr>
          <a:xfrm>
            <a:off x="539496" y="34577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本题考查定语从句关系代词的用法。句中先行词是the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（老师和大学），既有人又有物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，此时只能用关系代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that。句意：我不能忘记两年前看望的老师和参观的大学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。它们带给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我许多甜蜜的回忆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f3722fbc?vcp=1&amp;pid=851078f8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学习至此，请完成第39讲备考练习（第286页）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b6512d7.fixed?vcp=1&amp;pid=f9c1ffab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0bb6512d7.fixed?vcp=1&amp;pid=f9c1ffab3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第39讲备考练习（定语从句）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5_1#6610dea6f?vaa=1&amp;vcp=1&amp;pid=eefecef45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6610dea6f.bracket?vaa=1&amp;vcp=1&amp;pid=eefecef45&amp;color=0,0,0&amp;vpa=7&amp;vtp=1&amp;vaab=1"/>
          <p:cNvSpPr/>
          <p:nvPr/>
        </p:nvSpPr>
        <p:spPr>
          <a:xfrm>
            <a:off x="6806153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5_2#6610dea6f.choices?vaa=1&amp;vcp=1&amp;pid=eefecef45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.whose</a:t>
            </a:r>
            <a:endParaRPr lang="en-US" altLang="zh-CN" sz="2800" dirty="0"/>
          </a:p>
        </p:txBody>
      </p:sp>
      <p:sp>
        <p:nvSpPr>
          <p:cNvPr id="6" name="QC_6_BD.27_1#674a6af3c?vaa=1&amp;vcp=1&amp;pid=eefecef45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Kemusan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eye-catching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8_1#674a6af3c.bracket?vaa=1&amp;vcp=1&amp;pid=eefecef45&amp;color=0,0,0&amp;vpa=8&amp;vtp=1&amp;vaab=1"/>
          <p:cNvSpPr/>
          <p:nvPr/>
        </p:nvSpPr>
        <p:spPr>
          <a:xfrm>
            <a:off x="9606503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27_2#674a6af3c.choices?vaa=1&amp;vcp=1&amp;pid=eefecef45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8ad28016d?sp=1&amp;vaa=1&amp;vcp=1&amp;pid=eefecef45&amp;color=0,0,0&amp;mp=1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ad28016d.bracket?vaa=1&amp;vcp=1&amp;pid=eefecef45&amp;color=0,0,0&amp;mp=1&amp;vpa=9&amp;vtp=1&amp;vaab=1"/>
          <p:cNvSpPr/>
          <p:nvPr/>
        </p:nvSpPr>
        <p:spPr>
          <a:xfrm>
            <a:off x="9522364" y="2502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9_2#8ad28016d.choices?vaa=1&amp;vcp=1&amp;pid=eefecef45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31_1#fa59a63a0?vaa=1&amp;vcp=1&amp;pid=eefecef45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2_1#fa59a63a0.bracket?vaa=1&amp;vcp=1&amp;pid=eefecef45&amp;color=0,0,0&amp;vpa=10&amp;vtp=1&amp;vaab=1"/>
          <p:cNvSpPr/>
          <p:nvPr/>
        </p:nvSpPr>
        <p:spPr>
          <a:xfrm>
            <a:off x="6408389" y="44043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1_2#fa59a63a0.choices?vaa=1&amp;vcp=1&amp;pid=eefecef45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4ff3663.fixed?vcp=1&amp;pid=f9c1ffab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7f4ff3663.fixed?vcp=1&amp;pid=f9c1ffab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65171fc5e?vaa=1&amp;vcp=1&amp;pid=eefecef45&amp;color=0,0,0&amp;mp=1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（2023·四川乐山·中考）Guo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Moruo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5171fc5e.bracket?vaa=1&amp;vcp=1&amp;pid=eefecef45&amp;color=0,0,0&amp;mp=1&amp;vpa=11&amp;vtp=1&amp;vaab=1"/>
          <p:cNvSpPr/>
          <p:nvPr/>
        </p:nvSpPr>
        <p:spPr>
          <a:xfrm>
            <a:off x="7639589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3_2#65171fc5e.choices?vaa=1&amp;vcp=1&amp;pid=eefecef45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  <p:sp>
        <p:nvSpPr>
          <p:cNvPr id="5" name="QC_6_BD.35_1#639d1c363?vaa=1&amp;vcp=1&amp;pid=eefecef45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39d1c363.bracket?vaa=1&amp;vcp=1&amp;pid=eefecef45&amp;color=0,0,0&amp;vpa=12&amp;vtp=1&amp;vaab=1"/>
          <p:cNvSpPr/>
          <p:nvPr/>
        </p:nvSpPr>
        <p:spPr>
          <a:xfrm>
            <a:off x="5402802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5_2#639d1c363.choices?vaa=1&amp;vcp=1&amp;pid=eefecef45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  <p:sp>
        <p:nvSpPr>
          <p:cNvPr id="8" name="QC_6_BD.37_1#5ac901641?vaa=1&amp;vcp=1&amp;pid=eefecef45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8_1#5ac901641.bracket?vaa=1&amp;vcp=1&amp;pid=eefecef45&amp;color=0,0,0&amp;vpa=13&amp;vtp=1&amp;vaab=1"/>
          <p:cNvSpPr/>
          <p:nvPr/>
        </p:nvSpPr>
        <p:spPr>
          <a:xfrm>
            <a:off x="4273200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37_2#5ac901641.choices?vaa=1&amp;vcp=1&amp;pid=eefecef45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87bec3c0e?vaa=1&amp;vcp=1&amp;pid=eefecef45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（2023·湖南郴州·中考）Tea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7bec3c0e.bracket?vaa=1&amp;vcp=1&amp;pid=eefecef45&amp;color=0,0,0&amp;mp=1&amp;vpa=14&amp;vtp=1&amp;vaab=1"/>
          <p:cNvSpPr/>
          <p:nvPr/>
        </p:nvSpPr>
        <p:spPr>
          <a:xfrm>
            <a:off x="7504653" y="185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9_2#87bec3c0e.choices?vaa=1&amp;vcp=1&amp;pid=eefecef45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41_1#c06d7ddfd?sp=1&amp;vaa=1&amp;vcp=1&amp;pid=eefecef45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（2023·黑龙江哈尔滨·中考）—Who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Danian.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deep-sea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exploration（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勘探）.(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2_1#c06d7ddfd.bracket?vaa=1&amp;vcp=1&amp;pid=eefecef45&amp;color=0,0,0&amp;vpa=15&amp;vtp=1&amp;vaab=1"/>
          <p:cNvSpPr/>
          <p:nvPr/>
        </p:nvSpPr>
        <p:spPr>
          <a:xfrm>
            <a:off x="8088853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1_2#c06d7ddfd.choices?vaa=1&amp;vcp=1&amp;pid=eefecef45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46df5b4b2?sp=1&amp;vaa=1&amp;vcp=1&amp;pid=eefecef45&amp;color=0,0,0&amp;vtp=1&amp;vaab=1&amp;bt=1&amp;bb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（2023·湖南株洲·中考）Today’s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6df5b4b2.bracket?vaa=1&amp;vcp=1&amp;pid=eefecef45&amp;color=0,0,0&amp;vpa=16&amp;vtp=1&amp;vaab=1"/>
          <p:cNvSpPr/>
          <p:nvPr/>
        </p:nvSpPr>
        <p:spPr>
          <a:xfrm>
            <a:off x="5637180" y="1219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3_2#46df5b4b2.choices?vaa=1&amp;vcp=1&amp;pid=eefecef45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45_1#2d1284b20?vaa=1&amp;vcp=1&amp;pid=eefecef45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（2023·辽宁阜新·中考改编）The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2d1284b20.bracket?vaa=1&amp;vcp=1&amp;pid=eefecef45&amp;color=0,0,0&amp;vpa=17&amp;vtp=1&amp;vaab=1"/>
          <p:cNvSpPr/>
          <p:nvPr/>
        </p:nvSpPr>
        <p:spPr>
          <a:xfrm>
            <a:off x="6118067" y="3115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5_2#2d1284b20.choices?vaa=1&amp;vcp=1&amp;pid=eefecef45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  <p:sp>
        <p:nvSpPr>
          <p:cNvPr id="8" name="QC_6_BD.47_1#3f740a6a0?vaa=1&amp;vcp=1&amp;pid=eefecef45&amp;color=0,0,0&amp;vtp=1&amp;vaab=1&amp;bbb=1&amp;h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（2023·湖南岳阳·中考）Lei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48_1#3f740a6a0.bracket?vaa=1&amp;vcp=1&amp;pid=eefecef45&amp;color=0,0,0&amp;vpa=18&amp;vtp=1&amp;vaab=1"/>
          <p:cNvSpPr/>
          <p:nvPr/>
        </p:nvSpPr>
        <p:spPr>
          <a:xfrm>
            <a:off x="3943890" y="50146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47_2#3f740a6a0.choices?vaa=1&amp;vcp=1&amp;pid=eefecef45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4929f4de1?vaa=1&amp;vcp=1&amp;pid=eefecef45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Aerospace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929f4de1.bracket?vaa=1&amp;vcp=1&amp;pid=eefecef45&amp;color=0,0,0&amp;vpa=19&amp;vtp=1&amp;vaab=1"/>
          <p:cNvSpPr/>
          <p:nvPr/>
        </p:nvSpPr>
        <p:spPr>
          <a:xfrm>
            <a:off x="9482678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9_2#4929f4de1.choices?vaa=1&amp;vcp=1&amp;pid=eefecef45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  <p:sp>
        <p:nvSpPr>
          <p:cNvPr id="5" name="QC_6_BD.51_1#6bb35c3ae?vaa=1&amp;vcp=1&amp;pid=eefecef45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（2023·湖北十堰·中考改编）I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bb35c3ae.bracket?vaa=1&amp;vcp=1&amp;pid=eefecef45&amp;color=0,0,0&amp;vpa=20&amp;vtp=1&amp;vaab=1"/>
          <p:cNvSpPr/>
          <p:nvPr/>
        </p:nvSpPr>
        <p:spPr>
          <a:xfrm>
            <a:off x="8069803" y="31223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1_2#6bb35c3ae.choices?vaa=1&amp;vcp=1&amp;pid=eefecef45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  <p:sp>
        <p:nvSpPr>
          <p:cNvPr id="8" name="QC_6_BD.53_1#9ebb02da8?vaa=1&amp;vcp=1&amp;pid=eefecef45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4_1#9ebb02da8.bracket?vaa=1&amp;vcp=1&amp;pid=eefecef45&amp;color=0,0,0&amp;vpa=21&amp;vtp=1&amp;vaab=1"/>
          <p:cNvSpPr/>
          <p:nvPr/>
        </p:nvSpPr>
        <p:spPr>
          <a:xfrm>
            <a:off x="4273200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53_2#9ebb02da8.choices?vaa=1&amp;vcp=1&amp;pid=eefecef45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a3719e09c?vaa=1&amp;vcp=1&amp;pid=eefecef45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（2023·青海·中考）A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indeed.”(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3719e09c.bracket?vaa=1&amp;vcp=1&amp;pid=eefecef45&amp;color=0,0,0&amp;vpa=22&amp;vtp=1&amp;vaab=1"/>
          <p:cNvSpPr/>
          <p:nvPr/>
        </p:nvSpPr>
        <p:spPr>
          <a:xfrm>
            <a:off x="4632865" y="16338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5_2#a3719e09c.choices?vaa=1&amp;vcp=1&amp;pid=eefecef45&amp;color=0,0,0&amp;vtp=1&amp;vaab=1&amp;bbb=1"/>
          <p:cNvSpPr/>
          <p:nvPr/>
        </p:nvSpPr>
        <p:spPr>
          <a:xfrm>
            <a:off x="539496" y="21954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  <p:sp>
        <p:nvSpPr>
          <p:cNvPr id="5" name="QC_6_BD.57_1#db7d4958c?sp=1&amp;vaa=1&amp;vcp=1&amp;pid=eefecef45&amp;color=0,0,0&amp;vtp=1&amp;vaab=1&amp;bbb=1&amp;hb=1"/>
          <p:cNvSpPr/>
          <p:nvPr/>
        </p:nvSpPr>
        <p:spPr>
          <a:xfrm>
            <a:off x="539496" y="2723688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left-home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b7d4958c.bracket?vaa=1&amp;vcp=1&amp;pid=eefecef45&amp;color=0,0,0&amp;vpa=23&amp;vtp=1&amp;vaab=1"/>
          <p:cNvSpPr/>
          <p:nvPr/>
        </p:nvSpPr>
        <p:spPr>
          <a:xfrm>
            <a:off x="10130505" y="380312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7_2#db7d4958c.choices?vaa=1&amp;vcp=1&amp;pid=eefecef45&amp;color=0,0,0&amp;vtp=1&amp;vaab=1&amp;bbb=1"/>
          <p:cNvSpPr/>
          <p:nvPr/>
        </p:nvSpPr>
        <p:spPr>
          <a:xfrm>
            <a:off x="539496" y="436713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endParaRPr lang="en-US" altLang="zh-CN" sz="2800" dirty="0"/>
          </a:p>
        </p:txBody>
      </p:sp>
      <p:sp>
        <p:nvSpPr>
          <p:cNvPr id="8" name="QC_6_BD.59_1#766cadd5e?vaa=1&amp;vcp=1&amp;pid=eefecef45&amp;color=0,0,0&amp;vtp=1&amp;vaab=1&amp;bbb=1&amp;hb=1"/>
          <p:cNvSpPr/>
          <p:nvPr/>
        </p:nvSpPr>
        <p:spPr>
          <a:xfrm>
            <a:off x="539496" y="489532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（2023·四川成都·中考）He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ceremony.(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0_1#766cadd5e.bracket?vaa=1&amp;vcp=1&amp;pid=eefecef45&amp;color=0,0,0&amp;vpa=24&amp;vtp=1&amp;vaab=1"/>
          <p:cNvSpPr/>
          <p:nvPr/>
        </p:nvSpPr>
        <p:spPr>
          <a:xfrm>
            <a:off x="5814663" y="5428662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59_2#766cadd5e.choices?vaa=1&amp;vcp=1&amp;pid=eefecef45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d77e8bbd7?vaa=1&amp;vcp=1&amp;pid=eefecef45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（2022·辽宁营口·中考改编）He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77e8bbd7.bracket?vaa=1&amp;vcp=1&amp;pid=eefecef45&amp;color=0,0,0&amp;vpa=25&amp;vtp=1&amp;vaab=1"/>
          <p:cNvSpPr/>
          <p:nvPr/>
        </p:nvSpPr>
        <p:spPr>
          <a:xfrm>
            <a:off x="4466305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1_2#d77e8bbd7.choices?vaa=1&amp;vcp=1&amp;pid=eefecef45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  <p:sp>
        <p:nvSpPr>
          <p:cNvPr id="5" name="QC_6_BD.63_1#c8c0c6914?vaa=1&amp;vcp=1&amp;pid=eefecef45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（2022·黑龙江龙东地区·中考）We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4_1#c8c0c6914.bracket?vaa=1&amp;vcp=1&amp;pid=eefecef45&amp;color=0,0,0&amp;vpa=26&amp;vtp=1&amp;vaab=1"/>
          <p:cNvSpPr/>
          <p:nvPr/>
        </p:nvSpPr>
        <p:spPr>
          <a:xfrm>
            <a:off x="5581300" y="40811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3_2#c8c0c6914.choices?vaa=1&amp;vcp=1&amp;pid=eefecef45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917584ed2?vcp=1&amp;pid=7f4ff366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65960"/>
            <a:ext cx="1106424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5f3af83c.fixed?vcp=1&amp;pid=f9c1ffab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定语从句</a:t>
            </a:r>
            <a:endParaRPr lang="en-US" altLang="zh-CN" sz="4000" dirty="0"/>
          </a:p>
        </p:txBody>
      </p:sp>
      <p:sp>
        <p:nvSpPr>
          <p:cNvPr id="3" name="C_4_BD#a5f3af83c.fixed?vcp=1&amp;pid=f9c1ffab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3839bef2?sp=1&amp;vcp=1&amp;pid=a5f3af83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一、定语从句的概念</a:t>
            </a:r>
            <a:endParaRPr lang="en-US" altLang="zh-CN" sz="3200" dirty="0"/>
          </a:p>
        </p:txBody>
      </p:sp>
      <p:sp>
        <p:nvSpPr>
          <p:cNvPr id="3" name="P_6_BD#71800a69d?vcp=1&amp;pid=33839bef2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在复合句中修饰名词或代词的从句叫作定语从句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。被定语从句所修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饰的这个名词或代词叫作先行词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。定语从句必须放在先行词之后。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7e5d3a4?sp=1&amp;vcp=1&amp;pid=a5f3af83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二、定语从句的分类</a:t>
            </a:r>
            <a:endParaRPr lang="en-US" altLang="zh-CN" sz="3200" dirty="0"/>
          </a:p>
        </p:txBody>
      </p:sp>
      <p:sp>
        <p:nvSpPr>
          <p:cNvPr id="3" name="P_6_BD#7a437539e?vcp=1&amp;pid=5a7e5d3a4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根据定语从句与先行词的关系，定语从句可分为两类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：限制性定语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从句与非限制性定语从句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。限制性定语从句紧跟先行词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，主句与从句的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关系十分密切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，它们之间不用逗号隔开，从句不能去掉，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如果去掉从句，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句子的意思就不完整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；而非限制性定语从句与主句的关系不太密切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主句起补充说明的作用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，与主句之间有逗号隔开，如去掉从句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，句子的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意思仍完整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a437539e?vcp=1&amp;pid=5a7e5d3a4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限制性定语从句与非限制性定语从句的区别如下：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在书写形式上限制性定语从句紧跟主句，非限制性定语从句和主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句通常有逗号隔开。例如：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medals.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a437539e?sp=1&amp;vcp=1&amp;pid=5a7e5d3a4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限制性定语从句对先行词有限制修饰的作用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，使得先行词具有区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别于其他同类事物的特点，而非限制性定语从句是对先行词起补充说明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yesterday.这是我昨天买的那本书。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这是莎莉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，她非常喜欢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。（补充说明莎莉的爱好）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2031</Words>
  <Application>Microsoft Office PowerPoint</Application>
  <PresentationFormat>宽屏</PresentationFormat>
  <Paragraphs>273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2024-11-19T12:00:12Z</dcterms:created>
  <dcterms:modified xsi:type="dcterms:W3CDTF">2025-07-25T08:40:39Z</dcterms:modified>
  <cp:category/>
  <cp:contentStatus/>
</cp:coreProperties>
</file>