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3" r:id="rId22"/>
    <p:sldId id="276" r:id="rId23"/>
    <p:sldId id="277" r:id="rId24"/>
    <p:sldId id="279" r:id="rId25"/>
    <p:sldId id="278" r:id="rId26"/>
    <p:sldId id="280" r:id="rId27"/>
    <p:sldId id="294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38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AE194-D517-4AAC-B34F-1C9E143FA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117C73-86E0-E1B9-263F-B2CE6EA6DD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7722E8-542A-466B-6EA1-11E2D0DB4C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C74941-899F-69BC-6423-1C76F9A4F1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836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3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de5f69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7C2B46C-16E7-4A0E-B643-0EF60197EAB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细菌和真菌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病毒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de5f693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5A96CFA-ADD5-4777-AFCD-DDE9051D1E0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f277f4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41b295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c10560f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32e235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f277f41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b41b295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5c10560f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632e23548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细菌和真菌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病毒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6C36461-8233-C9FD-C7AC-2B98EB703FD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E62F7A-D25D-470C-90F9-2FFD547B512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773294B-CA99-44AA-B24F-6261128A49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ff277f4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eb41b295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5c10560f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632e23548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ff277f41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eb41b295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5c10560f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632e23548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6_BD.38_1#9b516a72d?sp=1&amp;vaa=1&amp;vcp=1&amp;vis=1&amp;pid=acc7b146c&amp;color=0,0,0&amp;vtp=1&amp;vaab=1&amp;bt=1&amp;bbb=1"/>
              <p:cNvSpPr/>
              <p:nvPr/>
            </p:nvSpPr>
            <p:spPr>
              <a:xfrm>
                <a:off x="539496" y="15135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细菌、真菌与食品的制作。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曲霉：淀粉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葡萄糖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酵母菌：葡萄糖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酒精和二氧化碳（无氧发酵）（馒头、面包）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乳酸菌：葡萄糖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（酸奶、泡菜）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醋酸杆菌：醋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多种霉菌：酱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6_BD.38_1#9b516a72d?sp=1&amp;vaa=1&amp;vcp=1&amp;vis=1&amp;pid=acc7b146c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35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6_AN.39_1#9b516a72d.blank?vaa=1&amp;vcp=1&amp;vis=1&amp;pid=acc7b146c&amp;color=0,0,0&amp;vpa=27&amp;vtp=1&amp;vaab=1&amp;bbb=1"/>
          <p:cNvSpPr/>
          <p:nvPr/>
        </p:nvSpPr>
        <p:spPr>
          <a:xfrm>
            <a:off x="3381042" y="344085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0_1#221a3f782?sp=1&amp;vaa=1&amp;vcp=1&amp;vis=1&amp;pid=acc7b146c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真菌与食品的保存。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（1）食品腐败的原因：细菌和真菌在食品中获得有机物，生长繁殖，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导致食品腐败。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（2）食品保存的核心问题：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（3）防腐依据的原理：把食品中的细菌、真菌杀死或抑制其生长和繁殖。</a:t>
            </a:r>
            <a:endParaRPr lang="en-US" altLang="zh-CN" sz="2800" dirty="0"/>
          </a:p>
        </p:txBody>
      </p:sp>
      <p:sp>
        <p:nvSpPr>
          <p:cNvPr id="6" name="QB_6_AN.41_1#221a3f782.blank?vaa=1&amp;vcp=1&amp;vis=1&amp;pid=acc7b146c&amp;color=0,0,0&amp;vpa=28&amp;vtp=1&amp;vaab=1&amp;bbb=1"/>
          <p:cNvSpPr/>
          <p:nvPr/>
        </p:nvSpPr>
        <p:spPr>
          <a:xfrm>
            <a:off x="4994815" y="377796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42_1#221a3f782?sp=1&amp;vaa=1&amp;vcp=1&amp;vis=1&amp;pid=acc7b146c&amp;color=0,0,0&amp;mp=1&amp;vtp=1&amp;vaab=1&amp;bt=1&amp;bbb=1"/>
          <p:cNvSpPr/>
          <p:nvPr/>
        </p:nvSpPr>
        <p:spPr>
          <a:xfrm>
            <a:off x="539496" y="8115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endParaRPr lang="en-US" altLang="zh-CN" sz="2800" dirty="0"/>
          </a:p>
        </p:txBody>
      </p:sp>
      <p:pic>
        <p:nvPicPr>
          <p:cNvPr id="3" name="QB_6_BD.42_2#221a3f782?vaa=1&amp;vcp=1&amp;vis=1&amp;pid=acc7b146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9346" y="811530"/>
            <a:ext cx="5961888" cy="45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3_1#acaba0066?vaa=1&amp;vcp=1&amp;vis=1&amp;pid=acc7b146c&amp;color=0,0,0&amp;vtp=1&amp;vaab=1&amp;bt=1&amp;bbb=1"/>
          <p:cNvSpPr/>
          <p:nvPr/>
        </p:nvSpPr>
        <p:spPr>
          <a:xfrm>
            <a:off x="539496" y="554400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细菌、真菌与疾病防治。</a:t>
            </a:r>
            <a:endParaRPr lang="en-US" altLang="zh-CN" sz="2800" dirty="0"/>
          </a:p>
        </p:txBody>
      </p:sp>
      <p:sp>
        <p:nvSpPr>
          <p:cNvPr id="3" name="QB_7_BD.44_1#13747cb3f?vaa=1&amp;vcp=1&amp;vis=1&amp;pid=acaba0066&amp;color=0,0,0&amp;vtp=1&amp;vaab=1&amp;bbb=1&amp;hb=1"/>
          <p:cNvSpPr/>
          <p:nvPr/>
        </p:nvSpPr>
        <p:spPr>
          <a:xfrm>
            <a:off x="539496" y="1128377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（1）有些真菌可以产生能杀死或抑制某些致病细菌的物质——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抗生素，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（2）把某些基因转入一些细菌内部，能够生产药物。例如，把合成胰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岛素的基因转入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可生产胰岛素。</a:t>
            </a:r>
            <a:endParaRPr lang="en-US" altLang="zh-CN" sz="2800" dirty="0"/>
          </a:p>
        </p:txBody>
      </p:sp>
      <p:sp>
        <p:nvSpPr>
          <p:cNvPr id="4" name="QB_7_AN.1_1#13747cb3f.blank?vaa=1&amp;vcp=1&amp;vis=1&amp;pid=acaba0066&amp;color=0,0,0&amp;vpa=29&amp;vtp=1&amp;vaab=1&amp;bbb=1"/>
          <p:cNvSpPr/>
          <p:nvPr/>
        </p:nvSpPr>
        <p:spPr>
          <a:xfrm>
            <a:off x="905415" y="1682605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青霉素</a:t>
            </a:r>
            <a:endParaRPr lang="en-US" altLang="zh-CN" sz="2800" dirty="0"/>
          </a:p>
        </p:txBody>
      </p:sp>
      <p:sp>
        <p:nvSpPr>
          <p:cNvPr id="6" name="QB_7_AN.2_1#13747cb3f.blank?vaa=1&amp;vcp=1&amp;vis=1&amp;pid=acaba0066&amp;color=0,0,0&amp;vpa=30&amp;vtp=1&amp;vaab=1&amp;bbb=1"/>
          <p:cNvSpPr/>
          <p:nvPr/>
        </p:nvSpPr>
        <p:spPr>
          <a:xfrm>
            <a:off x="3039014" y="2829923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大肠杆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_6_BD#b37b5264f?sp=1&amp;vcp=1&amp;pid=acc7b146c&amp;color=0,0,0&amp;vtp=1&amp;vaab=1&amp;bbb=1"/>
              <p:cNvSpPr/>
              <p:nvPr/>
            </p:nvSpPr>
            <p:spPr>
              <a:xfrm>
                <a:off x="539496" y="3173777"/>
                <a:ext cx="11109960" cy="3459781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5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细菌与清洁能源和环境保护。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6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（1）清洁能源：污水、废水中的有机物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kumimoji="0" lang="en-US" altLang="zh-CN" sz="28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kumimoji="0" lang="en-US" altLang="zh-CN" sz="2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细菌、真菌、甲烷菌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无氧</m:t>
                          </m:r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甲烷。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1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（2）环境保护：污水、废水中的有机物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kumimoji="0" lang="en-US" altLang="zh-CN" sz="28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kumimoji="0" lang="en-US" altLang="zh-CN" sz="2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细菌分解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(</m:t>
                          </m:r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有氧</m:t>
                          </m:r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)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二氧化碳、水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P_6_BD#b37b5264f?sp=1&amp;vcp=1&amp;pid=acc7b146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73777"/>
                <a:ext cx="11109960" cy="3459781"/>
              </a:xfrm>
              <a:prstGeom prst="rect">
                <a:avLst/>
              </a:prstGeom>
              <a:blipFill>
                <a:blip r:embed="rId3"/>
                <a:stretch>
                  <a:fillRect l="-1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170a3a47?vcp=1&amp;pid=eb41b2954&amp;color=0,170,129&amp;vtp=1&amp;vaab=1&amp;bt=1&amp;bbb=1"/>
          <p:cNvSpPr/>
          <p:nvPr/>
        </p:nvSpPr>
        <p:spPr>
          <a:xfrm>
            <a:off x="539993" y="323394"/>
            <a:ext cx="11109960" cy="6536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5" name="QB_6_BD.48_1#4abb52e8c?colgroup=3,11,17&amp;vaa=1&amp;vcp=1&amp;vis=1&amp;pid=8170a3a4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754255"/>
              </p:ext>
            </p:extLst>
          </p:nvPr>
        </p:nvGraphicFramePr>
        <p:xfrm>
          <a:off x="539994" y="1096571"/>
          <a:ext cx="11112011" cy="5217602"/>
        </p:xfrm>
        <a:graphic>
          <a:graphicData uri="http://schemas.openxmlformats.org/drawingml/2006/table">
            <a:tbl>
              <a:tblPr/>
              <a:tblGrid>
                <a:gridCol w="1264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2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4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579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180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8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（1）图中三种生物相比较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细胞中具有细胞核的是图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中的生物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（2）图一所示的A是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可以使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细菌在水中游动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在环境条件恶劣时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图一生物能形成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具有较强的抵抗能力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度过不良环境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48_2#4abb52e8c.table_image?iti=1&amp;tii=1&amp;vaa=1&amp;vcp=1&amp;vis=1&amp;pid=8170a3a4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9319" y="1858070"/>
            <a:ext cx="1246681" cy="155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48_3#4abb52e8c.table_image?iti=1&amp;tii=2&amp;vaa=1&amp;vcp=1&amp;vis=1&amp;pid=8170a3a47&amp;color=0,0,0&amp;vtp=1&amp;vaab=1&amp;bbb=1"/>
          <p:cNvSpPr/>
          <p:nvPr/>
        </p:nvSpPr>
        <p:spPr>
          <a:xfrm>
            <a:off x="3339996" y="3365967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6" name="QB_6_BD.48_4#4abb52e8c.table_image?iti=2&amp;tii=3&amp;vaa=1&amp;vcp=1&amp;vis=1&amp;pid=8170a3a47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3804" y="3838973"/>
            <a:ext cx="1362196" cy="171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48_5#4abb52e8c.table_image?iti=2&amp;tii=4&amp;vaa=1&amp;vcp=1&amp;vis=1&amp;pid=8170a3a47&amp;color=0,0,0&amp;vtp=1&amp;vaab=1&amp;bbb=1"/>
          <p:cNvSpPr/>
          <p:nvPr/>
        </p:nvSpPr>
        <p:spPr>
          <a:xfrm>
            <a:off x="3296578" y="5653802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10" name="QB_6_AN.49_1#4abb52e8c.blank?vaa=1&amp;vcp=1&amp;vis=1&amp;pid=8170a3a47&amp;color=0,0,0&amp;vpa=31&amp;vtp=1&amp;vaab=1"/>
          <p:cNvSpPr/>
          <p:nvPr/>
        </p:nvSpPr>
        <p:spPr>
          <a:xfrm>
            <a:off x="8594429" y="2963208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</a:t>
            </a:r>
            <a:endParaRPr lang="en-US" altLang="zh-CN" sz="2800" dirty="0"/>
          </a:p>
        </p:txBody>
      </p:sp>
      <p:sp>
        <p:nvSpPr>
          <p:cNvPr id="11" name="QB_6_AN.50_1#4abb52e8c.blank?vaa=1&amp;vcp=1&amp;vis=1&amp;pid=8170a3a47&amp;color=0,0,0&amp;vpa=32&amp;vtp=1&amp;vaab=1&amp;bbb=1"/>
          <p:cNvSpPr/>
          <p:nvPr/>
        </p:nvSpPr>
        <p:spPr>
          <a:xfrm>
            <a:off x="9029404" y="35099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鞭毛</a:t>
            </a:r>
            <a:endParaRPr lang="en-US" altLang="zh-CN" sz="2800" dirty="0"/>
          </a:p>
        </p:txBody>
      </p:sp>
      <p:sp>
        <p:nvSpPr>
          <p:cNvPr id="12" name="QB_6_AN.51_1#4abb52e8c.blank?vaa=1&amp;vcp=1&amp;vis=1&amp;pid=8170a3a47&amp;color=0,0,0&amp;vpa=33&amp;vtp=1&amp;vaab=1&amp;bbb=1"/>
          <p:cNvSpPr/>
          <p:nvPr/>
        </p:nvSpPr>
        <p:spPr>
          <a:xfrm>
            <a:off x="8901610" y="46275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P spid="11" grpId="0" build="p" animBg="1"/>
      <p:bldP spid="1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QB_6_BD.52_1#4abb52e8c?colgroup=3,11,17&amp;vaa=1&amp;vcp=1&amp;vis=1&amp;pid=8170a3a4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874925"/>
              </p:ext>
            </p:extLst>
          </p:nvPr>
        </p:nvGraphicFramePr>
        <p:xfrm>
          <a:off x="548725" y="1041425"/>
          <a:ext cx="11112011" cy="5311249"/>
        </p:xfrm>
        <a:graphic>
          <a:graphicData uri="http://schemas.openxmlformats.org/drawingml/2006/table">
            <a:tbl>
              <a:tblPr/>
              <a:tblGrid>
                <a:gridCol w="1264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2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4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810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3147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8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（3）图二所示生物的菌体是由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构成的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（4）图一生物生殖方式是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图二生物是由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来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繁殖后代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52_2#4abb52e8c.table_image?iti=4&amp;tii=7&amp;vaa=1&amp;vcp=1&amp;vis=1&amp;pid=8170a3a4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7004" y="1722164"/>
            <a:ext cx="1399032" cy="174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2_3#4abb52e8c.table_image?iti=4&amp;tii=8&amp;vaa=1&amp;vcp=1&amp;vis=1&amp;pid=8170a3a47&amp;color=0,0,0&amp;mp=1&amp;vtp=1&amp;vaab=1&amp;bbb=1"/>
          <p:cNvSpPr/>
          <p:nvPr/>
        </p:nvSpPr>
        <p:spPr>
          <a:xfrm>
            <a:off x="3348727" y="3403142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pic>
        <p:nvPicPr>
          <p:cNvPr id="5" name="QB_6_BD.52_4#4abb52e8c.table_image?iti=5&amp;tii=9&amp;vaa=1&amp;vcp=1&amp;vis=1&amp;pid=8170a3a47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7004" y="3899537"/>
            <a:ext cx="1435608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52_5#4abb52e8c.table_image?iti=5&amp;tii=10&amp;vaa=1&amp;vcp=1&amp;vis=1&amp;pid=8170a3a47&amp;color=0,0,0&amp;mp=1&amp;vtp=1&amp;vaab=1&amp;bbb=1"/>
          <p:cNvSpPr/>
          <p:nvPr/>
        </p:nvSpPr>
        <p:spPr>
          <a:xfrm>
            <a:off x="3348727" y="5837049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9" name="QB_6_AN.53_1#4abb52e8c.blank?vaa=1&amp;vcp=1&amp;vis=1&amp;pid=8170a3a47&amp;color=0,0,0&amp;mp=1&amp;vpa=34&amp;vtp=1&amp;vaab=1&amp;bbb=1"/>
          <p:cNvSpPr/>
          <p:nvPr/>
        </p:nvSpPr>
        <p:spPr>
          <a:xfrm>
            <a:off x="5758359" y="295374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菌丝</a:t>
            </a:r>
            <a:endParaRPr lang="en-US" altLang="zh-CN" sz="2800" dirty="0"/>
          </a:p>
        </p:txBody>
      </p:sp>
      <p:sp>
        <p:nvSpPr>
          <p:cNvPr id="10" name="QB_6_AN.54_1#4abb52e8c.blank?vaa=1&amp;vcp=1&amp;vis=1&amp;pid=8170a3a47&amp;color=0,0,0&amp;mp=1&amp;vpa=35&amp;vtp=1&amp;vaab=1&amp;bbb=1"/>
          <p:cNvSpPr/>
          <p:nvPr/>
        </p:nvSpPr>
        <p:spPr>
          <a:xfrm>
            <a:off x="8946060" y="295374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营养菌丝</a:t>
            </a:r>
            <a:endParaRPr lang="en-US" altLang="zh-CN" sz="2800" dirty="0"/>
          </a:p>
        </p:txBody>
      </p:sp>
      <p:sp>
        <p:nvSpPr>
          <p:cNvPr id="11" name="QB_6_AN.55_1#4abb52e8c.blank?vaa=1&amp;vcp=1&amp;vis=1&amp;pid=8170a3a47&amp;color=0,0,0&amp;mp=1&amp;vpa=36&amp;vtp=1&amp;vaab=1&amp;bbb=1"/>
          <p:cNvSpPr/>
          <p:nvPr/>
        </p:nvSpPr>
        <p:spPr>
          <a:xfrm>
            <a:off x="6113959" y="351254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直立菌丝</a:t>
            </a:r>
            <a:endParaRPr lang="en-US" altLang="zh-CN" sz="2800" dirty="0"/>
          </a:p>
        </p:txBody>
      </p:sp>
      <p:sp>
        <p:nvSpPr>
          <p:cNvPr id="12" name="QB_6_AN.56_1#4abb52e8c.blank?vaa=1&amp;vcp=1&amp;vis=1&amp;pid=8170a3a47&amp;color=0,0,0&amp;mp=1&amp;vpa=37&amp;vtp=1&amp;vaab=1&amp;bbb=1"/>
          <p:cNvSpPr/>
          <p:nvPr/>
        </p:nvSpPr>
        <p:spPr>
          <a:xfrm>
            <a:off x="5758359" y="463014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分裂生殖</a:t>
            </a:r>
            <a:endParaRPr lang="en-US" altLang="zh-CN" sz="2800" dirty="0"/>
          </a:p>
        </p:txBody>
      </p:sp>
      <p:sp>
        <p:nvSpPr>
          <p:cNvPr id="13" name="QB_6_AN.57_1#4abb52e8c.blank?vaa=1&amp;vcp=1&amp;vis=1&amp;pid=8170a3a47&amp;color=0,0,0&amp;mp=1&amp;vpa=38&amp;vtp=1&amp;vaab=1&amp;bbb=1"/>
          <p:cNvSpPr/>
          <p:nvPr/>
        </p:nvSpPr>
        <p:spPr>
          <a:xfrm>
            <a:off x="10012860" y="4630149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孢子</a:t>
            </a:r>
            <a:endParaRPr lang="en-US" altLang="zh-CN" sz="2800" dirty="0"/>
          </a:p>
        </p:txBody>
      </p:sp>
      <p:sp>
        <p:nvSpPr>
          <p:cNvPr id="2" name="QB_6_BD.52_1#4abb52e8c?colgroup=3,11,17&amp;vaa=1&amp;vcp=1&amp;vis=1&amp;pid=8170a3a47&amp;color=0,0,0&amp;mp=1&amp;vtp=1&amp;vaab=1&amp;bt=1&amp;bbb=1">
            <a:extLst>
              <a:ext uri="{FF2B5EF4-FFF2-40B4-BE49-F238E27FC236}">
                <a16:creationId xmlns:a16="http://schemas.microsoft.com/office/drawing/2014/main" id="{F30B5A4E-2857-EF56-43CF-3453D50D00C7}"/>
              </a:ext>
            </a:extLst>
          </p:cNvPr>
          <p:cNvSpPr txBox="1"/>
          <p:nvPr/>
        </p:nvSpPr>
        <p:spPr>
          <a:xfrm>
            <a:off x="10942591" y="33301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QB_6_BD.58_1#4abb52e8c?colgroup=3,11,17&amp;vaa=1&amp;vcp=1&amp;vis=1&amp;pid=8170a3a47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788615"/>
              </p:ext>
            </p:extLst>
          </p:nvPr>
        </p:nvGraphicFramePr>
        <p:xfrm>
          <a:off x="539497" y="1262806"/>
          <a:ext cx="11112011" cy="3777489"/>
        </p:xfrm>
        <a:graphic>
          <a:graphicData uri="http://schemas.openxmlformats.org/drawingml/2006/table">
            <a:tbl>
              <a:tblPr/>
              <a:tblGrid>
                <a:gridCol w="1264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24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84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54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73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88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（5）图三A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C都是由①和②两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部分构成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图A表示烟草花叶病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图B表示腺病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病毒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图C表示大肠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杆菌噬菌体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属于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QB_6_BD.58_6#4abb52e8c.table_image?iti=9&amp;tii=17&amp;vaa=1&amp;vcp=1&amp;vis=1&amp;pid=8170a3a47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1987" y="2069066"/>
            <a:ext cx="2788920" cy="140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8" name="QB_6_BD.58_7#4abb52e8c.table_image?iti=9&amp;tii=18&amp;vaa=1&amp;vcp=1&amp;vis=1&amp;pid=8170a3a47&amp;color=0,0,0&amp;mp=1&amp;vtp=1&amp;vaab=1&amp;bbb=1"/>
          <p:cNvSpPr/>
          <p:nvPr/>
        </p:nvSpPr>
        <p:spPr>
          <a:xfrm>
            <a:off x="3060366" y="3604242"/>
            <a:ext cx="792162" cy="5029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图三</a:t>
            </a:r>
            <a:endParaRPr lang="en-US" altLang="zh-CN" sz="2800" dirty="0"/>
          </a:p>
        </p:txBody>
      </p:sp>
      <p:sp>
        <p:nvSpPr>
          <p:cNvPr id="9" name="QB_6_AN.59_1#4abb52e8c.blank?vaa=1&amp;vcp=1&amp;vis=1&amp;pid=8170a3a47&amp;color=0,0,0&amp;mp=1&amp;vpa=39&amp;vtp=1&amp;vaab=1&amp;bbb=1"/>
          <p:cNvSpPr/>
          <p:nvPr/>
        </p:nvSpPr>
        <p:spPr>
          <a:xfrm>
            <a:off x="8225632" y="2299233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蛋白质外壳</a:t>
            </a:r>
            <a:endParaRPr lang="en-US" altLang="zh-CN" sz="2800" dirty="0"/>
          </a:p>
        </p:txBody>
      </p:sp>
      <p:sp>
        <p:nvSpPr>
          <p:cNvPr id="10" name="QB_6_AN.60_1#4abb52e8c.blank?vaa=1&amp;vcp=1&amp;vis=1&amp;pid=8170a3a47&amp;color=0,0,0&amp;mp=1&amp;vpa=40&amp;vtp=1&amp;vaab=1&amp;bbb=1"/>
          <p:cNvSpPr/>
          <p:nvPr/>
        </p:nvSpPr>
        <p:spPr>
          <a:xfrm>
            <a:off x="5749131" y="285803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遗传物质</a:t>
            </a:r>
            <a:endParaRPr lang="en-US" altLang="zh-CN" sz="2800" dirty="0"/>
          </a:p>
        </p:txBody>
      </p:sp>
      <p:sp>
        <p:nvSpPr>
          <p:cNvPr id="11" name="QB_6_AN.61_1#4abb52e8c.blank?vaa=1&amp;vcp=1&amp;vis=1&amp;pid=8170a3a47&amp;color=0,0,0&amp;mp=1&amp;vpa=41&amp;vtp=1&amp;vaab=1&amp;bbb=1"/>
          <p:cNvSpPr/>
          <p:nvPr/>
        </p:nvSpPr>
        <p:spPr>
          <a:xfrm>
            <a:off x="7158832" y="341683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endParaRPr lang="en-US" altLang="zh-CN" sz="2800" dirty="0"/>
          </a:p>
        </p:txBody>
      </p:sp>
      <p:sp>
        <p:nvSpPr>
          <p:cNvPr id="12" name="QB_6_AN.62_1#4abb52e8c.blank?vaa=1&amp;vcp=1&amp;vis=1&amp;pid=8170a3a47&amp;color=0,0,0&amp;mp=1&amp;vpa=42&amp;vtp=1&amp;vaab=1&amp;bbb=1"/>
          <p:cNvSpPr/>
          <p:nvPr/>
        </p:nvSpPr>
        <p:spPr>
          <a:xfrm>
            <a:off x="7158832" y="397563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  <a:endParaRPr lang="en-US" altLang="zh-CN" sz="2800" dirty="0"/>
          </a:p>
        </p:txBody>
      </p:sp>
      <p:sp>
        <p:nvSpPr>
          <p:cNvPr id="13" name="QB_6_AN.63_1#4abb52e8c.blank?vaa=1&amp;vcp=1&amp;vis=1&amp;pid=8170a3a47&amp;color=0,0,0&amp;mp=1&amp;vpa=43&amp;vtp=1&amp;vaab=1&amp;bbb=1"/>
          <p:cNvSpPr/>
          <p:nvPr/>
        </p:nvSpPr>
        <p:spPr>
          <a:xfrm>
            <a:off x="8581232" y="4514367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</a:t>
            </a:r>
            <a:endParaRPr lang="en-US" altLang="zh-CN" sz="2800" dirty="0"/>
          </a:p>
        </p:txBody>
      </p:sp>
      <p:sp>
        <p:nvSpPr>
          <p:cNvPr id="2" name="QB_6_BD.58_1#4abb52e8c?colgroup=3,11,17&amp;vaa=1&amp;vcp=1&amp;vis=1&amp;pid=8170a3a47&amp;color=0,0,0&amp;mp=1&amp;vtp=1&amp;vaab=1&amp;bt=1&amp;bbb=1">
            <a:extLst>
              <a:ext uri="{FF2B5EF4-FFF2-40B4-BE49-F238E27FC236}">
                <a16:creationId xmlns:a16="http://schemas.microsoft.com/office/drawing/2014/main" id="{FC43F665-16A1-20BA-D3CF-81374BB724E9}"/>
              </a:ext>
            </a:extLst>
          </p:cNvPr>
          <p:cNvSpPr txBox="1"/>
          <p:nvPr/>
        </p:nvSpPr>
        <p:spPr>
          <a:xfrm>
            <a:off x="10933363" y="5544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9de13e568?vcp=1&amp;pid=eb41b295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64_1#b88783f63?vaa=1&amp;vcp=1&amp;vis=1&amp;pid=9de13e568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1.检测不同环境中的细菌和真菌</a:t>
            </a:r>
            <a:endParaRPr lang="en-US" altLang="zh-CN" sz="2800" dirty="0"/>
          </a:p>
        </p:txBody>
      </p:sp>
      <p:sp>
        <p:nvSpPr>
          <p:cNvPr id="4" name="QB_7_BD.65_1#c84e9409c?vaa=1&amp;vcp=1&amp;vis=1&amp;pid=b88783f63&amp;color=0,0,0&amp;vtp=1&amp;vaab=1&amp;bb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提出问题：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（2）作出假设：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c84e9409c.blank?vaa=1&amp;vcp=1&amp;vis=1&amp;pid=b88783f63&amp;color=0,0,0&amp;vpa=44&amp;vtp=1&amp;vaab=1&amp;bbb=1"/>
          <p:cNvSpPr/>
          <p:nvPr/>
        </p:nvSpPr>
        <p:spPr>
          <a:xfrm>
            <a:off x="3216815" y="1877549"/>
            <a:ext cx="6659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洗手前与洗手后手上的细菌数量一样多吗</a:t>
            </a:r>
            <a:endParaRPr lang="en-US" altLang="zh-CN" sz="2800" dirty="0"/>
          </a:p>
        </p:txBody>
      </p:sp>
      <p:sp>
        <p:nvSpPr>
          <p:cNvPr id="7" name="QB_7_AN.2_1#c84e9409c.blank?vaa=1&amp;vcp=1&amp;vis=1&amp;pid=b88783f63&amp;color=0,0,0&amp;vpa=45&amp;vtp=1&amp;vaab=1&amp;bbb=1"/>
          <p:cNvSpPr/>
          <p:nvPr/>
        </p:nvSpPr>
        <p:spPr>
          <a:xfrm>
            <a:off x="3216815" y="2504294"/>
            <a:ext cx="5948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洗手前手上的细菌数量比洗手后的多</a:t>
            </a:r>
            <a:endParaRPr lang="en-US" altLang="zh-CN" sz="2800" dirty="0"/>
          </a:p>
        </p:txBody>
      </p:sp>
      <p:sp>
        <p:nvSpPr>
          <p:cNvPr id="8" name="P_7_BD#43ede4827?sp=1&amp;vcp=1&amp;vis=1&amp;pid=b88783f63&amp;color=0,0,0&amp;vtp=1&amp;vaab=1&amp;bbb=1&amp;hb=1"/>
          <p:cNvSpPr/>
          <p:nvPr/>
        </p:nvSpPr>
        <p:spPr>
          <a:xfrm>
            <a:off x="539496" y="318501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（3）制订并实施计划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：9个装有牛肉汁培养基的培养皿（已高温灭菌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）、透明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胶带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、标签纸、放大镜。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69_1#1af53564d?sp=1&amp;vaa=1&amp;vcp=1&amp;vis=1&amp;pid=b88783f63&amp;color=0,0,0&amp;vtp=1&amp;vaab=1&amp;bt=1&amp;bbb=1&amp;hb=1"/>
          <p:cNvSpPr/>
          <p:nvPr/>
        </p:nvSpPr>
        <p:spPr>
          <a:xfrm>
            <a:off x="539496" y="8920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（4）实验步骤</a:t>
            </a:r>
            <a:endParaRPr lang="en-US" altLang="zh-CN" sz="2800" dirty="0">
              <a:solidFill>
                <a:srgbClr val="000000"/>
              </a:solidFill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取9个装有牛肉汁培养基的培养皿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，平均分成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组，每组培养皿底部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贴上相应的标签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：洗手前、洗手后、空白对照。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7_BD.69_2#1af53564d?sp=1&amp;vaa=1&amp;vcp=1&amp;vis=1&amp;pid=b88783f63&amp;color=0,0,0&amp;vtp=1&amp;vaab=1&amp;bbb=1&amp;hb=1"/>
          <p:cNvSpPr/>
          <p:nvPr/>
        </p:nvSpPr>
        <p:spPr>
          <a:xfrm>
            <a:off x="539496" y="281578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②把培养皿打开，请3名学生将手指的5个指尖分别在贴有“洗手前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”标签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纸的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3个培养基里按一下。这相当于培养细菌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、真菌的一般方法中的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69_3#1af53564d?sp=1&amp;vaa=1&amp;vcp=1&amp;vis=1&amp;pid=b88783f63&amp;color=0,0,0&amp;vtp=1&amp;vaab=1&amp;bbb=1&amp;hb=1"/>
          <p:cNvSpPr/>
          <p:nvPr/>
        </p:nvSpPr>
        <p:spPr>
          <a:xfrm>
            <a:off x="539496" y="47461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③再请刚才的3名学生用肥皂将手洗干净，然后再将手指的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5个指尖分别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在贴有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“洗手后”标签纸的3个培养基里按一下。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70_1#1af53564d.blank?vaa=1&amp;vcp=1&amp;vis=1&amp;pid=b88783f63&amp;color=0,0,0&amp;vpa=46&amp;vtp=1&amp;vaab=1&amp;bbb=1"/>
              <p:cNvSpPr/>
              <p:nvPr/>
            </p:nvSpPr>
            <p:spPr>
              <a:xfrm>
                <a:off x="7916608" y="1633156"/>
                <a:ext cx="377825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5" name="QB_7_AN.70_1#1af53564d.blank?vaa=1&amp;vcp=1&amp;vis=1&amp;pid=b88783f63&amp;color=0,0,0&amp;vpa=4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6608" y="1633156"/>
                <a:ext cx="377825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7_AN.71_1#1af53564d.blank?vaa=1&amp;vcp=1&amp;vis=1&amp;pid=b88783f63&amp;color=0,0,0&amp;vpa=47&amp;vtp=1&amp;vaab=1&amp;bbb=1"/>
          <p:cNvSpPr/>
          <p:nvPr/>
        </p:nvSpPr>
        <p:spPr>
          <a:xfrm>
            <a:off x="549815" y="40597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72_1#1af53564d?sp=1&amp;vaa=1&amp;vcp=1&amp;vis=1&amp;pid=b88783f63&amp;color=0,0,0&amp;vtp=1&amp;vaab=1&amp;bt=1&amp;bbb=1"/>
              <p:cNvSpPr/>
              <p:nvPr/>
            </p:nvSpPr>
            <p:spPr>
              <a:xfrm>
                <a:off x="539496" y="557784"/>
                <a:ext cx="11109960" cy="2306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④“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”组不作任何处理。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⑤将3组培养皿放入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恒温培养箱中培养，一天后观察结果。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7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⑥用肉眼和放大镜观察并记录各培养皿中细菌的菌落数，求出各组的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72_1#1af53564d?sp=1&amp;vaa=1&amp;vcp=1&amp;vis=1&amp;pid=b88783f63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7784"/>
                <a:ext cx="11109960" cy="2306257"/>
              </a:xfrm>
              <a:prstGeom prst="rect">
                <a:avLst/>
              </a:prstGeom>
              <a:blipFill>
                <a:blip r:embed="rId3"/>
                <a:stretch>
                  <a:fillRect l="-1976" t="-1323" b="-82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1_1#1af53564d.blank?vaa=1&amp;vcp=1&amp;vis=1&amp;pid=b88783f63&amp;color=0,0,0&amp;vpa=48&amp;vtp=1&amp;vaab=1&amp;bbb=1"/>
          <p:cNvSpPr/>
          <p:nvPr/>
        </p:nvSpPr>
        <p:spPr>
          <a:xfrm>
            <a:off x="1062578" y="527685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空白对照</a:t>
            </a:r>
            <a:endParaRPr lang="en-US" altLang="zh-CN" sz="2800" dirty="0"/>
          </a:p>
        </p:txBody>
      </p:sp>
      <p:sp>
        <p:nvSpPr>
          <p:cNvPr id="6" name="QB_7_AN.2_1#1af53564d.blank?vaa=1&amp;vcp=1&amp;vis=1&amp;pid=b88783f63&amp;color=0,0,0&amp;vpa=49&amp;vtp=1&amp;vaab=1&amp;bbb=1"/>
          <p:cNvSpPr/>
          <p:nvPr/>
        </p:nvSpPr>
        <p:spPr>
          <a:xfrm>
            <a:off x="549815" y="2297303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平均值</a:t>
            </a:r>
            <a:endParaRPr lang="en-US" altLang="zh-CN" sz="2800" dirty="0"/>
          </a:p>
        </p:txBody>
      </p:sp>
      <p:sp>
        <p:nvSpPr>
          <p:cNvPr id="7" name="QB_7_BD.75_1#5758811db?sp=1&amp;vaa=1&amp;vcp=1&amp;vis=1&amp;pid=b88783f63&amp;color=0,0,0&amp;vtp=1&amp;vaab=1&amp;bbb=1"/>
          <p:cNvSpPr/>
          <p:nvPr/>
        </p:nvSpPr>
        <p:spPr>
          <a:xfrm>
            <a:off x="539496" y="2917761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（5）实验现象与结果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洗手前：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；洗手后：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；空白对照：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3_1#5758811db.blank?vaa=1&amp;vcp=1&amp;vis=1&amp;pid=b88783f63&amp;color=0,0,0&amp;vpa=50&amp;vtp=1&amp;vaab=1&amp;bbb=1"/>
          <p:cNvSpPr/>
          <p:nvPr/>
        </p:nvSpPr>
        <p:spPr>
          <a:xfrm>
            <a:off x="2683414" y="3463480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细菌多</a:t>
            </a:r>
            <a:endParaRPr lang="en-US" altLang="zh-CN" sz="2800" dirty="0"/>
          </a:p>
        </p:txBody>
      </p:sp>
      <p:sp>
        <p:nvSpPr>
          <p:cNvPr id="9" name="QB_7_AN.4_1#5758811db.blank?vaa=1&amp;vcp=1&amp;vis=1&amp;pid=b88783f63&amp;color=0,0,0&amp;vpa=51&amp;vtp=1&amp;vaab=1&amp;bbb=1"/>
          <p:cNvSpPr/>
          <p:nvPr/>
        </p:nvSpPr>
        <p:spPr>
          <a:xfrm>
            <a:off x="5883815" y="3463480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细菌少</a:t>
            </a:r>
            <a:endParaRPr lang="en-US" altLang="zh-CN" sz="2800" dirty="0"/>
          </a:p>
        </p:txBody>
      </p:sp>
      <p:sp>
        <p:nvSpPr>
          <p:cNvPr id="10" name="QB_7_AN.5_1#5758811db.blank?vaa=1&amp;vcp=1&amp;vis=1&amp;pid=b88783f63&amp;color=0,0,0&amp;vpa=52&amp;vtp=1&amp;vaab=1&amp;bbb=1"/>
          <p:cNvSpPr/>
          <p:nvPr/>
        </p:nvSpPr>
        <p:spPr>
          <a:xfrm>
            <a:off x="9439814" y="3463480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没有菌落</a:t>
            </a:r>
            <a:endParaRPr lang="en-US" altLang="zh-CN" sz="2800" dirty="0"/>
          </a:p>
        </p:txBody>
      </p:sp>
      <p:sp>
        <p:nvSpPr>
          <p:cNvPr id="11" name="QB_7_BD.79_1#f5514683b?vaa=1&amp;vcp=1&amp;vis=1&amp;pid=b88783f63&amp;color=0,0,0&amp;vtp=1&amp;vaab=1&amp;bbb=1"/>
          <p:cNvSpPr/>
          <p:nvPr/>
        </p:nvSpPr>
        <p:spPr>
          <a:xfrm>
            <a:off x="539496" y="409879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得出结论：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7_AN.6_1#f5514683b.blank?vaa=1&amp;vcp=1&amp;vis=1&amp;pid=b88783f63&amp;color=0,0,0&amp;vpa=53&amp;vtp=1&amp;vaab=1&amp;bbb=1"/>
          <p:cNvSpPr/>
          <p:nvPr/>
        </p:nvSpPr>
        <p:spPr>
          <a:xfrm>
            <a:off x="3216815" y="4047617"/>
            <a:ext cx="59483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洗手前手上的细菌数量比洗手后的多</a:t>
            </a:r>
            <a:endParaRPr lang="en-US" altLang="zh-CN" sz="2800" dirty="0"/>
          </a:p>
        </p:txBody>
      </p:sp>
      <p:sp>
        <p:nvSpPr>
          <p:cNvPr id="13" name="QB_7_BD.81_1#4fece869c?vaa=1&amp;vcp=1&amp;vis=1&amp;pid=b88783f63&amp;color=0,0,0&amp;vtp=1&amp;vaab=1&amp;bbb=1&amp;hb=1"/>
          <p:cNvSpPr/>
          <p:nvPr/>
        </p:nvSpPr>
        <p:spPr>
          <a:xfrm>
            <a:off x="539496" y="4677600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请说出细菌和真菌生存需要的条件：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。有的还要求某些特定的条件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，如有些细菌必须在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条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件下生存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4" name="QB_7_AN.82_1#4fece869c.blank?vaa=1&amp;vcp=1&amp;vis=1&amp;pid=b88783f63&amp;color=0,0,0&amp;vpa=54&amp;vtp=1&amp;vaab=1&amp;bbb=1"/>
          <p:cNvSpPr/>
          <p:nvPr/>
        </p:nvSpPr>
        <p:spPr>
          <a:xfrm>
            <a:off x="7128414" y="4647501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</a:t>
            </a:r>
            <a:endParaRPr lang="en-US" altLang="zh-CN" sz="2800" dirty="0"/>
          </a:p>
        </p:txBody>
      </p:sp>
      <p:sp>
        <p:nvSpPr>
          <p:cNvPr id="15" name="QB_7_AN.83_1#4fece869c.blank?vaa=1&amp;vcp=1&amp;vis=1&amp;pid=b88783f63&amp;color=0,0,0&amp;vpa=55&amp;vtp=1&amp;vaab=1&amp;bbb=1"/>
          <p:cNvSpPr/>
          <p:nvPr/>
        </p:nvSpPr>
        <p:spPr>
          <a:xfrm>
            <a:off x="8550814" y="4647501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适宜的温度</a:t>
            </a:r>
            <a:endParaRPr lang="en-US" altLang="zh-CN" sz="2800" dirty="0"/>
          </a:p>
        </p:txBody>
      </p:sp>
      <p:sp>
        <p:nvSpPr>
          <p:cNvPr id="16" name="QB_7_AN.84_1#4fece869c.blank?vaa=1&amp;vcp=1&amp;vis=1&amp;pid=b88783f63&amp;color=0,0,0&amp;vpa=56&amp;vtp=1&amp;vaab=1&amp;bbb=1"/>
          <p:cNvSpPr/>
          <p:nvPr/>
        </p:nvSpPr>
        <p:spPr>
          <a:xfrm>
            <a:off x="549815" y="5244401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17" name="QB_7_AN.85_1#4fece869c.blank?vaa=1&amp;vcp=1&amp;vis=1&amp;pid=b88783f63&amp;color=0,0,0&amp;vpa=57&amp;vtp=1&amp;vaab=1&amp;bbb=1"/>
          <p:cNvSpPr/>
          <p:nvPr/>
        </p:nvSpPr>
        <p:spPr>
          <a:xfrm>
            <a:off x="10151014" y="5244401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50a2569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4250a2569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250a2569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生物圈中的其他生物</a:t>
            </a:r>
            <a:endParaRPr lang="en-US" altLang="zh-CN" sz="4000" dirty="0"/>
          </a:p>
        </p:txBody>
      </p:sp>
      <p:sp>
        <p:nvSpPr>
          <p:cNvPr id="5" name="C_2#4250a2569.fixed?vcp=1&amp;pid=1ecd7ee21&amp;color=0,0,0&amp;vtp=1&amp;vaab=1&amp;bbb=1">
            <a:extLst>
              <a:ext uri="{FF2B5EF4-FFF2-40B4-BE49-F238E27FC236}">
                <a16:creationId xmlns:a16="http://schemas.microsoft.com/office/drawing/2014/main" id="{312EE322-347E-F1C8-C461-D343C8B8639E}"/>
              </a:ext>
            </a:extLst>
          </p:cNvPr>
          <p:cNvSpPr/>
          <p:nvPr/>
        </p:nvSpPr>
        <p:spPr>
          <a:xfrm>
            <a:off x="265176" y="4720383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86_1#305099af9?sp=1&amp;vaa=1&amp;vcp=1&amp;vis=1&amp;pid=9de13e568&amp;color=0,0,0&amp;vtp=1&amp;vaab=1&amp;bt=1&amp;bbb=1"/>
          <p:cNvSpPr/>
          <p:nvPr/>
        </p:nvSpPr>
        <p:spPr>
          <a:xfrm>
            <a:off x="539496" y="281784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2.制作米酒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以下是制作米酒的一般步骤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，请回答相关问题。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87_1#142f63fbc?sp=1&amp;vaa=1&amp;vcp=1&amp;vis=1&amp;pid=305099af9&amp;color=0,0,0&amp;vtp=1&amp;vaab=1&amp;bbb=1">
                <a:extLst>
                  <a:ext uri="{FF2B5EF4-FFF2-40B4-BE49-F238E27FC236}">
                    <a16:creationId xmlns:a16="http://schemas.microsoft.com/office/drawing/2014/main" id="{ACB7BA32-423A-0E76-E075-6B3385E6CAC2}"/>
                  </a:ext>
                </a:extLst>
              </p:cNvPr>
              <p:cNvSpPr/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（1）步骤: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浸泡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将糯米放在容器中用水浸泡一昼夜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把米淘洗干净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蒸熟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用蒸笼或高压锅隔水蒸透糯米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③冷却——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将蒸熟的糯米饭用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冲淋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冷却到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 ℃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装入清洁的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容器中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加酒曲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将酒曲粉末（含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迅速与糯米饭拌匀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将糯米饭压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中间挖一个凹坑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并淋上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酿制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——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把容器盖好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放置在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的地方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87_1#142f63fbc?sp=1&amp;vaa=1&amp;vcp=1&amp;vis=1&amp;pid=305099af9&amp;color=0,0,0&amp;vtp=1&amp;vaab=1&amp;bbb=1">
                <a:extLst>
                  <a:ext uri="{FF2B5EF4-FFF2-40B4-BE49-F238E27FC236}">
                    <a16:creationId xmlns:a16="http://schemas.microsoft.com/office/drawing/2014/main" id="{ACB7BA32-423A-0E76-E075-6B3385E6CA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05224"/>
                <a:ext cx="11109960" cy="5087557"/>
              </a:xfrm>
              <a:prstGeom prst="rect">
                <a:avLst/>
              </a:prstGeom>
              <a:blipFill>
                <a:blip r:embed="rId2"/>
                <a:stretch>
                  <a:fillRect l="-1976" r="-1811" b="-4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88_1#142f63fbc.blank?vaa=1&amp;vcp=1&amp;vis=1&amp;pid=305099af9&amp;color=0,0,0&amp;vpa=58&amp;vtp=1&amp;vaab=1&amp;bbb=1">
            <a:extLst>
              <a:ext uri="{FF2B5EF4-FFF2-40B4-BE49-F238E27FC236}">
                <a16:creationId xmlns:a16="http://schemas.microsoft.com/office/drawing/2014/main" id="{427DDD07-9CCA-0111-B4FC-73E6CD987ACF}"/>
              </a:ext>
            </a:extLst>
          </p:cNvPr>
          <p:cNvSpPr/>
          <p:nvPr/>
        </p:nvSpPr>
        <p:spPr>
          <a:xfrm>
            <a:off x="5172615" y="281784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凉开水</a:t>
            </a:r>
            <a:endParaRPr lang="en-US" altLang="zh-CN" sz="2800" dirty="0"/>
          </a:p>
        </p:txBody>
      </p:sp>
      <p:sp>
        <p:nvSpPr>
          <p:cNvPr id="9" name="QB_7_AN.89_1#142f63fbc.blank?vaa=1&amp;vcp=1&amp;vis=1&amp;pid=305099af9&amp;color=0,0,0&amp;vpa=59&amp;vtp=1&amp;vaab=1&amp;bbb=1">
            <a:extLst>
              <a:ext uri="{FF2B5EF4-FFF2-40B4-BE49-F238E27FC236}">
                <a16:creationId xmlns:a16="http://schemas.microsoft.com/office/drawing/2014/main" id="{5659BE65-2517-9A5F-12C9-F33F3C64A460}"/>
              </a:ext>
            </a:extLst>
          </p:cNvPr>
          <p:cNvSpPr/>
          <p:nvPr/>
        </p:nvSpPr>
        <p:spPr>
          <a:xfrm>
            <a:off x="5172615" y="411324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</a:t>
            </a:r>
            <a:endParaRPr lang="en-US" altLang="zh-CN" sz="2800" dirty="0"/>
          </a:p>
        </p:txBody>
      </p:sp>
      <p:sp>
        <p:nvSpPr>
          <p:cNvPr id="10" name="QB_7_AN.90_1#142f63fbc.blank?vaa=1&amp;vcp=1&amp;vis=1&amp;pid=305099af9&amp;color=0,0,0&amp;vpa=60&amp;vtp=1&amp;vaab=1&amp;bbb=1">
            <a:extLst>
              <a:ext uri="{FF2B5EF4-FFF2-40B4-BE49-F238E27FC236}">
                <a16:creationId xmlns:a16="http://schemas.microsoft.com/office/drawing/2014/main" id="{35F29740-E9B5-0E3E-9CC6-50546DD74C85}"/>
              </a:ext>
            </a:extLst>
          </p:cNvPr>
          <p:cNvSpPr/>
          <p:nvPr/>
        </p:nvSpPr>
        <p:spPr>
          <a:xfrm>
            <a:off x="5172615" y="475046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凉开水</a:t>
            </a:r>
            <a:endParaRPr lang="en-US" altLang="zh-CN" sz="2800" dirty="0"/>
          </a:p>
        </p:txBody>
      </p:sp>
      <p:sp>
        <p:nvSpPr>
          <p:cNvPr id="11" name="QB_7_AN.91_1#142f63fbc.blank?vaa=1&amp;vcp=1&amp;vis=1&amp;pid=305099af9&amp;color=0,0,0&amp;vpa=61&amp;vtp=1&amp;vaab=1&amp;bbb=1">
            <a:extLst>
              <a:ext uri="{FF2B5EF4-FFF2-40B4-BE49-F238E27FC236}">
                <a16:creationId xmlns:a16="http://schemas.microsoft.com/office/drawing/2014/main" id="{BC701359-0B0D-D906-ABD0-EC465ED56667}"/>
              </a:ext>
            </a:extLst>
          </p:cNvPr>
          <p:cNvSpPr/>
          <p:nvPr/>
        </p:nvSpPr>
        <p:spPr>
          <a:xfrm>
            <a:off x="5528215" y="540864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温暖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291456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92_1#f9659aae5?vaa=1&amp;vcp=1&amp;vis=1&amp;pid=305099af9&amp;color=0,0,0&amp;vtp=1&amp;vaab=1&amp;bt=1&amp;bbb=1"/>
              <p:cNvSpPr/>
              <p:nvPr/>
            </p:nvSpPr>
            <p:spPr>
              <a:xfrm>
                <a:off x="539496" y="1242822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2）等米饭降温到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左右才接入酒曲的原因是</a:t>
                </a:r>
                <a:r>
                  <a:rPr lang="en-US" altLang="zh-CN" sz="2800" i="0" spc="-1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（3）把糯米饭压实的目的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为后期的酒精发酵提供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环境。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（4）在中间挖一凹坑可以增加米饭与空气的接触面积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利于发酵初期酵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母菌的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2" name="QB_7_BD.92_1#f9659aae5?vaa=1&amp;vcp=1&amp;vis=1&amp;pid=305099af9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42822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2909" b="-757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_1#f9659aae5.blank?vaa=1&amp;vcp=1&amp;vis=1&amp;pid=305099af9&amp;color=0,0,0&amp;vpa=62&amp;vtp=1&amp;vaab=1&amp;bbb=1"/>
          <p:cNvSpPr/>
          <p:nvPr/>
        </p:nvSpPr>
        <p:spPr>
          <a:xfrm>
            <a:off x="7947564" y="121234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防止高温杀死酵母菌</a:t>
            </a:r>
            <a:endParaRPr lang="en-US" altLang="zh-CN" sz="2800" dirty="0"/>
          </a:p>
        </p:txBody>
      </p:sp>
      <p:sp>
        <p:nvSpPr>
          <p:cNvPr id="5" name="QB_7_AN.2_1#f9659aae5.blank?vaa=1&amp;vcp=1&amp;vis=1&amp;pid=305099af9&amp;color=0,0,0&amp;vpa=63&amp;vtp=1&amp;vaab=1&amp;bbb=1"/>
          <p:cNvSpPr/>
          <p:nvPr/>
        </p:nvSpPr>
        <p:spPr>
          <a:xfrm>
            <a:off x="8559647" y="18746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无氧</a:t>
            </a:r>
            <a:endParaRPr lang="en-US" altLang="zh-CN" sz="2800" dirty="0"/>
          </a:p>
        </p:txBody>
      </p:sp>
      <p:sp>
        <p:nvSpPr>
          <p:cNvPr id="7" name="QB_7_AN.3_1#f9659aae5.blank?vaa=1&amp;vcp=1&amp;vis=1&amp;pid=305099af9&amp;color=0,0,0&amp;vpa=64&amp;vtp=1&amp;vaab=1&amp;bbb=1"/>
          <p:cNvSpPr/>
          <p:nvPr/>
        </p:nvSpPr>
        <p:spPr>
          <a:xfrm>
            <a:off x="1616614" y="313448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生长繁殖</a:t>
            </a:r>
            <a:endParaRPr lang="en-US" altLang="zh-CN" sz="2800" dirty="0"/>
          </a:p>
        </p:txBody>
      </p:sp>
      <p:sp>
        <p:nvSpPr>
          <p:cNvPr id="8" name="QB_7_BD.98_1#279306336?vaa=1&amp;vcp=1&amp;vis=1&amp;pid=305099af9&amp;color=0,0,0&amp;vtp=1&amp;vaab=1&amp;bbb=1&amp;hb=1"/>
          <p:cNvSpPr/>
          <p:nvPr/>
        </p:nvSpPr>
        <p:spPr>
          <a:xfrm>
            <a:off x="539496" y="38061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（5）某同学按工序制作米酒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可是几天后发现糯米饭发霉了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米酒制作失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原因可能是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99_1#279306336.blank?vaa=1&amp;vcp=1&amp;vis=1&amp;pid=305099af9&amp;color=0,0,0&amp;vpa=65&amp;vtp=1&amp;vaab=1&amp;bbb=1&amp;hb=1"/>
          <p:cNvSpPr/>
          <p:nvPr/>
        </p:nvSpPr>
        <p:spPr>
          <a:xfrm>
            <a:off x="539496" y="442334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器皿消毒不严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，器皿没盖严或经常打开容器，杂菌进入等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7" grpId="0" build="p" animBg="1"/>
      <p:bldP spid="9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c10560f1.fixed?vcp=1&amp;pid=5de5f693e&amp;color=0,0,0&amp;vtp=1&amp;vaab=1&amp;bbb=1"/>
          <p:cNvSpPr/>
          <p:nvPr/>
        </p:nvSpPr>
        <p:spPr>
          <a:xfrm>
            <a:off x="320040" y="24248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endParaRPr lang="en-US" altLang="zh-CN" sz="4000" b="1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  <p:sp>
        <p:nvSpPr>
          <p:cNvPr id="3" name="C_4_BD#5c10560f1.fixed?vcp=1&amp;pid=5de5f69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1_1#f9a39f13d?vaa=1&amp;vcp=1&amp;vis=1&amp;pid=5c10560f1&amp;color=0,0,0&amp;mp=1&amp;vtp=1&amp;vaab=1&amp;bt=1&amp;bbb=1&amp;hb=1"/>
          <p:cNvSpPr/>
          <p:nvPr/>
        </p:nvSpPr>
        <p:spPr>
          <a:xfrm>
            <a:off x="539496" y="5544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广西·中考）酸奶是常见的发酵食品，营养丰富，易消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收。夏天，在家中自制的酸奶，最适宜的保存方式是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_1#f9a39f13d.bracket?vaa=1&amp;vcp=1&amp;vis=1&amp;pid=5c10560f1&amp;color=0,0,0&amp;mp=1&amp;vpa=66&amp;vtp=1&amp;vaab=1"/>
          <p:cNvSpPr/>
          <p:nvPr/>
        </p:nvSpPr>
        <p:spPr>
          <a:xfrm>
            <a:off x="8302043" y="126179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01_2#f9a39f13d.choices?vaa=1&amp;vcp=1&amp;vis=1&amp;pid=5c10560f1&amp;color=0,0,0&amp;vtp=1&amp;vaab=1&amp;bbb=1"/>
          <p:cNvSpPr/>
          <p:nvPr/>
        </p:nvSpPr>
        <p:spPr>
          <a:xfrm>
            <a:off x="539496" y="18296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.煮沸杀菌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B.冰箱冷藏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C.脱水干燥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.高盐防腐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f9a39f13d?vaa=1&amp;vcp=1&amp;vis=1&amp;pid=5c10560f1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发酵技术是指利用微生物的发酵作用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运用一些技术手段控制发酵过程，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是大规模生产发酵食品的技术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。制酸奶要用到乳酸菌，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乳酸菌属于细菌，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通过分裂进行生殖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，在无氧的条件下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，牛奶经乳酸菌的发酵后其原有的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乳糖变为乳酸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，故煮沸杀菌、脱水干燥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、高盐防腐都不利于乳酸菌的生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，冰箱冷藏有利于保持酸奶中的乳酸菌活性，维持酸奶的品质。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4_1#8224780d7?vaa=1&amp;vcp=1&amp;vis=1&amp;pid=5c10560f1&amp;color=0,0,0&amp;mp=1&amp;vtp=1&amp;vaab=1&amp;bt=1&amp;bbb=1&amp;hb=1"/>
          <p:cNvSpPr/>
          <p:nvPr/>
        </p:nvSpPr>
        <p:spPr>
          <a:xfrm>
            <a:off x="539496" y="153339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（内蒙古赤峰·模拟）2023年，科学家从永冻土中分离出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万年前的生物样本，它们没有细胞结构，由蛋白质外壳和遗传物质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它们可以侵入宿主细胞进行繁殖。以下生物在结构上与上述生物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样本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最相似的是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5_1#8224780d7.bracket?vaa=1&amp;vcp=1&amp;vis=1&amp;pid=5c10560f1&amp;color=0,0,0&amp;mp=1&amp;vpa=67&amp;vtp=1&amp;vaab=1"/>
          <p:cNvSpPr/>
          <p:nvPr/>
        </p:nvSpPr>
        <p:spPr>
          <a:xfrm>
            <a:off x="2318102" y="3521484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04_2#8224780d7.choices?vaa=1&amp;vcp=1&amp;vis=1&amp;pid=5c10560f1&amp;color=0,0,0&amp;vtp=1&amp;vaab=1&amp;bbb=1"/>
          <p:cNvSpPr/>
          <p:nvPr/>
        </p:nvSpPr>
        <p:spPr>
          <a:xfrm>
            <a:off x="539496" y="410483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.人类免疫缺陷病毒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.破伤风杆菌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C.乳酸菌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.衣藻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0D7BD-4510-3686-5BF4-205549EB0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5_EX.2_1#8224780d7?vaa=1&amp;vcp=1&amp;vis=1&amp;pid=5c10560f1&amp;color=0,0,0&amp;vtp=1&amp;vaab=1&amp;bbb=1&amp;hb=1"/>
          <p:cNvSpPr/>
          <p:nvPr/>
        </p:nvSpPr>
        <p:spPr>
          <a:xfrm>
            <a:off x="414368" y="1532921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掌握病毒的结构及生活特点是解题的关键。病毒无细胞结构，只由蛋白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质外壳和内部的遗传物质组成。病毒要寄生在活细胞内才能生活，病毒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要是离开了活细胞，通常会变成结晶体，在活细胞内以自我复制的方式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繁殖。所以，人类免疫缺陷病毒的结构与样本最相似。破伤风杆菌、乳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酸菌、衣藻都具有细胞结构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60790385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32e23548.fixed?vcp=1&amp;pid=5de5f693e&amp;color=0,0,0&amp;vtp=1&amp;vaab=1&amp;bbb=1"/>
          <p:cNvSpPr/>
          <p:nvPr/>
        </p:nvSpPr>
        <p:spPr>
          <a:xfrm>
            <a:off x="320040" y="24719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  <p:sp>
        <p:nvSpPr>
          <p:cNvPr id="3" name="C_4_BD#632e23548.fixed?vcp=1&amp;pid=5de5f69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bbdfa514?vcp=1&amp;pid=632e23548&amp;color=0,170,129&amp;vtp=1&amp;vaab=1&amp;bt=1&amp;bbb=1"/>
          <p:cNvSpPr/>
          <p:nvPr/>
        </p:nvSpPr>
        <p:spPr>
          <a:xfrm>
            <a:off x="539496" y="554400"/>
            <a:ext cx="11109960" cy="5476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06_1#dc9c68b85?vaa=1&amp;vcp=1&amp;vis=1&amp;pid=4bbdfa514&amp;color=0,0,0&amp;vtp=1&amp;vaab=1&amp;bbb=1&amp;hb=1"/>
          <p:cNvSpPr/>
          <p:nvPr/>
        </p:nvSpPr>
        <p:spPr>
          <a:xfrm>
            <a:off x="539496" y="1179007"/>
            <a:ext cx="11109960" cy="100790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（广西北部湾·中考）微生物的大量繁殖是食品腐败的主要原因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列食品保存方法，最恰当的是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_1#dc9c68b85.bracket?vaa=1&amp;vcp=1&amp;vis=1&amp;pid=4bbdfa514&amp;color=0,0,0&amp;vpa=68&amp;vtp=1&amp;vaab=1"/>
          <p:cNvSpPr/>
          <p:nvPr/>
        </p:nvSpPr>
        <p:spPr>
          <a:xfrm>
            <a:off x="5234178" y="1738798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06_2#dc9c68b85.choices?vaa=1&amp;vcp=1&amp;vis=1&amp;pid=4bbdfa514&amp;color=0,0,0&amp;vtp=1&amp;vaab=1&amp;bbb=1"/>
          <p:cNvSpPr/>
          <p:nvPr/>
        </p:nvSpPr>
        <p:spPr>
          <a:xfrm>
            <a:off x="539496" y="2216767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A.新鲜蔬菜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——冷冻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.新鲜的猪肉——加热</a:t>
            </a:r>
            <a:endParaRPr lang="en-US" altLang="zh-CN" sz="2800" dirty="0"/>
          </a:p>
          <a:p>
            <a:pPr latinLnBrk="1">
              <a:lnSpc>
                <a:spcPts val="40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.刚收获的花生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——晒干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.新鲜牛奶——添加大量防腐剂</a:t>
            </a:r>
            <a:endParaRPr lang="en-US" altLang="zh-CN" sz="2800" dirty="0"/>
          </a:p>
        </p:txBody>
      </p:sp>
      <p:sp>
        <p:nvSpPr>
          <p:cNvPr id="6" name="QC_6_BD.108_1#3e5487004?sp=1&amp;vaa=1&amp;vcp=1&amp;vis=1&amp;pid=4bbdfa514&amp;color=0,0,0&amp;vtp=1&amp;vaab=1&amp;bbb=1"/>
          <p:cNvSpPr/>
          <p:nvPr/>
        </p:nvSpPr>
        <p:spPr>
          <a:xfrm>
            <a:off x="539496" y="3746419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对于右图所示的现象，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下列解释不正确的是(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6_AN.109_1#3e5487004.bracket?vaa=1&amp;vcp=1&amp;vis=1&amp;pid=4bbdfa514&amp;color=0,0,0&amp;vpa=69&amp;vtp=1&amp;vaab=1"/>
          <p:cNvSpPr/>
          <p:nvPr/>
        </p:nvSpPr>
        <p:spPr>
          <a:xfrm>
            <a:off x="7839614" y="3740133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pic>
        <p:nvPicPr>
          <p:cNvPr id="8" name="QC_6_BD.108_2#3e5487004?htil=1&amp;vaa=1&amp;vcp=1&amp;vis=1&amp;pid=4bbdfa51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0392" y="3341161"/>
            <a:ext cx="1097280" cy="12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6_BD.108_3#3e5487004.choices?htil=1&amp;vaa=1&amp;vcp=1&amp;vis=1&amp;pid=4bbdfa514&amp;color=0,0,0&amp;vtp=1&amp;vaab=1&amp;bbb=1"/>
          <p:cNvSpPr/>
          <p:nvPr/>
        </p:nvSpPr>
        <p:spPr>
          <a:xfrm>
            <a:off x="539496" y="4265976"/>
            <a:ext cx="9884664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A.“毛”的颜色不同，说明霉菌不是同一类型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.所看到的“毛”是霉菌的菌落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.所看到的“毛”是由细菌形成的菌落</a:t>
            </a:r>
            <a:endParaRPr lang="en-US" altLang="zh-CN" sz="2800" dirty="0"/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.所看到的“毛”范围较大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ff277f41.fixed?vcp=1&amp;pid=5de5f693e&amp;color=0,0,0&amp;vtp=1&amp;vaab=1&amp;bbb=1"/>
          <p:cNvSpPr/>
          <p:nvPr/>
        </p:nvSpPr>
        <p:spPr>
          <a:xfrm>
            <a:off x="320040" y="245807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  <p:sp>
        <p:nvSpPr>
          <p:cNvPr id="3" name="C_4_BD#3ff277f41.fixed?vcp=1&amp;pid=5de5f69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0_1#420ee304f?vaa=1&amp;vcp=1&amp;vis=1&amp;pid=4bbdfa514&amp;color=0,0,0&amp;vtp=1&amp;vaab=1&amp;bt=1&amp;bbb=1&amp;hb=1"/>
          <p:cNvSpPr/>
          <p:nvPr/>
        </p:nvSpPr>
        <p:spPr>
          <a:xfrm>
            <a:off x="539496" y="18064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（湖南怀化·模拟）下图所示的四种生物，在细胞结构上不同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他几种的是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11_1#420ee304f.bracket?vaa=1&amp;vcp=1&amp;vis=1&amp;pid=4bbdfa514&amp;color=0,0,0&amp;vpa=70&amp;vtp=1&amp;vaab=1"/>
          <p:cNvSpPr/>
          <p:nvPr/>
        </p:nvSpPr>
        <p:spPr>
          <a:xfrm>
            <a:off x="1778984" y="24408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0_2#420ee304f.choices?vaa=1&amp;vcp=1&amp;vis=1&amp;pid=4bbdfa514&amp;color=0,0,0&amp;vtp=1&amp;vaab=1&amp;bbb=1"/>
          <p:cNvSpPr/>
          <p:nvPr/>
        </p:nvSpPr>
        <p:spPr>
          <a:xfrm>
            <a:off x="539496" y="3089656"/>
            <a:ext cx="11109960" cy="19476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7400"/>
              </a:lnSpc>
              <a:tabLst>
                <a:tab pos="2717165" algn="l"/>
                <a:tab pos="5637530" algn="l"/>
                <a:tab pos="8380095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9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6_BD.110_2#420ee304f.choice_image?vaa=1&amp;vcp=1&amp;vis=1&amp;pid=4bbdfa514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5034" y="3079877"/>
            <a:ext cx="1389888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6_BD.110_2#420ee304f.choice_image?vaa=1&amp;vcp=1&amp;vis=1&amp;pid=4bbdfa514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7846" y="3079877"/>
            <a:ext cx="1645920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110_2#420ee304f.choice_image?vaa=1&amp;vcp=1&amp;vis=1&amp;pid=4bbdfa514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3070" y="3079877"/>
            <a:ext cx="1444752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6_BD.110_2#420ee304f.choice_image?vaa=1&amp;vcp=1&amp;vis=1&amp;pid=4bbdfa514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6841" y="3079877"/>
            <a:ext cx="1655064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2_1#507dfe7e7?vaa=1&amp;vcp=1&amp;vis=1&amp;pid=4bbdfa514&amp;color=0,0,0&amp;vtp=1&amp;vaab=1&amp;bt=1&amp;bbb=1"/>
          <p:cNvSpPr/>
          <p:nvPr/>
        </p:nvSpPr>
        <p:spPr>
          <a:xfrm>
            <a:off x="539496" y="5660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蘑菇高蛋白、低脂肪、低热量。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507dfe7e7.bracket?vaa=1&amp;vcp=1&amp;vis=1&amp;pid=4bbdfa514&amp;color=0,0,0&amp;vpa=71&amp;vtp=1&amp;vaab=1"/>
          <p:cNvSpPr/>
          <p:nvPr/>
        </p:nvSpPr>
        <p:spPr>
          <a:xfrm>
            <a:off x="9262014" y="5526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2_2#507dfe7e7.choices?vaa=1&amp;vcp=1&amp;vis=1&amp;pid=4bbdfa514&amp;color=0,0,0&amp;vtp=1&amp;vaab=1&amp;bbb=1&amp;hb=1"/>
          <p:cNvSpPr/>
          <p:nvPr/>
        </p:nvSpPr>
        <p:spPr>
          <a:xfrm>
            <a:off x="539496" y="1198276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A.蘑菇是多细胞真菌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，地下部分的营养菌丝能够吸收土壤中的水分和有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机物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.蘑菇的子实体是由菌柄和伞状的菌盖组成的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.蘑菇能产生孢子，靠孢子繁殖后代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.蘑菇的地上部分能进行光合作用，制造有机物</a:t>
            </a:r>
            <a:endParaRPr lang="en-US" altLang="zh-CN" sz="2800" dirty="0"/>
          </a:p>
        </p:txBody>
      </p:sp>
      <p:sp>
        <p:nvSpPr>
          <p:cNvPr id="5" name="QC_6_BD.114_1#8c1ee04de?vaa=1&amp;vcp=1&amp;vis=1&amp;pid=4bbdfa514&amp;color=0,0,0&amp;vtp=1&amp;vaab=1&amp;bbb=1&amp;hb=1"/>
          <p:cNvSpPr/>
          <p:nvPr/>
        </p:nvSpPr>
        <p:spPr>
          <a:xfrm>
            <a:off x="539496" y="43986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小明阑尾炎手术需要住院治疗，医生为他注射了抗生素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，大部分抗生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素主要来自以下哪种生物(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5_1#8c1ee04de.bracket?vaa=1&amp;vcp=1&amp;vis=1&amp;pid=4bbdfa514&amp;color=0,0,0&amp;vpa=72&amp;vtp=1&amp;vaab=1"/>
          <p:cNvSpPr/>
          <p:nvPr/>
        </p:nvSpPr>
        <p:spPr>
          <a:xfrm>
            <a:off x="4728115" y="503304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14_2#8c1ee04de.choices?vaa=1&amp;vcp=1&amp;vis=1&amp;pid=4bbdfa514&amp;color=0,0,0&amp;vtp=1&amp;vaab=1&amp;bbb=1"/>
          <p:cNvSpPr/>
          <p:nvPr/>
        </p:nvSpPr>
        <p:spPr>
          <a:xfrm>
            <a:off x="539496" y="56678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.细菌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B.真菌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C.放线菌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.霉菌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6_1#347ba9558?vaa=1&amp;vcp=1&amp;vis=1&amp;pid=4bbdfa514&amp;color=0,0,0&amp;vtp=1&amp;vaab=1&amp;bt=1&amp;bbb=1&amp;hb=1"/>
          <p:cNvSpPr/>
          <p:nvPr/>
        </p:nvSpPr>
        <p:spPr>
          <a:xfrm>
            <a:off x="539496" y="18572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（山东聊城·模拟）牛的胃中有一种叫白色瘤胃球菌的细菌，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助牛分解青草中纤维素的同时，获取自身所需的营养。下列关于该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17_1#347ba9558.bracket?vaa=1&amp;vcp=1&amp;vis=1&amp;pid=4bbdfa514&amp;color=0,0,0&amp;vpa=73&amp;vtp=1&amp;vaab=1"/>
          <p:cNvSpPr/>
          <p:nvPr/>
        </p:nvSpPr>
        <p:spPr>
          <a:xfrm>
            <a:off x="2598997" y="317578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16_2#347ba9558.choices?vaa=1&amp;vcp=1&amp;vis=1&amp;pid=4bbdfa514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.与牛为寄生关系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.有成形的细胞核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C.以分裂方式繁殖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.营养方式为自养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d7616907b?vcp=1&amp;pid=632e23548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6_BD.118_1#4122ec731?vaa=1&amp;vcp=1&amp;vis=1&amp;pid=d7616907b&amp;color=0,0,0&amp;vtp=1&amp;vaab=1&amp;bbb=1&amp;hb=1"/>
          <p:cNvSpPr/>
          <p:nvPr/>
        </p:nvSpPr>
        <p:spPr>
          <a:xfrm>
            <a:off x="539496" y="12672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核酸检测是确认新冠病毒的重要手段，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也是患者确诊的重要流程之一。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核酸检测中用到的培养液是为了促进病毒的繁殖，你认为该培养液是下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列哪一种？(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20_1#4122ec731.bracket?vaa=1&amp;vcp=1&amp;vis=1&amp;pid=d7616907b&amp;color=0,0,0&amp;vpa=74&amp;vtp=1&amp;vaab=1"/>
          <p:cNvSpPr/>
          <p:nvPr/>
        </p:nvSpPr>
        <p:spPr>
          <a:xfrm>
            <a:off x="2594514" y="25493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18_2#4122ec731.choices?vaa=1&amp;vcp=1&amp;vis=1&amp;pid=d7616907b&amp;color=0,0,0&amp;vtp=1&amp;vaab=1&amp;bbb=1"/>
          <p:cNvSpPr/>
          <p:nvPr/>
        </p:nvSpPr>
        <p:spPr>
          <a:xfrm>
            <a:off x="539496" y="31913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.冷冻牛肉汤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.多种无机盐营养液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C.琼脂培养液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.活的动物胚组织</a:t>
            </a:r>
            <a:endParaRPr lang="en-US" altLang="zh-CN" sz="2800" dirty="0"/>
          </a:p>
        </p:txBody>
      </p:sp>
      <p:sp>
        <p:nvSpPr>
          <p:cNvPr id="6" name="QC_6_AS.1_1#4122ec731?vaa=1&amp;vcp=1&amp;vis=1&amp;pid=d7616907b&amp;color=0,0,0&amp;vtp=1&amp;vaab=1&amp;bbb=1"/>
          <p:cNvSpPr/>
          <p:nvPr/>
        </p:nvSpPr>
        <p:spPr>
          <a:xfrm>
            <a:off x="539496" y="44605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病毒没有细胞结构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只能寄生在活细胞内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21_1#d4b3c9ba2?sp=1&amp;vaa=1&amp;vcp=1&amp;vis=1&amp;pid=d7616907b&amp;color=0,0,0&amp;vtp=1&amp;vaab=1&amp;bt=1&amp;bbb=1&amp;hb=1"/>
          <p:cNvSpPr/>
          <p:nvPr/>
        </p:nvSpPr>
        <p:spPr>
          <a:xfrm>
            <a:off x="539496" y="554400"/>
            <a:ext cx="11109960" cy="91813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（北京·中考）在学校开展的实践活动中，小林尝试利用天然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菌发面，制作馒头。他的实践记录单如下表，请将该记录补充完整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graphicFrame>
        <p:nvGraphicFramePr>
          <p:cNvPr id="33" name="QB_6_BD.121_2#d4b3c9ba2?colgroup=30&amp;vaa=1&amp;vcp=1&amp;vis=1&amp;pid=d7616907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302383"/>
              </p:ext>
            </p:extLst>
          </p:nvPr>
        </p:nvGraphicFramePr>
        <p:xfrm>
          <a:off x="539496" y="1589703"/>
          <a:ext cx="11091672" cy="4483837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820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实践记录单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5633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实践目的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60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酵母菌属于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在自然界分布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广泛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我想利用水果表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面的天然酵母菌制作果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味馒头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菌种选择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88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将葡萄和番茄表皮上的酵母菌分别与葡萄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糖溶液混合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检测它们的发酵能力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结果如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上图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因为葡萄组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我选择用葡萄表皮上的酵母菌来发面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121_3#d4b3c9ba2.table_image?tii=19&amp;vaa=1&amp;vcp=1&amp;vis=1&amp;pid=d7616907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3936" y="2635740"/>
            <a:ext cx="978889" cy="97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121_4#d4b3c9ba2.table_image?tii=20&amp;vaa=1&amp;vcp=1&amp;vis=1&amp;pid=d7616907b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35233" y="2519224"/>
            <a:ext cx="2660641" cy="173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22_1#d4b3c9ba2.blank?vaa=1&amp;vcp=1&amp;vis=1&amp;pid=d7616907b&amp;color=0,0,0&amp;vpa=75&amp;vtp=1&amp;vaab=1&amp;bbb=1"/>
          <p:cNvSpPr/>
          <p:nvPr/>
        </p:nvSpPr>
        <p:spPr>
          <a:xfrm>
            <a:off x="3111014" y="3616705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</a:t>
            </a:r>
            <a:endParaRPr lang="en-US" altLang="zh-CN" sz="2800" dirty="0"/>
          </a:p>
        </p:txBody>
      </p:sp>
      <p:sp>
        <p:nvSpPr>
          <p:cNvPr id="7" name="QB_6_AN.123_1#d4b3c9ba2.blank?vaa=1&amp;vcp=1&amp;vis=1&amp;pid=d7616907b&amp;color=0,0,0&amp;vpa=76&amp;vtp=1&amp;vaab=1&amp;bbb=1"/>
          <p:cNvSpPr/>
          <p:nvPr/>
        </p:nvSpPr>
        <p:spPr>
          <a:xfrm>
            <a:off x="7544092" y="5173638"/>
            <a:ext cx="31035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剩余葡萄糖量较少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B_6_BD.124_1#d4b3c9ba2?colgroup=30&amp;vaa=1&amp;vcp=1&amp;vis=1&amp;pid=d7616907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629442"/>
              </p:ext>
            </p:extLst>
          </p:nvPr>
        </p:nvGraphicFramePr>
        <p:xfrm>
          <a:off x="539496" y="994814"/>
          <a:ext cx="11091672" cy="5261166"/>
        </p:xfrm>
        <a:graphic>
          <a:graphicData uri="http://schemas.openxmlformats.org/drawingml/2006/table">
            <a:tbl>
              <a:tblPr/>
              <a:tblGrid>
                <a:gridCol w="384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5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1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实践记录单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304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馒头制作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9600"/>
                        </a:lnSpc>
                      </a:pPr>
                      <a:r>
                        <a:rPr lang="en-US" altLang="zh-CN" sz="5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和面时要用温水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果用开水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会导致酵母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影响后续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发面过程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品鉴与反思</a:t>
                      </a:r>
                      <a:endParaRPr lang="en-US" altLang="zh-CN" sz="1200" dirty="0"/>
                    </a:p>
                    <a:p>
                      <a:pPr marL="0" indent="0" algn="ctr" latinLnBrk="1" hangingPunct="0">
                        <a:lnSpc>
                          <a:spcPts val="11900"/>
                        </a:lnSpc>
                      </a:pPr>
                      <a:r>
                        <a:rPr lang="en-US" altLang="zh-CN" sz="660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●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邀请同学们品尝我的劳动成果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并进行评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价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结果如下表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endParaRPr lang="en-US" altLang="zh-CN" sz="28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endParaRPr lang="en-US" altLang="zh-CN" sz="2800" b="0" i="0" spc="-1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124_2#d4b3c9ba2.table_image?tii=21&amp;vaa=1&amp;vcp=1&amp;vis=1&amp;pid=d7616907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3170" y="2482934"/>
            <a:ext cx="1499616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BD.124_3#d4b3c9ba2.table_image?tii=22&amp;vaa=1&amp;vcp=1&amp;vis=1&amp;pid=d7616907b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8312" y="2291008"/>
            <a:ext cx="1324917" cy="106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B_6_BD.124_4#d4b3c9ba2.table_image?tii=23&amp;vaa=1&amp;vcp=1&amp;vis=1&amp;pid=d7616907b&amp;color=0,0,0&amp;mp=1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8311" y="4115183"/>
            <a:ext cx="4497175" cy="192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125_1#d4b3c9ba2.blank?vaa=1&amp;vcp=1&amp;vis=1&amp;pid=d7616907b&amp;color=0,0,0&amp;mp=1&amp;vpa=77&amp;vtp=1&amp;vaab=1&amp;bbb=1"/>
          <p:cNvSpPr/>
          <p:nvPr/>
        </p:nvSpPr>
        <p:spPr>
          <a:xfrm>
            <a:off x="1333015" y="474886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死亡</a:t>
            </a:r>
            <a:endParaRPr lang="en-US" altLang="zh-CN" sz="2800" dirty="0"/>
          </a:p>
        </p:txBody>
      </p:sp>
      <p:sp>
        <p:nvSpPr>
          <p:cNvPr id="2" name="QB_6_BD.124_1#d4b3c9ba2?colgroup=30&amp;vaa=1&amp;vcp=1&amp;vis=1&amp;pid=d7616907b&amp;color=0,0,0&amp;mp=1&amp;vtp=1&amp;vaab=1&amp;bt=1&amp;bbb=1">
            <a:extLst>
              <a:ext uri="{FF2B5EF4-FFF2-40B4-BE49-F238E27FC236}">
                <a16:creationId xmlns:a16="http://schemas.microsoft.com/office/drawing/2014/main" id="{0694E370-3EF1-DD9F-8979-83B55467B0B3}"/>
              </a:ext>
            </a:extLst>
          </p:cNvPr>
          <p:cNvSpPr txBox="1"/>
          <p:nvPr/>
        </p:nvSpPr>
        <p:spPr>
          <a:xfrm>
            <a:off x="10913023" y="28640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5" name="QB_6_BD.128_1#d4b3c9ba2?colgroup=30&amp;vaa=1&amp;vcp=1&amp;vis=1&amp;pid=d7616907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9936677"/>
                  </p:ext>
                </p:extLst>
              </p:nvPr>
            </p:nvGraphicFramePr>
            <p:xfrm>
              <a:off x="539496" y="868171"/>
              <a:ext cx="11091672" cy="5453889"/>
            </p:xfrm>
            <a:graphic>
              <a:graphicData uri="http://schemas.openxmlformats.org/drawingml/2006/table">
                <a:tbl>
                  <a:tblPr/>
                  <a:tblGrid>
                    <a:gridCol w="3840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251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251780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实践记录单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820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我尝试在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23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28 ℃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33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的条件下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发面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由于酵母菌发酵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产生了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填气体名称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膨大至原来的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1.4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1.7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1.8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倍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●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经过蒸制过程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馒头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制作完成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●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结合面团膨大情况和评价结果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我认为最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适宜的发面温度为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28 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你同意吗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？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请写出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你的一条理由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：⑤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_______________________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_______________________________________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除了温度外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在原料或制作步骤方面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可能会影响馒头品质的因素还有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⑥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我将进一步开展实践探究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5" name="QB_6_BD.128_1#d4b3c9ba2?colgroup=30&amp;vaa=1&amp;vcp=1&amp;vis=1&amp;pid=d7616907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9936677"/>
                  </p:ext>
                </p:extLst>
              </p:nvPr>
            </p:nvGraphicFramePr>
            <p:xfrm>
              <a:off x="539496" y="868171"/>
              <a:ext cx="11091672" cy="5453889"/>
            </p:xfrm>
            <a:graphic>
              <a:graphicData uri="http://schemas.openxmlformats.org/drawingml/2006/table">
                <a:tbl>
                  <a:tblPr/>
                  <a:tblGrid>
                    <a:gridCol w="38404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2511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96507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实践记录单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957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9" t="-11425" r="-189206" b="-36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3025" t="-11425" r="-168" b="-36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QB_6_AN.129_1#d4b3c9ba2.blank?vaa=1&amp;vcp=1&amp;vis=1&amp;pid=d7616907b&amp;color=0,0,0&amp;mp=1&amp;vpa=80&amp;vtp=1&amp;vaab=1&amp;bbb=1"/>
          <p:cNvSpPr/>
          <p:nvPr/>
        </p:nvSpPr>
        <p:spPr>
          <a:xfrm>
            <a:off x="1928711" y="3051339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6" name="QB_6_AN.130_1#d4b3c9ba2.blank?vaa=1&amp;vcp=1&amp;vis=1&amp;pid=d7616907b&amp;color=0,0,0&amp;mp=1&amp;vpa=81&amp;vtp=1&amp;vaab=1&amp;bbb=1&amp;hb=1"/>
          <p:cNvSpPr/>
          <p:nvPr/>
        </p:nvSpPr>
        <p:spPr>
          <a:xfrm>
            <a:off x="4506976" y="3022464"/>
            <a:ext cx="7124192" cy="1612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同意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在此温度下，馒头的松软度、风味、外观、色泽的综合表现是最好的</a:t>
            </a:r>
            <a:endParaRPr lang="en-US" altLang="zh-CN" sz="2800" dirty="0"/>
          </a:p>
        </p:txBody>
      </p:sp>
      <p:sp>
        <p:nvSpPr>
          <p:cNvPr id="7" name="QB_6_AN.131_1#d4b3c9ba2.blank?vaa=1&amp;vcp=1&amp;vis=1&amp;pid=d7616907b&amp;color=0,0,0&amp;mp=1&amp;vpa=82&amp;vtp=1&amp;vaab=1&amp;bbb=1&amp;hb=1"/>
          <p:cNvSpPr/>
          <p:nvPr/>
        </p:nvSpPr>
        <p:spPr>
          <a:xfrm>
            <a:off x="4451976" y="4670880"/>
            <a:ext cx="712419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酵母菌的数量等</a:t>
            </a:r>
            <a:endParaRPr lang="en-US" altLang="zh-CN" sz="2800" dirty="0"/>
          </a:p>
        </p:txBody>
      </p:sp>
      <p:sp>
        <p:nvSpPr>
          <p:cNvPr id="2" name="QB_6_BD.128_1#d4b3c9ba2?colgroup=30&amp;vaa=1&amp;vcp=1&amp;vis=1&amp;pid=d7616907b&amp;color=0,0,0&amp;mp=1&amp;vtp=1&amp;vaab=1&amp;bt=1&amp;bbb=1">
            <a:extLst>
              <a:ext uri="{FF2B5EF4-FFF2-40B4-BE49-F238E27FC236}">
                <a16:creationId xmlns:a16="http://schemas.microsoft.com/office/drawing/2014/main" id="{370BC12F-39BB-1809-A637-A640903256E8}"/>
              </a:ext>
            </a:extLst>
          </p:cNvPr>
          <p:cNvSpPr txBox="1"/>
          <p:nvPr/>
        </p:nvSpPr>
        <p:spPr>
          <a:xfrm>
            <a:off x="10913023" y="27526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d4b3c9ba2?vaa=1&amp;vcp=1&amp;vis=1&amp;pid=d7616907b&amp;color=0,0,0&amp;vtp=1&amp;vaab=1&amp;bt=1&amp;bbb=1&amp;hb=1"/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根据坐标曲线图可知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葡萄组的剩余葡萄糖量较少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说明葡萄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表皮上的酵母菌发酵能力较强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110fd051?vcp=1&amp;pid=3ff277f4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554400"/>
            <a:ext cx="8366760" cy="5678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eb41b2954.fixed?vcp=1&amp;pid=5de5f693e&amp;color=0,0,0&amp;vtp=1&amp;vaab=1&amp;bbb=1"/>
          <p:cNvSpPr/>
          <p:nvPr/>
        </p:nvSpPr>
        <p:spPr>
          <a:xfrm>
            <a:off x="320040" y="244145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细菌和真菌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50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病毒</a:t>
            </a:r>
            <a:endParaRPr lang="en-US" altLang="zh-CN" sz="4000" dirty="0"/>
          </a:p>
        </p:txBody>
      </p:sp>
      <p:sp>
        <p:nvSpPr>
          <p:cNvPr id="3" name="C_4_BD#eb41b2954.fixed?vcp=1&amp;pid=5de5f693e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acc7b146c?vcp=1&amp;pid=eb41b295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cbeb602bc?vaa=1&amp;vcp=1&amp;vis=1&amp;pid=acc7b146c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细菌和真菌的分布。</a:t>
            </a:r>
            <a:endParaRPr lang="en-US" altLang="zh-CN" sz="2800" dirty="0"/>
          </a:p>
        </p:txBody>
      </p:sp>
      <p:sp>
        <p:nvSpPr>
          <p:cNvPr id="4" name="QB_7_BD.2_1#acaef74e2?vaa=1&amp;vcp=1&amp;vis=1&amp;pid=cbeb602bc&amp;color=0,0,0&amp;vtp=1&amp;vaab=1&amp;bbb=1"/>
          <p:cNvSpPr/>
          <p:nvPr/>
        </p:nvSpPr>
        <p:spPr>
          <a:xfrm>
            <a:off x="539496" y="1900219"/>
            <a:ext cx="113712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（1）菌落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个细菌或真菌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后形成的肉眼可见的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acaef74e2.blank?vaa=1&amp;vcp=1&amp;vis=1&amp;pid=cbeb602bc&amp;color=0,0,0&amp;vpa=1&amp;vtp=1&amp;vaab=1"/>
          <p:cNvSpPr/>
          <p:nvPr/>
        </p:nvSpPr>
        <p:spPr>
          <a:xfrm>
            <a:off x="2861214" y="184878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</a:t>
            </a:r>
            <a:endParaRPr lang="en-US" altLang="zh-CN" sz="2800" dirty="0"/>
          </a:p>
        </p:txBody>
      </p:sp>
      <p:sp>
        <p:nvSpPr>
          <p:cNvPr id="6" name="QB_7_AN.2_1#acaef74e2.blank?vaa=1&amp;vcp=1&amp;vis=1&amp;pid=cbeb602bc&amp;color=0,0,0&amp;vpa=2&amp;vtp=1&amp;vaab=1&amp;bbb=1"/>
          <p:cNvSpPr/>
          <p:nvPr/>
        </p:nvSpPr>
        <p:spPr>
          <a:xfrm>
            <a:off x="5706015" y="184878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</a:t>
            </a:r>
            <a:endParaRPr lang="en-US" altLang="zh-CN" sz="2800" dirty="0"/>
          </a:p>
        </p:txBody>
      </p:sp>
      <p:sp>
        <p:nvSpPr>
          <p:cNvPr id="7" name="QB_7_AN.3_1#acaef74e2.blank?vaa=1&amp;vcp=1&amp;vis=1&amp;pid=cbeb602bc&amp;color=0,0,0&amp;vpa=3&amp;vtp=1&amp;vaab=1&amp;bbb=1"/>
          <p:cNvSpPr/>
          <p:nvPr/>
        </p:nvSpPr>
        <p:spPr>
          <a:xfrm>
            <a:off x="9973214" y="184878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集合体</a:t>
            </a:r>
            <a:endParaRPr lang="en-US" altLang="zh-CN" sz="2800" dirty="0"/>
          </a:p>
        </p:txBody>
      </p:sp>
      <p:sp>
        <p:nvSpPr>
          <p:cNvPr id="8" name="QB_7_BD.6_1#1098381e6?vaa=1&amp;vcp=1&amp;vis=1&amp;pid=cbeb602bc&amp;color=0,0,0&amp;vtp=1&amp;vaab=1&amp;bbb=1&amp;hb=1"/>
          <p:cNvSpPr/>
          <p:nvPr/>
        </p:nvSpPr>
        <p:spPr>
          <a:xfrm>
            <a:off x="539496" y="25296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（2）细菌菌落：菌落较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，表面或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，或粗糙干燥。真菌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菌落：菌落较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形成的菌落常呈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状、絮状或蜘蛛网状，呈现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红、褐、绿、黑、黄等不同的颜色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5_1#1098381e6.blank?vaa=1&amp;vcp=1&amp;vis=1&amp;pid=cbeb602bc&amp;color=0,0,0&amp;vpa=4&amp;vtp=1&amp;vaab=1"/>
          <p:cNvSpPr/>
          <p:nvPr/>
        </p:nvSpPr>
        <p:spPr>
          <a:xfrm>
            <a:off x="4283615" y="249921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</a:t>
            </a:r>
            <a:endParaRPr lang="en-US" altLang="zh-CN" sz="2800" dirty="0"/>
          </a:p>
        </p:txBody>
      </p:sp>
      <p:sp>
        <p:nvSpPr>
          <p:cNvPr id="10" name="QB_7_AN.6_1#1098381e6.blank?vaa=1&amp;vcp=1&amp;vis=1&amp;pid=cbeb602bc&amp;color=0,0,0&amp;vpa=5&amp;vtp=1&amp;vaab=1&amp;bbb=1"/>
          <p:cNvSpPr/>
          <p:nvPr/>
        </p:nvSpPr>
        <p:spPr>
          <a:xfrm>
            <a:off x="6417214" y="249921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光滑黏稠</a:t>
            </a:r>
            <a:endParaRPr lang="en-US" altLang="zh-CN" sz="2800" dirty="0"/>
          </a:p>
        </p:txBody>
      </p:sp>
      <p:sp>
        <p:nvSpPr>
          <p:cNvPr id="11" name="QB_7_AN.7_1#1098381e6.blank?vaa=1&amp;vcp=1&amp;vis=1&amp;pid=cbeb602bc&amp;color=0,0,0&amp;vpa=6&amp;vtp=1&amp;vaab=1"/>
          <p:cNvSpPr/>
          <p:nvPr/>
        </p:nvSpPr>
        <p:spPr>
          <a:xfrm>
            <a:off x="2683414" y="314691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</a:t>
            </a:r>
            <a:endParaRPr lang="en-US" altLang="zh-CN" sz="2800" dirty="0"/>
          </a:p>
        </p:txBody>
      </p:sp>
      <p:sp>
        <p:nvSpPr>
          <p:cNvPr id="12" name="QB_7_AN.4_1#1098381e6.blank?vaa=1&amp;vcp=1&amp;vis=1&amp;pid=cbeb602bc&amp;color=0,0,0&amp;vpa=7&amp;vtp=1&amp;vaab=1&amp;bbb=1"/>
          <p:cNvSpPr/>
          <p:nvPr/>
        </p:nvSpPr>
        <p:spPr>
          <a:xfrm>
            <a:off x="6239415" y="3146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绒毛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B_7_BD.11_1#8d0c40b2b?sp=1&amp;vaa=1&amp;vcp=1&amp;vis=1&amp;pid=cbeb602bc&amp;color=0,0,0&amp;vtp=1&amp;vaab=1&amp;bbb=1"/>
              <p:cNvSpPr/>
              <p:nvPr/>
            </p:nvSpPr>
            <p:spPr>
              <a:xfrm>
                <a:off x="539496" y="4460094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（3）培养细菌、真菌的一般方法：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配制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高温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冷却后进行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培养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3" name="QB_7_BD.11_1#8d0c40b2b?sp=1&amp;vaa=1&amp;vcp=1&amp;vis=1&amp;pid=cbeb602b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460094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QB_7_AN.8_1#8d0c40b2b.blank?vaa=1&amp;vcp=1&amp;vis=1&amp;pid=cbeb602bc&amp;color=0,0,0&amp;vpa=8&amp;vtp=1&amp;vaab=1&amp;bbb=1"/>
          <p:cNvSpPr/>
          <p:nvPr/>
        </p:nvSpPr>
        <p:spPr>
          <a:xfrm>
            <a:off x="1972214" y="50563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培养基</a:t>
            </a:r>
            <a:endParaRPr lang="en-US" altLang="zh-CN" sz="2800" dirty="0"/>
          </a:p>
        </p:txBody>
      </p:sp>
      <p:sp>
        <p:nvSpPr>
          <p:cNvPr id="15" name="QB_7_AN.9_1#8d0c40b2b.blank?vaa=1&amp;vcp=1&amp;vis=1&amp;pid=cbeb602bc&amp;color=0,0,0&amp;vpa=9&amp;vtp=1&amp;vaab=1&amp;bbb=1"/>
          <p:cNvSpPr/>
          <p:nvPr/>
        </p:nvSpPr>
        <p:spPr>
          <a:xfrm>
            <a:off x="4582065" y="50563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灭菌</a:t>
            </a:r>
            <a:endParaRPr lang="en-US" altLang="zh-CN" sz="2800" dirty="0"/>
          </a:p>
        </p:txBody>
      </p:sp>
      <p:sp>
        <p:nvSpPr>
          <p:cNvPr id="16" name="QB_7_AN.10_1#8d0c40b2b.blank?vaa=1&amp;vcp=1&amp;vis=1&amp;pid=cbeb602bc&amp;color=0,0,0&amp;vpa=10&amp;vtp=1&amp;vaab=1&amp;bbb=1"/>
          <p:cNvSpPr/>
          <p:nvPr/>
        </p:nvSpPr>
        <p:spPr>
          <a:xfrm>
            <a:off x="7630778" y="508612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接种</a:t>
            </a:r>
            <a:endParaRPr lang="en-US" altLang="zh-CN" sz="2800" dirty="0"/>
          </a:p>
        </p:txBody>
      </p:sp>
      <p:sp>
        <p:nvSpPr>
          <p:cNvPr id="17" name="QB_7_AN.11_1#8d0c40b2b.blank?vaa=1&amp;vcp=1&amp;vis=1&amp;pid=cbeb602bc&amp;color=0,0,0&amp;vpa=11&amp;vtp=1&amp;vaab=1&amp;bbb=1"/>
          <p:cNvSpPr/>
          <p:nvPr/>
        </p:nvSpPr>
        <p:spPr>
          <a:xfrm>
            <a:off x="9003251" y="507333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恒温</a:t>
            </a:r>
            <a:endParaRPr lang="en-US" altLang="zh-CN" sz="2800" dirty="0"/>
          </a:p>
        </p:txBody>
      </p:sp>
      <p:sp>
        <p:nvSpPr>
          <p:cNvPr id="18" name="QB_7_BD.16_1#ab5f238ce?vaa=1&amp;vcp=1&amp;vis=1&amp;pid=cbeb602bc&amp;color=0,0,0&amp;vtp=1&amp;vaab=1&amp;bbb=1"/>
          <p:cNvSpPr/>
          <p:nvPr/>
        </p:nvSpPr>
        <p:spPr>
          <a:xfrm>
            <a:off x="539496" y="566399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（4）细菌、真菌的生存条件：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有机物等。</a:t>
            </a:r>
            <a:endParaRPr lang="en-US" altLang="zh-CN" sz="2800" dirty="0"/>
          </a:p>
        </p:txBody>
      </p:sp>
      <p:sp>
        <p:nvSpPr>
          <p:cNvPr id="19" name="QB_7_AN.17_1#ab5f238ce.blank?vaa=1&amp;vcp=1&amp;vis=1&amp;pid=cbeb602bc&amp;color=0,0,0&amp;vpa=12&amp;vtp=1&amp;vaab=1&amp;bbb=1"/>
          <p:cNvSpPr/>
          <p:nvPr/>
        </p:nvSpPr>
        <p:spPr>
          <a:xfrm>
            <a:off x="6417214" y="562525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适宜的温度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9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8_1#c96fe3d78?sp=1&amp;vaa=1&amp;vcp=1&amp;vis=1&amp;pid=acc7b146c&amp;color=0,0,0&amp;vtp=1&amp;vaab=1&amp;bt=1&amp;bbb=1"/>
          <p:cNvSpPr/>
          <p:nvPr/>
        </p:nvSpPr>
        <p:spPr>
          <a:xfrm>
            <a:off x="539496" y="11167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微生物的分类。</a:t>
            </a:r>
            <a:endParaRPr lang="en-US" altLang="zh-CN" sz="2800" dirty="0"/>
          </a:p>
        </p:txBody>
      </p:sp>
      <p:graphicFrame>
        <p:nvGraphicFramePr>
          <p:cNvPr id="8" name="QB_6_BD.18_2#c96fe3d78?colgroup=2,16,5,4&amp;vaa=1&amp;vcp=1&amp;vis=1&amp;pid=acc7b146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547862"/>
              </p:ext>
            </p:extLst>
          </p:nvPr>
        </p:nvGraphicFramePr>
        <p:xfrm>
          <a:off x="539497" y="1798351"/>
          <a:ext cx="11112011" cy="3929572"/>
        </p:xfrm>
        <a:graphic>
          <a:graphicData uri="http://schemas.openxmlformats.org/drawingml/2006/table">
            <a:tbl>
              <a:tblPr/>
              <a:tblGrid>
                <a:gridCol w="1190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8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9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3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形态结构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活细胞内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自我复制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60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基本结构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特殊结构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腐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QB_6_AN.19_1#c96fe3d78.blank?vaa=1&amp;vcp=1&amp;vis=1&amp;pid=acc7b146c&amp;color=0,0,0&amp;vpa=13&amp;vtp=1&amp;vaab=1&amp;bbb=1"/>
          <p:cNvSpPr/>
          <p:nvPr/>
        </p:nvSpPr>
        <p:spPr>
          <a:xfrm>
            <a:off x="3234470" y="2347944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无细胞结构</a:t>
            </a:r>
            <a:endParaRPr lang="en-US" altLang="zh-CN" sz="2800" dirty="0"/>
          </a:p>
        </p:txBody>
      </p:sp>
      <p:sp>
        <p:nvSpPr>
          <p:cNvPr id="5" name="QB_6_AN.20_1#c96fe3d78.blank?vaa=1&amp;vcp=1&amp;vis=1&amp;pid=acc7b146c&amp;color=0,0,0&amp;vpa=14&amp;vtp=1&amp;vaab=1&amp;bbb=1"/>
          <p:cNvSpPr/>
          <p:nvPr/>
        </p:nvSpPr>
        <p:spPr>
          <a:xfrm>
            <a:off x="3234470" y="2886678"/>
            <a:ext cx="3103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蛋白质外壳、核酸</a:t>
            </a:r>
            <a:endParaRPr lang="en-US" altLang="zh-CN" sz="2800" dirty="0"/>
          </a:p>
        </p:txBody>
      </p:sp>
      <p:sp>
        <p:nvSpPr>
          <p:cNvPr id="6" name="QB_6_AN.21_1#c96fe3d78.blank?vaa=1&amp;vcp=1&amp;vis=1&amp;pid=acc7b146c&amp;color=0,0,0&amp;vpa=15&amp;vtp=1&amp;vaab=1&amp;bbb=1"/>
          <p:cNvSpPr/>
          <p:nvPr/>
        </p:nvSpPr>
        <p:spPr>
          <a:xfrm>
            <a:off x="8216655" y="23479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endParaRPr lang="en-US" altLang="zh-CN" sz="2800" dirty="0"/>
          </a:p>
        </p:txBody>
      </p:sp>
      <p:sp>
        <p:nvSpPr>
          <p:cNvPr id="7" name="QB_6_AN.22_1#c96fe3d78.blank?vaa=1&amp;vcp=1&amp;vis=1&amp;pid=acc7b146c&amp;color=0,0,0&amp;vpa=16&amp;vtp=1&amp;vaab=1&amp;bbb=1"/>
          <p:cNvSpPr/>
          <p:nvPr/>
        </p:nvSpPr>
        <p:spPr>
          <a:xfrm>
            <a:off x="3234470" y="3484150"/>
            <a:ext cx="2392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微小，单细胞</a:t>
            </a:r>
            <a:endParaRPr lang="en-US" altLang="zh-CN" sz="2800" dirty="0"/>
          </a:p>
        </p:txBody>
      </p:sp>
      <p:sp>
        <p:nvSpPr>
          <p:cNvPr id="3" name="QB_6_AN.23_1#c96fe3d78.blank?vaa=1&amp;vcp=1&amp;vis=1&amp;pid=acc7b146c&amp;color=0,0,0&amp;vpa=17&amp;vtp=1&amp;vaab=1&amp;bbb=1&amp;hb=1"/>
          <p:cNvSpPr/>
          <p:nvPr/>
        </p:nvSpPr>
        <p:spPr>
          <a:xfrm>
            <a:off x="1801752" y="4042950"/>
            <a:ext cx="5921984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、细胞膜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、细胞质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、遗传物质</a:t>
            </a:r>
            <a:endParaRPr lang="en-US" altLang="zh-CN" sz="2800" dirty="0"/>
          </a:p>
        </p:txBody>
      </p:sp>
      <p:sp>
        <p:nvSpPr>
          <p:cNvPr id="9" name="QB_6_AN.24_1#c96fe3d78.blank?vaa=1&amp;vcp=1&amp;vis=1&amp;pid=acc7b146c&amp;color=0,0,0&amp;vpa=18&amp;vtp=1&amp;vaab=1&amp;bbb=1"/>
          <p:cNvSpPr/>
          <p:nvPr/>
        </p:nvSpPr>
        <p:spPr>
          <a:xfrm>
            <a:off x="3945670" y="5140484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荚膜、鞭毛</a:t>
            </a:r>
            <a:endParaRPr lang="en-US" altLang="zh-CN" sz="2800" dirty="0"/>
          </a:p>
        </p:txBody>
      </p:sp>
      <p:sp>
        <p:nvSpPr>
          <p:cNvPr id="10" name="QB_6_AN.25_1#c96fe3d78.blank?vaa=1&amp;vcp=1&amp;vis=1&amp;pid=acc7b146c&amp;color=0,0,0&amp;vpa=19&amp;vtp=1&amp;vaab=1&amp;bbb=1"/>
          <p:cNvSpPr/>
          <p:nvPr/>
        </p:nvSpPr>
        <p:spPr>
          <a:xfrm>
            <a:off x="8216655" y="486108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自养</a:t>
            </a:r>
            <a:endParaRPr lang="en-US" altLang="zh-CN" sz="2800" dirty="0"/>
          </a:p>
        </p:txBody>
      </p:sp>
      <p:sp>
        <p:nvSpPr>
          <p:cNvPr id="11" name="QB_6_AN.26_1#c96fe3d78.blank?vaa=1&amp;vcp=1&amp;vis=1&amp;pid=acc7b146c&amp;color=0,0,0&amp;vpa=20&amp;vtp=1&amp;vaab=1&amp;bbb=1&amp;hb=1"/>
          <p:cNvSpPr/>
          <p:nvPr/>
        </p:nvSpPr>
        <p:spPr>
          <a:xfrm>
            <a:off x="10000302" y="4042950"/>
            <a:ext cx="159620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分裂生殖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3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QB_6_BD.27_1#c96fe3d78?colgroup=2,16,5,4&amp;vaa=1&amp;vcp=1&amp;vis=1&amp;pid=acc7b146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511684"/>
              </p:ext>
            </p:extLst>
          </p:nvPr>
        </p:nvGraphicFramePr>
        <p:xfrm>
          <a:off x="539497" y="2667190"/>
          <a:ext cx="11112011" cy="2228216"/>
        </p:xfrm>
        <a:graphic>
          <a:graphicData uri="http://schemas.openxmlformats.org/drawingml/2006/table">
            <a:tbl>
              <a:tblPr/>
              <a:tblGrid>
                <a:gridCol w="1190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8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95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3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形态结构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个体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⑩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⑪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28_1#c96fe3d78.blank?vaa=1&amp;vcp=1&amp;vis=1&amp;pid=acc7b146c&amp;color=0,0,0&amp;mp=1&amp;vpa=21&amp;vtp=1&amp;vaab=1&amp;bbb=1"/>
          <p:cNvSpPr/>
          <p:nvPr/>
        </p:nvSpPr>
        <p:spPr>
          <a:xfrm>
            <a:off x="3234470" y="3214751"/>
            <a:ext cx="2747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单细胞或多细胞</a:t>
            </a:r>
            <a:endParaRPr lang="en-US" altLang="zh-CN" sz="2800" dirty="0"/>
          </a:p>
        </p:txBody>
      </p:sp>
      <p:sp>
        <p:nvSpPr>
          <p:cNvPr id="4" name="QB_6_AN.29_1#c96fe3d78.blank?vaa=1&amp;vcp=1&amp;vis=1&amp;pid=acc7b146c&amp;color=0,0,0&amp;mp=1&amp;vpa=22&amp;vtp=1&amp;vaab=1&amp;bbb=1&amp;hb=1"/>
          <p:cNvSpPr/>
          <p:nvPr/>
        </p:nvSpPr>
        <p:spPr>
          <a:xfrm>
            <a:off x="7850736" y="3494151"/>
            <a:ext cx="202256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、腐生</a:t>
            </a:r>
            <a:endParaRPr lang="en-US" altLang="zh-CN" sz="2800" dirty="0"/>
          </a:p>
        </p:txBody>
      </p:sp>
      <p:sp>
        <p:nvSpPr>
          <p:cNvPr id="5" name="QB_6_AN.30_1#c96fe3d78.blank?vaa=1&amp;vcp=1&amp;vis=1&amp;pid=acc7b146c&amp;color=0,0,0&amp;mp=1&amp;vpa=23&amp;vtp=1&amp;vaab=1&amp;bbb=1&amp;hb=1"/>
          <p:cNvSpPr/>
          <p:nvPr/>
        </p:nvSpPr>
        <p:spPr>
          <a:xfrm>
            <a:off x="10000302" y="3214751"/>
            <a:ext cx="1596206" cy="16124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出芽生殖、孢子生殖</a:t>
            </a:r>
            <a:endParaRPr lang="en-US" altLang="zh-CN" sz="2800" dirty="0"/>
          </a:p>
        </p:txBody>
      </p:sp>
      <p:sp>
        <p:nvSpPr>
          <p:cNvPr id="2" name="QB_6_BD.27_1#c96fe3d78?colgroup=2,16,5,4&amp;vaa=1&amp;vcp=1&amp;vis=1&amp;pid=acc7b146c&amp;color=0,0,0&amp;mp=1&amp;vtp=1&amp;vaab=1&amp;bt=1&amp;bbb=1">
            <a:extLst>
              <a:ext uri="{FF2B5EF4-FFF2-40B4-BE49-F238E27FC236}">
                <a16:creationId xmlns:a16="http://schemas.microsoft.com/office/drawing/2014/main" id="{760C5222-D53B-ABE7-0E9E-11F5E860D24D}"/>
              </a:ext>
            </a:extLst>
          </p:cNvPr>
          <p:cNvSpPr txBox="1"/>
          <p:nvPr/>
        </p:nvSpPr>
        <p:spPr>
          <a:xfrm>
            <a:off x="10933363" y="195878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1_1#ecbc7f1d5?vaa=1&amp;vcp=1&amp;vis=1&amp;pid=acc7b146c&amp;color=0,0,0&amp;vtp=1&amp;vaab=1&amp;bt=1&amp;bbb=1"/>
          <p:cNvSpPr/>
          <p:nvPr/>
        </p:nvSpPr>
        <p:spPr>
          <a:xfrm>
            <a:off x="539496" y="186486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细菌和真菌在自然界中的作用。</a:t>
            </a:r>
            <a:endParaRPr lang="en-US" altLang="zh-CN" sz="2800" dirty="0"/>
          </a:p>
        </p:txBody>
      </p:sp>
      <p:sp>
        <p:nvSpPr>
          <p:cNvPr id="3" name="QB_7_BD.32_1#b3f2a6f32?vaa=1&amp;vcp=1&amp;vis=1&amp;pid=ecbc7f1d5&amp;color=0,0,0&amp;vtp=1&amp;vaab=1&amp;bbb=1"/>
          <p:cNvSpPr/>
          <p:nvPr/>
        </p:nvSpPr>
        <p:spPr>
          <a:xfrm>
            <a:off x="539496" y="249256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）作为分解者参与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（2）细菌和真菌中有一些种类是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生活的，会导致动植物和人患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不同的疾病。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（3）与动植物共生（地衣是真菌与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共生在一起而形成的）。</a:t>
            </a:r>
            <a:endParaRPr lang="en-US" altLang="zh-CN" sz="2800" dirty="0"/>
          </a:p>
        </p:txBody>
      </p:sp>
      <p:sp>
        <p:nvSpPr>
          <p:cNvPr id="4" name="QB_7_AN.1_1#b3f2a6f32.blank?vaa=1&amp;vcp=1&amp;vis=1&amp;pid=ecbc7f1d5&amp;color=0,0,0&amp;vpa=24&amp;vtp=1&amp;vaab=1&amp;bbb=1"/>
          <p:cNvSpPr/>
          <p:nvPr/>
        </p:nvSpPr>
        <p:spPr>
          <a:xfrm>
            <a:off x="3928015" y="24620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物质循环</a:t>
            </a:r>
            <a:endParaRPr lang="en-US" altLang="zh-CN" sz="2800" dirty="0"/>
          </a:p>
        </p:txBody>
      </p:sp>
      <p:sp>
        <p:nvSpPr>
          <p:cNvPr id="6" name="QB_7_AN.2_1#b3f2a6f32.blank?vaa=1&amp;vcp=1&amp;vis=1&amp;pid=ecbc7f1d5&amp;color=0,0,0&amp;vpa=25&amp;vtp=1&amp;vaab=1&amp;bbb=1"/>
          <p:cNvSpPr/>
          <p:nvPr/>
        </p:nvSpPr>
        <p:spPr>
          <a:xfrm>
            <a:off x="5706015" y="310978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</a:t>
            </a:r>
            <a:endParaRPr lang="en-US" altLang="zh-CN" sz="2800" dirty="0"/>
          </a:p>
        </p:txBody>
      </p:sp>
      <p:sp>
        <p:nvSpPr>
          <p:cNvPr id="8" name="QB_7_AN.37_1#b3f2a6f32.blank?vaa=1&amp;vcp=1&amp;vis=1&amp;pid=ecbc7f1d5&amp;color=0,0,0&amp;vpa=26&amp;vtp=1&amp;vaab=1&amp;bbb=1"/>
          <p:cNvSpPr/>
          <p:nvPr/>
        </p:nvSpPr>
        <p:spPr>
          <a:xfrm>
            <a:off x="6061615" y="438423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藻类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1394</Words>
  <Application>Microsoft Office PowerPoint</Application>
  <PresentationFormat>宽屏</PresentationFormat>
  <Paragraphs>396</Paragraphs>
  <Slides>37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12</cp:revision>
  <dcterms:created xsi:type="dcterms:W3CDTF">2024-11-18T02:49:45Z</dcterms:created>
  <dcterms:modified xsi:type="dcterms:W3CDTF">2025-07-24T10:08:43Z</dcterms:modified>
  <cp:category/>
  <cp:contentStatus/>
</cp:coreProperties>
</file>