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305" r:id="rId5"/>
    <p:sldId id="282" r:id="rId7"/>
    <p:sldId id="306" r:id="rId8"/>
    <p:sldId id="258" r:id="rId9"/>
    <p:sldId id="308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23" r:id="rId20"/>
    <p:sldId id="324" r:id="rId21"/>
    <p:sldId id="325" r:id="rId22"/>
    <p:sldId id="326" r:id="rId23"/>
    <p:sldId id="327" r:id="rId24"/>
    <p:sldId id="329" r:id="rId25"/>
    <p:sldId id="330" r:id="rId26"/>
    <p:sldId id="331" r:id="rId27"/>
    <p:sldId id="332" r:id="rId28"/>
    <p:sldId id="333" r:id="rId29"/>
    <p:sldId id="334" r:id="rId30"/>
    <p:sldId id="336" r:id="rId31"/>
    <p:sldId id="337" r:id="rId32"/>
    <p:sldId id="338" r:id="rId33"/>
    <p:sldId id="340" r:id="rId34"/>
    <p:sldId id="341" r:id="rId35"/>
    <p:sldId id="339" r:id="rId36"/>
    <p:sldId id="342" r:id="rId37"/>
    <p:sldId id="343" r:id="rId38"/>
    <p:sldId id="284" r:id="rId39"/>
    <p:sldId id="283" r:id="rId40"/>
    <p:sldId id="260" r:id="rId41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6" Type="http://schemas.openxmlformats.org/officeDocument/2006/relationships/tags" Target="tags/tag323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83.xml"/><Relationship Id="rId6" Type="http://schemas.openxmlformats.org/officeDocument/2006/relationships/image" Target="../media/image11.png"/><Relationship Id="rId5" Type="http://schemas.openxmlformats.org/officeDocument/2006/relationships/tags" Target="../tags/tag182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87.xml"/><Relationship Id="rId6" Type="http://schemas.openxmlformats.org/officeDocument/2006/relationships/image" Target="../media/image12.jpeg"/><Relationship Id="rId5" Type="http://schemas.openxmlformats.org/officeDocument/2006/relationships/tags" Target="../tags/tag186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89.xml"/><Relationship Id="rId1" Type="http://schemas.openxmlformats.org/officeDocument/2006/relationships/tags" Target="../tags/tag18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tags" Target="../tags/tag196.xml"/><Relationship Id="rId7" Type="http://schemas.openxmlformats.org/officeDocument/2006/relationships/image" Target="../media/image13.jpeg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93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97.xml"/><Relationship Id="rId1" Type="http://schemas.openxmlformats.org/officeDocument/2006/relationships/tags" Target="../tags/tag19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01.xml"/><Relationship Id="rId6" Type="http://schemas.openxmlformats.org/officeDocument/2006/relationships/image" Target="../media/image15.jpeg"/><Relationship Id="rId5" Type="http://schemas.openxmlformats.org/officeDocument/2006/relationships/tags" Target="../tags/tag200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99.xml"/><Relationship Id="rId1" Type="http://schemas.openxmlformats.org/officeDocument/2006/relationships/tags" Target="../tags/tag19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06.xml"/><Relationship Id="rId7" Type="http://schemas.openxmlformats.org/officeDocument/2006/relationships/image" Target="../media/image16.jpeg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11.xml"/><Relationship Id="rId7" Type="http://schemas.openxmlformats.org/officeDocument/2006/relationships/image" Target="../media/image17.jpeg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16.xml"/><Relationship Id="rId7" Type="http://schemas.openxmlformats.org/officeDocument/2006/relationships/image" Target="../media/image18.jpeg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13.xml"/><Relationship Id="rId1" Type="http://schemas.openxmlformats.org/officeDocument/2006/relationships/tags" Target="../tags/tag21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tags" Target="../tags/tag221.xml"/><Relationship Id="rId7" Type="http://schemas.openxmlformats.org/officeDocument/2006/relationships/image" Target="../media/image19.jpeg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18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22.xml"/><Relationship Id="rId1" Type="http://schemas.openxmlformats.org/officeDocument/2006/relationships/tags" Target="../tags/tag21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jpeg"/><Relationship Id="rId8" Type="http://schemas.openxmlformats.org/officeDocument/2006/relationships/tags" Target="../tags/tag227.xml"/><Relationship Id="rId7" Type="http://schemas.openxmlformats.org/officeDocument/2006/relationships/image" Target="../media/image21.jpeg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24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28.xml"/><Relationship Id="rId1" Type="http://schemas.openxmlformats.org/officeDocument/2006/relationships/tags" Target="../tags/tag22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tags" Target="../tags/tag233.xml"/><Relationship Id="rId7" Type="http://schemas.openxmlformats.org/officeDocument/2006/relationships/image" Target="../media/image23.jpeg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30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36.xml"/><Relationship Id="rId13" Type="http://schemas.openxmlformats.org/officeDocument/2006/relationships/image" Target="../media/image26.jpeg"/><Relationship Id="rId12" Type="http://schemas.openxmlformats.org/officeDocument/2006/relationships/tags" Target="../tags/tag235.xml"/><Relationship Id="rId11" Type="http://schemas.openxmlformats.org/officeDocument/2006/relationships/image" Target="../media/image25.jpeg"/><Relationship Id="rId10" Type="http://schemas.openxmlformats.org/officeDocument/2006/relationships/tags" Target="../tags/tag234.xml"/><Relationship Id="rId1" Type="http://schemas.openxmlformats.org/officeDocument/2006/relationships/tags" Target="../tags/tag22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tags" Target="../tags/tag241.xml"/><Relationship Id="rId7" Type="http://schemas.openxmlformats.org/officeDocument/2006/relationships/image" Target="../media/image27.jpeg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3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43.xml"/><Relationship Id="rId11" Type="http://schemas.openxmlformats.org/officeDocument/2006/relationships/image" Target="../media/image29.jpeg"/><Relationship Id="rId10" Type="http://schemas.openxmlformats.org/officeDocument/2006/relationships/tags" Target="../tags/tag242.xml"/><Relationship Id="rId1" Type="http://schemas.openxmlformats.org/officeDocument/2006/relationships/tags" Target="../tags/tag23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tags" Target="../tags/tag248.xml"/><Relationship Id="rId7" Type="http://schemas.openxmlformats.org/officeDocument/2006/relationships/image" Target="../media/image30.jpeg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45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50.xml"/><Relationship Id="rId11" Type="http://schemas.openxmlformats.org/officeDocument/2006/relationships/image" Target="../media/image32.jpeg"/><Relationship Id="rId10" Type="http://schemas.openxmlformats.org/officeDocument/2006/relationships/tags" Target="../tags/tag249.xml"/><Relationship Id="rId1" Type="http://schemas.openxmlformats.org/officeDocument/2006/relationships/tags" Target="../tags/tag24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jpeg"/><Relationship Id="rId8" Type="http://schemas.openxmlformats.org/officeDocument/2006/relationships/tags" Target="../tags/tag255.xml"/><Relationship Id="rId7" Type="http://schemas.openxmlformats.org/officeDocument/2006/relationships/image" Target="../media/image33.jpeg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5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57.xml"/><Relationship Id="rId11" Type="http://schemas.openxmlformats.org/officeDocument/2006/relationships/image" Target="../media/image35.jpeg"/><Relationship Id="rId10" Type="http://schemas.openxmlformats.org/officeDocument/2006/relationships/tags" Target="../tags/tag256.xml"/><Relationship Id="rId1" Type="http://schemas.openxmlformats.org/officeDocument/2006/relationships/tags" Target="../tags/tag251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62.xml"/><Relationship Id="rId7" Type="http://schemas.openxmlformats.org/officeDocument/2006/relationships/image" Target="../media/image36.jpeg"/><Relationship Id="rId6" Type="http://schemas.openxmlformats.org/officeDocument/2006/relationships/tags" Target="../tags/tag261.xml"/><Relationship Id="rId5" Type="http://schemas.openxmlformats.org/officeDocument/2006/relationships/tags" Target="../tags/tag260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59.xml"/><Relationship Id="rId1" Type="http://schemas.openxmlformats.org/officeDocument/2006/relationships/tags" Target="../tags/tag258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67.xml"/><Relationship Id="rId7" Type="http://schemas.openxmlformats.org/officeDocument/2006/relationships/image" Target="../media/image37.jpeg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69.xml"/><Relationship Id="rId1" Type="http://schemas.openxmlformats.org/officeDocument/2006/relationships/tags" Target="../tags/tag268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73.xml"/><Relationship Id="rId1" Type="http://schemas.openxmlformats.org/officeDocument/2006/relationships/tags" Target="../tags/tag272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80.xml"/><Relationship Id="rId7" Type="http://schemas.openxmlformats.org/officeDocument/2006/relationships/image" Target="../media/image38.jpeg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77.xml"/><Relationship Id="rId1" Type="http://schemas.openxmlformats.org/officeDocument/2006/relationships/tags" Target="../tags/tag276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82.xml"/><Relationship Id="rId1" Type="http://schemas.openxmlformats.org/officeDocument/2006/relationships/tags" Target="../tags/tag28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86.xml"/><Relationship Id="rId1" Type="http://schemas.openxmlformats.org/officeDocument/2006/relationships/tags" Target="../tags/tag285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90.xml"/><Relationship Id="rId1" Type="http://schemas.openxmlformats.org/officeDocument/2006/relationships/tags" Target="../tags/tag289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96.xml"/><Relationship Id="rId5" Type="http://schemas.openxmlformats.org/officeDocument/2006/relationships/tags" Target="../tags/tag295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94.xml"/><Relationship Id="rId1" Type="http://schemas.openxmlformats.org/officeDocument/2006/relationships/tags" Target="../tags/tag293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00.xml"/><Relationship Id="rId5" Type="http://schemas.openxmlformats.org/officeDocument/2006/relationships/tags" Target="../tags/tag299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98.xml"/><Relationship Id="rId1" Type="http://schemas.openxmlformats.org/officeDocument/2006/relationships/tags" Target="../tags/tag297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309.xml"/><Relationship Id="rId8" Type="http://schemas.openxmlformats.org/officeDocument/2006/relationships/tags" Target="../tags/tag30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0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12.xml"/><Relationship Id="rId11" Type="http://schemas.openxmlformats.org/officeDocument/2006/relationships/tags" Target="../tags/tag311.xml"/><Relationship Id="rId10" Type="http://schemas.openxmlformats.org/officeDocument/2006/relationships/tags" Target="../tags/tag310.xml"/><Relationship Id="rId1" Type="http://schemas.openxmlformats.org/officeDocument/2006/relationships/tags" Target="../tags/tag305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317.xml"/><Relationship Id="rId8" Type="http://schemas.openxmlformats.org/officeDocument/2006/relationships/tags" Target="../tags/tag31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1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1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20.xml"/><Relationship Id="rId11" Type="http://schemas.openxmlformats.org/officeDocument/2006/relationships/tags" Target="../tags/tag319.xml"/><Relationship Id="rId10" Type="http://schemas.openxmlformats.org/officeDocument/2006/relationships/tags" Target="../tags/tag318.xml"/><Relationship Id="rId1" Type="http://schemas.openxmlformats.org/officeDocument/2006/relationships/tags" Target="../tags/tag3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322.xml"/><Relationship Id="rId1" Type="http://schemas.openxmlformats.org/officeDocument/2006/relationships/tags" Target="../tags/tag32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8" Type="http://schemas.openxmlformats.org/officeDocument/2006/relationships/tags" Target="../tags/tag1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57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60.xml"/><Relationship Id="rId1" Type="http://schemas.openxmlformats.org/officeDocument/2006/relationships/tags" Target="../tags/tag15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6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70.xml"/><Relationship Id="rId1" Type="http://schemas.openxmlformats.org/officeDocument/2006/relationships/tags" Target="../tags/tag16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2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179.xml"/><Relationship Id="rId16" Type="http://schemas.openxmlformats.org/officeDocument/2006/relationships/image" Target="../media/image10.jpeg"/><Relationship Id="rId15" Type="http://schemas.openxmlformats.org/officeDocument/2006/relationships/tags" Target="../tags/tag178.xml"/><Relationship Id="rId14" Type="http://schemas.openxmlformats.org/officeDocument/2006/relationships/image" Target="../media/image9.jpeg"/><Relationship Id="rId13" Type="http://schemas.openxmlformats.org/officeDocument/2006/relationships/tags" Target="../tags/tag177.xml"/><Relationship Id="rId12" Type="http://schemas.openxmlformats.org/officeDocument/2006/relationships/image" Target="../media/image8.jpeg"/><Relationship Id="rId11" Type="http://schemas.openxmlformats.org/officeDocument/2006/relationships/tags" Target="../tags/tag176.xml"/><Relationship Id="rId10" Type="http://schemas.openxmlformats.org/officeDocument/2006/relationships/image" Target="../media/image7.jpeg"/><Relationship Id="rId1" Type="http://schemas.openxmlformats.org/officeDocument/2006/relationships/tags" Target="../tags/tag1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508115" y="2199640"/>
            <a:ext cx="5544185" cy="245808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掌握婴幼儿意外伤害常用的现场急救技术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模块三 项目三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任务二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二、止血技术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6000" y="126301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（二）手指压迫止血法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720090" y="2133600"/>
            <a:ext cx="7702550" cy="3794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200000"/>
              </a:lnSpc>
              <a:buClrTx/>
              <a:buSzTx/>
              <a:buFontTx/>
            </a:pPr>
            <a:r>
              <a:rPr lang="en-US" altLang="zh-CN" sz="2400" b="0" spc="50" dirty="0" smtClean="0">
                <a:latin typeface="+mj-ea"/>
                <a:ea typeface="+mj-ea"/>
                <a:cs typeface="微软雅黑" panose="020B0503020204020204" charset="-122"/>
              </a:rPr>
              <a:t>1. </a:t>
            </a: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适用范围：适用于患儿头面部或四肢较大的血管出血止血，是止血的应急措施，可短暂使用。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>
              <a:lnSpc>
                <a:spcPct val="200000"/>
              </a:lnSpc>
              <a:buClrTx/>
              <a:buSzTx/>
              <a:buFontTx/>
            </a:pPr>
            <a:r>
              <a:rPr lang="en-US" altLang="zh-CN" sz="2400" b="0" spc="50" dirty="0" smtClean="0">
                <a:latin typeface="+mj-ea"/>
                <a:ea typeface="+mj-ea"/>
                <a:cs typeface="微软雅黑" panose="020B0503020204020204" charset="-122"/>
              </a:rPr>
              <a:t>2. </a:t>
            </a: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方法：用手指压住患儿出血部位的近心端，将出血动脉往骨面的方向压迫，阻断血流，达到迅速止血的目的。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6"/>
          <a:stretch>
            <a:fillRect/>
          </a:stretch>
        </p:blipFill>
        <p:spPr>
          <a:xfrm>
            <a:off x="8873490" y="2050415"/>
            <a:ext cx="2905760" cy="35312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二、止血技术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6000" y="126301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（三）橡皮止血带止血法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832485" y="2794635"/>
            <a:ext cx="91008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b="0" spc="50" dirty="0" smtClean="0">
                <a:latin typeface="+mj-ea"/>
                <a:ea typeface="+mj-ea"/>
                <a:cs typeface="微软雅黑" panose="020B0503020204020204" charset="-122"/>
              </a:rPr>
              <a:t>2. </a:t>
            </a: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方法：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（1）在患儿出血部位的近心端止血，确定位置后，先垫上衬垫。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（2）左手的拇指、食指、中指持止血带的头端。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（3）右手持止血带的尾端，绕肢体一圈后压住头端，再绕肢体一圈，然后用左手食、中指夹住尾端从止血带下拉出，打一活结。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（4）放松止血带时，将尾端拉出即可。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6"/>
          <a:srcRect l="1914" t="9096" r="8894" b="5153"/>
          <a:stretch>
            <a:fillRect/>
          </a:stretch>
        </p:blipFill>
        <p:spPr>
          <a:xfrm>
            <a:off x="10320655" y="3341370"/>
            <a:ext cx="1574165" cy="2780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32485" y="1967230"/>
            <a:ext cx="107588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spc="50" dirty="0" smtClean="0">
                <a:latin typeface="+mj-ea"/>
                <a:ea typeface="+mj-ea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2400" spc="50" dirty="0" smtClean="0">
                <a:latin typeface="+mj-ea"/>
                <a:ea typeface="+mj-ea"/>
                <a:cs typeface="微软雅黑" panose="020B0503020204020204" charset="-122"/>
                <a:sym typeface="+mn-ea"/>
              </a:rPr>
              <a:t>适用范围：适用于患儿四肢出血，经压迫止血仍不能控制的大出血。</a:t>
            </a:r>
            <a:endParaRPr lang="zh-CN" altLang="en-US" sz="2400" spc="50" dirty="0" smtClean="0"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二、止血技术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6000" y="126301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（三）橡皮止血带止血法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832485" y="1921510"/>
            <a:ext cx="111747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en-US" altLang="zh-CN" sz="2400" b="0" spc="50" dirty="0" smtClean="0">
                <a:latin typeface="+mj-ea"/>
                <a:ea typeface="+mj-ea"/>
                <a:cs typeface="微软雅黑" panose="020B0503020204020204" charset="-122"/>
              </a:rPr>
              <a:t>3. </a:t>
            </a:r>
            <a:r>
              <a:rPr lang="zh-CN" altLang="en-US" sz="2400" spc="50" dirty="0" smtClean="0">
                <a:latin typeface="+mj-ea"/>
                <a:ea typeface="+mj-ea"/>
                <a:cs typeface="微软雅黑" panose="020B0503020204020204" charset="-122"/>
                <a:sym typeface="+mn-ea"/>
              </a:rPr>
              <a:t>注意事项</a:t>
            </a: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：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（1）止血带松紧要适宜，以刚好能使远端动脉搏动消失为宜。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（2）使用止血带止血必须记录时间，一般每隔1小时放松止血带2～3分钟。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（3）扎止血带前，必须先垫衬垫，以防勒伤皮肤。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（4）止血带应绑在伤口的近心端。上肢出血时，止血带绑在上臂的中上1/3处；下肢出血止血带应扎在股骨中下1/3处。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6000" y="126301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（一）包扎材料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828040" y="2133600"/>
            <a:ext cx="78117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1. </a:t>
            </a: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绷带：长度和宽度有多种规格，可根据患儿肢体的大小灵活选用。</a:t>
            </a:r>
            <a:endParaRPr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200000"/>
              </a:lnSpc>
              <a:buClrTx/>
              <a:buSzTx/>
              <a:buFontTx/>
            </a:pPr>
            <a:endParaRPr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2. </a:t>
            </a: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三角巾：用边长为1m 的正方形白布，将其对角剪开即成两块三角巾，婴幼儿也可根据患儿肢体的大小制作</a:t>
            </a:r>
            <a:r>
              <a:rPr lang="zh-CN" sz="2400" b="0" spc="50" dirty="0" smtClean="0">
                <a:latin typeface="+mj-ea"/>
                <a:ea typeface="+mj-ea"/>
                <a:cs typeface="微软雅黑" panose="020B0503020204020204" charset="-122"/>
              </a:rPr>
              <a:t>。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64" name="图片 164" descr="1173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188450" y="2205355"/>
            <a:ext cx="2245995" cy="1614170"/>
          </a:xfrm>
          <a:prstGeom prst="rect">
            <a:avLst/>
          </a:prstGeom>
        </p:spPr>
      </p:pic>
      <p:pic>
        <p:nvPicPr>
          <p:cNvPr id="165" name="图片 165" descr="1174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188450" y="4515485"/>
            <a:ext cx="2297430" cy="153797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32524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016000" y="2258060"/>
            <a:ext cx="63252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1. </a:t>
            </a: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绷带包扎法：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28675" y="3436620"/>
            <a:ext cx="10913745" cy="2110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（1）环形包扎法：适用于患儿四肢、额部、胸腹部位周径大致相等的伤口。将绷带做环形重叠缠绕，包扎完毕，将带尾中间剪开分成两半，打结固定。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2" name="图片 1" descr="模块二项目四任务二图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9230" y="1184275"/>
            <a:ext cx="2758440" cy="206883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51066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370" y="2463165"/>
            <a:ext cx="586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1. </a:t>
            </a: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绷带包扎法：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20090" y="3581400"/>
            <a:ext cx="11073765" cy="2495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2）蛇形包扎法：适用于由一部位直接延伸至另一部位，或作简单的初步固定。将绷带从患儿伤口远心端开始环形缠绕两周，再斜形上缠，间隔为绷带的宽度，包扎完毕，环形缠绕两周，将带尾中间剪开分成两半，打结固定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67" name="图片 167" descr="1186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893685" y="1371600"/>
            <a:ext cx="2734945" cy="192151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51066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370" y="2463165"/>
            <a:ext cx="586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1. </a:t>
            </a: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绷带包扎法：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20090" y="3581400"/>
            <a:ext cx="11073765" cy="2495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3）螺旋形包扎法：适用于周径大致相等的上臂、大腿等部位的伤口包扎。将绷带从患儿伤口远心端开始作环形缠绕两周，后一圈压住前一圈的1/2~2/3，包扎完毕，环形缠绕两周，将带尾中间剪开分成两半，打结固定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68" name="图片 168" descr="1174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57465" y="1402080"/>
            <a:ext cx="2814320" cy="202692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51066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370" y="2315845"/>
            <a:ext cx="586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1. </a:t>
            </a: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绷带包扎法：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82625" y="3429000"/>
            <a:ext cx="11073765" cy="3020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（4）螺旋反折形包扎法：适用于周径差异较大的前臂、小腿等部位的伤口。将绷带从患儿伤口远心端开始环形缠绕两周，后一圈压住前一圈 1/2~1/3的同时反折成等腰三角形，包扎完毕，环形缠绕两周，将带尾中间剪开分成两半，打结固定。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69" name="图片 169" descr="1175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339330" y="1425575"/>
            <a:ext cx="2807335" cy="20034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51066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370" y="2463165"/>
            <a:ext cx="586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1. </a:t>
            </a: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绷带包扎法：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20090" y="3581400"/>
            <a:ext cx="11073765" cy="2495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5）“8”字形包扎法：适用于关节、手掌、手背等部位的伤口包扎。将绷带从患儿伤口远心端开始环形缠绕两周，再按“8”字缠绕，后一圈压住前一圈的1/2~2/3，包扎完毕，环形缠绕两周，将带尾中间剪开分成两半，打结固定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70" name="图片 170" descr="1175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473065" y="1569085"/>
            <a:ext cx="2471420" cy="1776730"/>
          </a:xfrm>
          <a:prstGeom prst="rect">
            <a:avLst/>
          </a:prstGeom>
        </p:spPr>
      </p:pic>
      <p:pic>
        <p:nvPicPr>
          <p:cNvPr id="171" name="图片 171" descr="1175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873490" y="1550035"/>
            <a:ext cx="2402205" cy="174307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51066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370" y="2463165"/>
            <a:ext cx="586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1. </a:t>
            </a: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绷带包扎法：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20090" y="3581400"/>
            <a:ext cx="11073765" cy="2495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（6）回反形包扎法：适用于患儿肢体残端或头部的伤口。先将绷带环形缠绕两周，然后从中间开始，前后来回反折，后一圈压住前一圈1/2~2/3，包扎完毕，环形缠绕两周，将带尾中间剪开分成两半，打结固定。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72" name="图片 172" descr="118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637530" y="1203325"/>
            <a:ext cx="2080260" cy="2323465"/>
          </a:xfrm>
          <a:prstGeom prst="rect">
            <a:avLst/>
          </a:prstGeom>
        </p:spPr>
      </p:pic>
      <p:pic>
        <p:nvPicPr>
          <p:cNvPr id="44" name="图片 44" descr="118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614410" y="1202690"/>
            <a:ext cx="2080895" cy="231330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720975" y="714375"/>
            <a:ext cx="9109710" cy="5620385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1.掌握婴幼儿心肺复苏的步骤及注意事项；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2.熟悉婴幼儿外伤出血的止血和包扎方法；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.熟悉骨折固定、转运的方法及注意事项。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1.能够说出婴幼儿心肺复苏术的操作要点，并能进行规范的操作；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2.能够给外伤出血的婴幼儿进行初步的止血和包扎。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具备</a:t>
            </a:r>
            <a:r>
              <a:rPr lang="en-US" altLang="zh-CN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“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时间就是生命</a:t>
            </a:r>
            <a:r>
              <a:rPr lang="en-US" altLang="zh-CN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”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的急救意识和应变能力；遇到突发意外事件时，具有沉着冷静的心理素质。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51066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370" y="2463165"/>
            <a:ext cx="586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2.三角巾包扎法：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20090" y="3581400"/>
            <a:ext cx="11073765" cy="2495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（1）头顶部包扎法：将三角巾底边向外向上反折约3cm，正中至前额处齐眉高度，顶角经头顶垂于枕后，两底角绕开双耳在枕后交叉（把顶角压住），再将两底角绕至前额打结。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229" name="图片 229" descr="118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119245" y="1817370"/>
            <a:ext cx="1814830" cy="1475740"/>
          </a:xfrm>
          <a:prstGeom prst="rect">
            <a:avLst/>
          </a:prstGeom>
        </p:spPr>
      </p:pic>
      <p:pic>
        <p:nvPicPr>
          <p:cNvPr id="230" name="图片 230" descr="118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231890" y="1807210"/>
            <a:ext cx="1606550" cy="1485900"/>
          </a:xfrm>
          <a:prstGeom prst="rect">
            <a:avLst/>
          </a:prstGeom>
        </p:spPr>
      </p:pic>
      <p:pic>
        <p:nvPicPr>
          <p:cNvPr id="231" name="图片 231" descr="1182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136255" y="1807845"/>
            <a:ext cx="1677035" cy="1428115"/>
          </a:xfrm>
          <a:prstGeom prst="rect">
            <a:avLst/>
          </a:prstGeom>
        </p:spPr>
      </p:pic>
      <p:pic>
        <p:nvPicPr>
          <p:cNvPr id="232" name="图片 232" descr="1182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111105" y="1797050"/>
            <a:ext cx="1619250" cy="145923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51066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370" y="2463165"/>
            <a:ext cx="586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2.三角巾包扎法：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20090" y="3581400"/>
            <a:ext cx="11073765" cy="2495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（2）单肩包扎法：将三角巾折叠成燕尾状，尾角朝上置患儿伤侧肩上，大片向上盖住患儿肩部及上臂，燕尾底边包绕上臂打结，两燕尾角分别经患儿胸、背拉至对侧腋下打结。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81" name="图片 181" descr="1183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502775" y="1975485"/>
            <a:ext cx="2070735" cy="1478915"/>
          </a:xfrm>
          <a:prstGeom prst="rect">
            <a:avLst/>
          </a:prstGeom>
        </p:spPr>
      </p:pic>
      <p:pic>
        <p:nvPicPr>
          <p:cNvPr id="179" name="图片 179" descr="118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001260" y="1975485"/>
            <a:ext cx="1991360" cy="1478280"/>
          </a:xfrm>
          <a:prstGeom prst="rect">
            <a:avLst/>
          </a:prstGeom>
        </p:spPr>
      </p:pic>
      <p:pic>
        <p:nvPicPr>
          <p:cNvPr id="180" name="图片 180" descr="1183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287895" y="1975485"/>
            <a:ext cx="1966595" cy="147828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51066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370" y="2463165"/>
            <a:ext cx="586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2.三角巾包扎法：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20090" y="3723640"/>
            <a:ext cx="11073765" cy="17462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（3）双肩包扎法：将三角巾折叠成燕尾角等大的燕尾巾，夹角向上对准患儿颈部披在患儿双肩，两燕尾角分别经左、右肩，拉到腋下与燕尾底角打结。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82" name="图片 182" descr="1184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256405" y="1796415"/>
            <a:ext cx="2064385" cy="1496060"/>
          </a:xfrm>
          <a:prstGeom prst="rect">
            <a:avLst/>
          </a:prstGeom>
        </p:spPr>
      </p:pic>
      <p:pic>
        <p:nvPicPr>
          <p:cNvPr id="183" name="图片 183" descr="1184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549390" y="1796415"/>
            <a:ext cx="2040890" cy="1497330"/>
          </a:xfrm>
          <a:prstGeom prst="rect">
            <a:avLst/>
          </a:prstGeom>
        </p:spPr>
      </p:pic>
      <p:pic>
        <p:nvPicPr>
          <p:cNvPr id="184" name="图片 184" descr="1184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818880" y="1796415"/>
            <a:ext cx="2063750" cy="149733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51066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370" y="2313305"/>
            <a:ext cx="586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2.三角巾包扎法：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20090" y="3423920"/>
            <a:ext cx="11073765" cy="3082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（4）胸部包扎法：将三角巾顶角越过患儿伤侧肩部，垂于后背，使三角巾底边中央位于伤部下方，在底部反折2横指，两底角拉至后背打结，再将顶角的带子与底角结打结。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（5）背部包扎法：方法与胸部包扎法相同，但方向相反。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85" name="图片 185" descr="118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718050" y="1671955"/>
            <a:ext cx="1802130" cy="1721485"/>
          </a:xfrm>
          <a:prstGeom prst="rect">
            <a:avLst/>
          </a:prstGeom>
        </p:spPr>
      </p:pic>
      <p:pic>
        <p:nvPicPr>
          <p:cNvPr id="186" name="图片 186" descr="1184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903720" y="1671955"/>
            <a:ext cx="1668145" cy="1721485"/>
          </a:xfrm>
          <a:prstGeom prst="rect">
            <a:avLst/>
          </a:prstGeom>
        </p:spPr>
      </p:pic>
      <p:pic>
        <p:nvPicPr>
          <p:cNvPr id="187" name="图片 187" descr="1184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55405" y="1671955"/>
            <a:ext cx="1847850" cy="169418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51066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370" y="2463165"/>
            <a:ext cx="586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2.三角巾包扎法：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20090" y="4081145"/>
            <a:ext cx="11073765" cy="1633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（6）下腹、臀部包扎法：三角巾顶角向下，底边横放于平脐高度，拉紧两底角至患儿腰部打结，顶角经会阴拉至臀部上方，顶角系带与底角余头打结。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88" name="图片 188" descr="1185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16190" y="1637665"/>
            <a:ext cx="2594610" cy="193865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51066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370" y="2463165"/>
            <a:ext cx="586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2.三角巾包扎法：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20090" y="3723640"/>
            <a:ext cx="11073765" cy="1908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（7）上肢包扎法：将三角巾一底角打结，套在患儿伤侧肘部，另一底角沿患儿手臂后侧拉至对侧肩上，用顶角包裹伤肢，前臂屈至胸前，拉紧两底角打结。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89" name="图片 189" descr="1185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539355" y="1510665"/>
            <a:ext cx="2847975" cy="188150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510665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（二）包扎方法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370" y="2463165"/>
            <a:ext cx="586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sz="2400" b="0" spc="50" dirty="0" smtClean="0">
                <a:latin typeface="+mj-ea"/>
                <a:ea typeface="+mj-ea"/>
                <a:cs typeface="微软雅黑" panose="020B0503020204020204" charset="-122"/>
              </a:rPr>
              <a:t>2.三角巾包扎法：</a:t>
            </a:r>
            <a:endParaRPr lang="zh-CN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20090" y="3581400"/>
            <a:ext cx="11073765" cy="188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（8）手（足）部包扎法：将患手（足）放于三角巾中央，指（趾）尖对准顶角，顶角反折覆盖于患手（足）背上，再将两底角绕过腕（踝）关节打结。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三、包扎技术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323340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（三）注意事项</a:t>
            </a:r>
            <a:endParaRPr lang="zh-CN" altLang="en-US" sz="2800" dirty="0"/>
          </a:p>
        </p:txBody>
      </p:sp>
      <p:sp>
        <p:nvSpPr>
          <p:cNvPr id="102" name="文本框 101"/>
          <p:cNvSpPr txBox="1"/>
          <p:nvPr/>
        </p:nvSpPr>
        <p:spPr>
          <a:xfrm>
            <a:off x="720090" y="1945005"/>
            <a:ext cx="10325100" cy="4618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（1）动作轻柔，避免触及伤口，增加患儿的疼痛、出血和感染。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（2）如有伤口，应先进行简单的清创、消毒并盖上消毒纱布再包扎。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（3）根据患儿肢体的大小选择宽度合适的绷带，包扎应松紧适宜。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（4）包扎方向的原则：自下而上、由左向右、自远心端向近心端。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（5）包扎四肢时，须暴露患儿指趾末端，以便观察血液循环。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（6）包扎结束时，避免在伤口上打结，以防压迫伤口而增加患儿痛苦。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四、固定技术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323340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（一）固定材料</a:t>
            </a:r>
            <a:endParaRPr lang="zh-CN" altLang="en-US" sz="2800" dirty="0"/>
          </a:p>
        </p:txBody>
      </p:sp>
      <p:sp>
        <p:nvSpPr>
          <p:cNvPr id="102" name="文本框 101"/>
          <p:cNvSpPr txBox="1"/>
          <p:nvPr/>
        </p:nvSpPr>
        <p:spPr>
          <a:xfrm>
            <a:off x="720090" y="2254250"/>
            <a:ext cx="7164705" cy="4086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（1）夹板。如现场无夹板，可就地取材，用竹板、木棒等代替。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（2）衬垫。如敷料、棉花、毛巾、衣物等。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（3）绷带或三角巾。用于固定。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（4）颈托、颈围。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90" name="图片 190" descr="1189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343265" y="2804795"/>
            <a:ext cx="3236595" cy="243141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四、固定技术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398270"/>
            <a:ext cx="4493260" cy="509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（二）固定方法</a:t>
            </a:r>
            <a:endParaRPr lang="zh-CN" altLang="en-US" sz="2800" dirty="0"/>
          </a:p>
        </p:txBody>
      </p:sp>
      <p:sp>
        <p:nvSpPr>
          <p:cNvPr id="102" name="文本框 101"/>
          <p:cNvSpPr txBox="1"/>
          <p:nvPr/>
        </p:nvSpPr>
        <p:spPr>
          <a:xfrm>
            <a:off x="720090" y="2116455"/>
            <a:ext cx="11036300" cy="462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1.锁骨骨折固定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衬垫垫于患儿两腋窝前上方部位，三角巾折叠成带状，两端分别绕患儿双肩呈“8”字形，尽量使两肩后张，拉紧三角巾的两头，在患儿后背打结。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2.肱骨骨折固定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将长夹板放于患儿上臂后外侧，另一短夹板放于上臂前内侧，在骨折部位上下两端绑牢固定，肘关节屈曲约90°，用三角巾将患儿上肢悬吊，再固定于胸前。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216150" y="1527175"/>
            <a:ext cx="7505700" cy="332422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了解婴幼儿心肺复苏的的操作步骤。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algn="ctr"/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四、固定技术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398270"/>
            <a:ext cx="4493260" cy="509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（二）固定方法</a:t>
            </a:r>
            <a:endParaRPr lang="zh-CN" altLang="en-US" sz="2800" dirty="0"/>
          </a:p>
        </p:txBody>
      </p:sp>
      <p:sp>
        <p:nvSpPr>
          <p:cNvPr id="102" name="文本框 101"/>
          <p:cNvSpPr txBox="1"/>
          <p:nvPr/>
        </p:nvSpPr>
        <p:spPr>
          <a:xfrm>
            <a:off x="720090" y="2116455"/>
            <a:ext cx="11036300" cy="4248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3.前臂骨折固定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患儿屈肘90°，拇指向上。取两块夹板分别置于患儿前臂的掌、背两侧，用绷带固定两端，再用三角巾将前臂悬吊于患儿胸前。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4.股骨骨折固定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将长夹板（长度自腋下或腰部至足跟）置于患儿伤腿外侧，另一夹板（长度自大腿根部至足跟）置于患儿伤腿内侧，用绷带或三角巾分段将夹板绑牢固定。如患儿另一侧下肢未受伤，可用患儿的健肢作自体固定法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四、固定技术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398270"/>
            <a:ext cx="4493260" cy="509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（二）固定方法</a:t>
            </a:r>
            <a:endParaRPr lang="zh-CN" altLang="en-US" sz="2800" dirty="0"/>
          </a:p>
        </p:txBody>
      </p:sp>
      <p:sp>
        <p:nvSpPr>
          <p:cNvPr id="102" name="文本框 101"/>
          <p:cNvSpPr txBox="1"/>
          <p:nvPr/>
        </p:nvSpPr>
        <p:spPr>
          <a:xfrm>
            <a:off x="720090" y="2116455"/>
            <a:ext cx="11198225" cy="462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5.小腿骨折固定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取两块夹板（长度自大腿至足跟），分别置于患儿伤腿内、外两侧，用绷带分段将夹板绑牢固定。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6.脊柱骨折固定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颈椎骨折时，患儿取仰卧位，尽快上颈托，无颈托时可用沙袋或衣服填塞患儿头、颈两侧，再用布条固定，防止左右晃动。胸椎、腰椎骨折时，患儿应平卧于硬板床或坚实的木板上，先用沙袋衣服等垫塞患儿颈、腰部，再用布条将患儿固定在木板上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四、固定技术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323340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（三）注意事项</a:t>
            </a:r>
            <a:endParaRPr lang="zh-CN" altLang="en-US" sz="2800" dirty="0"/>
          </a:p>
        </p:txBody>
      </p:sp>
      <p:sp>
        <p:nvSpPr>
          <p:cNvPr id="102" name="文本框 101"/>
          <p:cNvSpPr txBox="1"/>
          <p:nvPr/>
        </p:nvSpPr>
        <p:spPr>
          <a:xfrm>
            <a:off x="720090" y="2029460"/>
            <a:ext cx="11149330" cy="4523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（1）患儿如有伤口和出血，应先止血、包扎，然后再固定骨折部位。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（2）如有骨端刺出患儿皮肤，切不可将其送回伤口，以免发生感染。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（3）夹板的长度必须超过患儿骨折部位的上、下两个关节，骨折部位的上下两端及上下两个关节均要固定牢靠。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（4）夹板与患儿皮肤之间应加衬垫，使各部位受压均匀且容易固定。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（5）患儿肢体骨折固定时，须将指（趾）端露出，以观察血液循环，如发现血运不良应重新固定。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（6）固定过程中尽量避免不必要的搬动。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五、转运技术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0090" y="1323340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（一）徒手搬运</a:t>
            </a:r>
            <a:endParaRPr lang="zh-CN" altLang="en-US" sz="2800" dirty="0"/>
          </a:p>
        </p:txBody>
      </p:sp>
      <p:sp>
        <p:nvSpPr>
          <p:cNvPr id="102" name="文本框 101"/>
          <p:cNvSpPr txBox="1"/>
          <p:nvPr/>
        </p:nvSpPr>
        <p:spPr>
          <a:xfrm>
            <a:off x="720090" y="2167255"/>
            <a:ext cx="11149330" cy="4050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适用于现场无转运工具时，转运路途较短、病情较轻的患儿。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1.单人搬运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救护者一手自患儿腋下伸至对侧肩外侧，另一手伸至患儿大腿下，嘱患儿双臂交叉相握于救护者颈后，轻轻将患儿抱起。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2.双人搬运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两名救护者站在同一侧，救护者甲一手托住患儿的头、颈、肩部，另一手托住腰部，救护者乙一手托住臀部，另一手托住腘窝，同时将患儿轻轻抬起。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五、转运技术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8330" y="1323340"/>
            <a:ext cx="4917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（二）担架搬运</a:t>
            </a:r>
            <a:endParaRPr lang="zh-CN" altLang="en-US" sz="2800" dirty="0"/>
          </a:p>
        </p:txBody>
      </p:sp>
      <p:sp>
        <p:nvSpPr>
          <p:cNvPr id="102" name="文本框 101"/>
          <p:cNvSpPr txBox="1"/>
          <p:nvPr/>
        </p:nvSpPr>
        <p:spPr>
          <a:xfrm>
            <a:off x="720090" y="2167255"/>
            <a:ext cx="11149330" cy="4050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适用于伤情较重、转运路途较远或不宜徒手搬运的患儿。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（1）将患儿平稳抬起，置担架上，妥善固定。患儿脚在前，头在后，以方便后面的救护者观察病情。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（2）抬担架时前后步调要保持一致，平稳前进。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（3）行歨中，要使患儿身体保持在水平状态。如向高处抬（如上台阶）时，前面的救护者要放低担架，后面的救护者则要抬高。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0" spc="50" dirty="0" smtClean="0">
                <a:latin typeface="+mj-ea"/>
                <a:ea typeface="+mj-ea"/>
                <a:cs typeface="微软雅黑" panose="020B0503020204020204" charset="-122"/>
              </a:rPr>
              <a:t>（4）放下担架时要先放脚端，再放头端。</a:t>
            </a:r>
            <a:endParaRPr lang="zh-CN" altLang="en-US" sz="2400" b="0" spc="50" dirty="0" smtClean="0"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18665" y="1770380"/>
            <a:ext cx="9436735" cy="207454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：聪聪小朋友在托儿所玩滑梯时不慎摔下，摔下时卧地不起，并诉说腰痛，双腿不能动。托儿所的小黄老师背至附近的医院检查、治疗。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309495" y="4181475"/>
            <a:ext cx="8355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问题：你觉得小黄老师的做法妥当吗？为什么？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45970" y="1496695"/>
            <a:ext cx="9436735" cy="202374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：托育机构张老师在进行入户家访时，看到洋洋不小心被小刀划破了食指，鲜血直流。奶奶赶紧用创可贴包住出血部位，并用绳子把洋洋的食指紧紧地绑住，防止继续出血。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309495" y="4255135"/>
            <a:ext cx="8355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问题：你觉得奶奶的做法正确吗？如果你是张老师，你对奶奶有什么建议？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>
            <p:custDataLst>
              <p:tags r:id="rId1"/>
            </p:custDataLst>
          </p:nvPr>
        </p:nvSpPr>
        <p:spPr>
          <a:xfrm>
            <a:off x="1210310" y="1741805"/>
            <a:ext cx="5737225" cy="4747260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lstStyle/>
          <a:p>
            <a:pPr indent="0" fontAlgn="auto">
              <a:lnSpc>
                <a:spcPct val="200000"/>
              </a:lnSpc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一、婴幼儿心肺复苏术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二、止血技术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三、包扎技术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四、固定技术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五、转运技术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2"/>
            </p:custDataLst>
          </p:nvPr>
        </p:nvSpPr>
        <p:spPr>
          <a:xfrm>
            <a:off x="1210627" y="777240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3171190" y="1885950"/>
            <a:ext cx="7897495" cy="1927225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思考：如何判断婴幼儿心跳呼吸骤停?</a:t>
            </a:r>
            <a:b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</a:b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lang="en-US" altLang="zh-CN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      </a:t>
            </a: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一旦发生</a:t>
            </a: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心跳呼吸骤停，该</a:t>
            </a: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如何处理</a:t>
            </a: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？</a:t>
            </a:r>
            <a:endParaRPr lang="zh-CN" altLang="en-US" sz="3600" spc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一、婴幼儿心肺复苏术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13815" y="158750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（一）目的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313815" y="2782570"/>
            <a:ext cx="53416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用人工方法重建患儿的呼吸和循环，使患儿尽快恢复呼吸和心跳。</a:t>
            </a:r>
            <a:endParaRPr lang="zh-CN" altLang="en-US" sz="2400" b="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2" name="图片 1" descr="模块二项目四任务二图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72070" y="2336800"/>
            <a:ext cx="3482975" cy="261239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2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一、婴幼儿心肺复苏术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01370" y="106299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（二）操作步骤</a:t>
            </a:r>
            <a:endParaRPr lang="zh-CN" altLang="en-US" sz="2800" dirty="0"/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334010" y="1733550"/>
          <a:ext cx="11710670" cy="5141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7965"/>
                <a:gridCol w="10212705"/>
              </a:tblGrid>
              <a:tr h="23774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1.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胸外按压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 anchorCtr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患儿仰卧在硬板床或坚实的平面上，松解衣领、裤带，暴露胸部。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（1）婴儿胸外按压：用一手托住患儿背部，将另一手食指、中指置于两乳头连线的中点垂直向下用力按压。或两手掌及四手指托住两侧背部，双手大拇指按压。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（</a:t>
                      </a:r>
                      <a:r>
                        <a:rPr lang="en-US" altLang="zh-CN" sz="2000" b="0">
                          <a:solidFill>
                            <a:schemeClr val="tx1"/>
                          </a:solidFill>
                          <a:sym typeface="+mn-ea"/>
                        </a:rPr>
                        <a:t>2</a:t>
                      </a: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）1岁以上小儿胸外按压：左手固定患儿头部，右手掌根垂直向下用力按</a:t>
                      </a: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两乳头连线的中点</a:t>
                      </a:r>
                      <a:r>
                        <a:rPr lang="zh-CN" altLang="en-US" sz="2000" b="0">
                          <a:solidFill>
                            <a:schemeClr val="tx1"/>
                          </a:solidFill>
                          <a:sym typeface="+mn-ea"/>
                        </a:rPr>
                        <a:t>，手掌根的长轴与胸骨的长轴一致。</a:t>
                      </a: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4630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sym typeface="+mn-ea"/>
                        </a:rPr>
                        <a:t>2.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  <a:sym typeface="+mn-ea"/>
                        </a:rPr>
                        <a:t>开放气道</a:t>
                      </a:r>
                      <a:endParaRPr lang="zh-CN" altLang="en-US" sz="2000" b="1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（1）清除口腔异物：患儿头侧向一方，用右手食指清理口腔内的异物。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（2）开放气道：用一手的小鱼际（手掌外侧缘）置于患儿前额部，另一手的食指、中指置于下颏，将下颌骨上抬，使下颌角与耳垂的连线和地面垂直。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3011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sym typeface="+mn-ea"/>
                        </a:rPr>
                        <a:t>3.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  <a:sym typeface="+mn-ea"/>
                        </a:rPr>
                        <a:t>人工呼吸</a:t>
                      </a:r>
                      <a:endParaRPr lang="zh-CN" altLang="en-US" sz="2000" b="1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深吸一口气，用口包住患儿口鼻（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1岁以下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）或口（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岁以上），拇指和食指捏紧患儿鼻孔，使其保持气道开放的角度，缓慢往里吹气。观察胸廓隆起，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松开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口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sym typeface="+mn-ea"/>
                        </a:rPr>
                        <a:t>鼻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，患儿自然呼气。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一、婴幼儿心肺复苏术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01370" y="106299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（三）注意事项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608965" y="1658620"/>
            <a:ext cx="11317605" cy="5198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1. </a:t>
            </a:r>
            <a:r>
              <a:rPr lang="zh-CN" altLang="en-US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实施心肺复苏术前必须先评估，确定婴幼儿无心跳和呼吸方可实施。禁止在有</a:t>
            </a:r>
            <a:r>
              <a:rPr lang="zh-CN" altLang="en-US" sz="240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心跳和呼吸的人身上进行心肺复苏。</a:t>
            </a:r>
            <a:endParaRPr lang="zh-CN" alt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2. </a:t>
            </a:r>
            <a:r>
              <a:rPr lang="zh-CN" altLang="en-US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胸外按压幅度为胸部前后径的1/3，每次按压后使胸廓完全回弹。按压频率为每分钟100～120次。</a:t>
            </a:r>
            <a:endParaRPr lang="zh-CN" altLang="en-US" sz="2400" b="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3. 儿童人工呼吸的频率每分钟18～20次，婴儿每分钟30次。</a:t>
            </a:r>
            <a:endParaRPr lang="en-US" altLang="zh-CN" sz="2400" b="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4. 心脏按压与人工呼吸频率之比为30：2，即按压30次</a:t>
            </a:r>
            <a:r>
              <a:rPr lang="zh-CN" altLang="en-US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，进行</a:t>
            </a:r>
            <a:r>
              <a:rPr lang="en-US" altLang="zh-CN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人工呼吸2次。</a:t>
            </a:r>
            <a:endParaRPr lang="en-US" altLang="zh-CN" sz="2400" b="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5. 做完5个循环后（每个循环包括30次胸外按压和2次人工呼吸），判断复苏的效果。心肺复苏的有效指征为：心跳恢复；自主呼吸恢复；口唇、甲床颜色恢复红润；散大的瞳孔缩小，对光反射恢复；血压恢复。</a:t>
            </a:r>
            <a:endParaRPr lang="en-US" altLang="zh-CN" sz="2400" b="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二、止血技术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6000" y="126301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  <a:buSzTx/>
              <a:buFontTx/>
            </a:pPr>
            <a:r>
              <a:rPr lang="zh-CN" altLang="en-US" sz="2800" dirty="0"/>
              <a:t>（一）加压包扎止血法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016000" y="1905635"/>
            <a:ext cx="105003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en-US" altLang="zh-CN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1. </a:t>
            </a:r>
            <a:r>
              <a:rPr lang="zh-CN" altLang="en-US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适用范围：适用于患儿四肢、头颈、躯干等体表血管损伤时的止血。</a:t>
            </a:r>
            <a:endParaRPr lang="zh-CN" altLang="en-US" sz="2400" b="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</a:endParaRPr>
          </a:p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en-US" altLang="zh-CN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2. </a:t>
            </a:r>
            <a:r>
              <a:rPr lang="zh-CN" altLang="en-US" sz="2400" b="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</a:rPr>
              <a:t>方法：先将清洁的敷料覆盖伤口，再用绷带或三角巾加压包扎，压力的大小以能止血而不影响患儿肢体血液循环为宜。</a:t>
            </a:r>
            <a:endParaRPr lang="zh-CN" altLang="en-US" sz="2400" b="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60" name="图片 160" descr="1185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 rot="16200000">
            <a:off x="1240155" y="4395470"/>
            <a:ext cx="2187575" cy="2229485"/>
          </a:xfrm>
          <a:prstGeom prst="rect">
            <a:avLst/>
          </a:prstGeom>
        </p:spPr>
      </p:pic>
      <p:pic>
        <p:nvPicPr>
          <p:cNvPr id="161" name="图片 161" descr="1185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819525" y="4416425"/>
            <a:ext cx="2221865" cy="2187575"/>
          </a:xfrm>
          <a:prstGeom prst="rect">
            <a:avLst/>
          </a:prstGeom>
        </p:spPr>
      </p:pic>
      <p:pic>
        <p:nvPicPr>
          <p:cNvPr id="162" name="图片 162" descr="1185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 rot="5400000">
            <a:off x="6445885" y="4397375"/>
            <a:ext cx="2205355" cy="2244090"/>
          </a:xfrm>
          <a:prstGeom prst="rect">
            <a:avLst/>
          </a:prstGeom>
        </p:spPr>
      </p:pic>
      <p:pic>
        <p:nvPicPr>
          <p:cNvPr id="163" name="图片 163" descr="11859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056370" y="4404995"/>
            <a:ext cx="2240915" cy="219392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5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5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6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3.xml><?xml version="1.0" encoding="utf-8"?>
<p:tagLst xmlns:p="http://schemas.openxmlformats.org/presentationml/2006/main">
  <p:tag name="KSO_WM_UNIT_TABLE_BEAUTIFY" val="smartTable{35f73148-d56e-4677-88e9-1eb8a4d1aaa4}"/>
  <p:tag name="TABLE_ENDDRAG_ORIGIN_RECT" val="922*393"/>
  <p:tag name="TABLE_ENDDRAG_RECT" val="26*122*922*393"/>
  <p:tag name="KSO_WM_BEAUTIFY_FLAG" val=""/>
</p:tagLst>
</file>

<file path=ppt/tags/tag16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6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83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8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87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8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91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9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9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01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0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0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1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1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2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2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3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4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5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5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6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6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71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7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75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7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8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8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8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8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8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92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9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9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9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30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30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305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309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313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317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322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323.xml><?xml version="1.0" encoding="utf-8"?>
<p:tagLst xmlns:p="http://schemas.openxmlformats.org/presentationml/2006/main">
  <p:tag name="COMMONDATA" val="eyJoZGlkIjoiZjBiYzA0OWRiZGQyNjQ3Y2UyZWRhZmVhMTRjYWQxMWUifQ=="/>
  <p:tag name="KSO_WPP_MARK_KEY" val="edc4ae16-9a38-4313-bf6e-428e8fa34f27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4689</Words>
  <Application>WPS 演示</Application>
  <PresentationFormat>宽屏</PresentationFormat>
  <Paragraphs>305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Arial Unicode MS</vt:lpstr>
      <vt:lpstr>Calibri</vt:lpstr>
      <vt:lpstr>Office 主题</vt:lpstr>
      <vt:lpstr>1_Office 主题​​</vt:lpstr>
      <vt:lpstr>掌握婴幼儿意外伤害常用的现场急救技术</vt:lpstr>
      <vt:lpstr>一、教学目标 知识目标： 1.掌握婴幼儿心肺复苏的步骤及注意事项。 2.熟悉婴幼儿外伤出血的止血和包扎方法。 3.熟悉骨折固定、转运的方法及注意事项。 能力目标：	 1.能够说出婴幼儿心肺复苏术的操作要点，并能进行规范的操作。 2.能够给外伤出血的婴幼儿进行初步的止血和包扎。 素质目标：	 具备“时间就是生命”的急救意识和应变能力；遇到突发意外事件时，具有沉着冷静的心理素质。 </vt:lpstr>
      <vt:lpstr>PowerPoint 演示文稿</vt:lpstr>
      <vt:lpstr>PowerPoint 演示文稿</vt:lpstr>
      <vt:lpstr>思考：如何判断婴幼儿心跳呼吸骤停?         一旦发生心跳呼吸骤停，该如何处理？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李燕</cp:lastModifiedBy>
  <cp:revision>48</cp:revision>
  <dcterms:created xsi:type="dcterms:W3CDTF">2023-05-23T12:01:00Z</dcterms:created>
  <dcterms:modified xsi:type="dcterms:W3CDTF">2023-05-28T14:08:06Z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2052-11.1.0.14309</vt:lpwstr>
  </property>
</Properties>
</file>