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309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469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26B21D-70DA-A857-FDD0-5151EF55A4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13B8B4-7FC2-22EE-3996-AF335EFC7F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432EC9-CE4A-1363-15E1-33F6BFB3FE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F34551-8732-CB92-0D8B-A354315897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459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e5ef67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97F704B-60C0-40FF-A9B5-CA620F1110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走进社会生活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e5ef67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1835A4B-3E56-4A71-91CF-FB1515862C6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ccf31c4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44aa576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6935838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accf31c47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b44aa576a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66935838e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走进社会生活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e5ef67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4CBBFD5-7A43-4A2D-9331-5B6C8C9C73B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ccf31c4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44aa576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6935838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accf31c47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b44aa576a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66935838e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第8讲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走进社会生活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262550100098fe42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EC67A7F-3E8B-1950-7854-93C279A60B4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5DE86BC-4995-4900-9111-F57AB19EF0E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87C66FD-57E5-44D6-B966-487D9710D4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ccf31c4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44aa576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6935838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accf31c47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b44aa576a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66935838e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511D72B-7F79-45F3-9EE8-64FA0B1F5F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ccf31c4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44aa576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6935838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accf31c47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b44aa576a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66935838e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90c860ff?sp=1&amp;vcp=1&amp;pid=0f73bdfd3&amp;color=0,0,0&amp;vtp=1&amp;vaab=1&amp;bt=1&amp;bbb=1"/>
          <p:cNvSpPr/>
          <p:nvPr/>
        </p:nvSpPr>
        <p:spPr>
          <a:xfrm>
            <a:off x="539496" y="11122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列举不同角色所承担的责任</a:t>
            </a:r>
            <a:endParaRPr lang="en-US" altLang="zh-CN" sz="2800" dirty="0"/>
          </a:p>
        </p:txBody>
      </p:sp>
      <p:graphicFrame>
        <p:nvGraphicFramePr>
          <p:cNvPr id="15" name="P_6_BD#290c860ff?colgroup=11,18&amp;vcp=1&amp;pid=0f73bdfd3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875106"/>
              </p:ext>
            </p:extLst>
          </p:nvPr>
        </p:nvGraphicFramePr>
        <p:xfrm>
          <a:off x="539496" y="1793905"/>
          <a:ext cx="11073384" cy="3938464"/>
        </p:xfrm>
        <a:graphic>
          <a:graphicData uri="http://schemas.openxmlformats.org/drawingml/2006/table">
            <a:tbl>
              <a:tblPr/>
              <a:tblGrid>
                <a:gridCol w="4197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6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责任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孝敬父母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遵守学校纪律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认真学习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父母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养育子女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老师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教书育人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社会成员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遵守社会规则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维护公共秩序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中华儿女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心系祖国的前途和命运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90c860ff?sp=1&amp;vcp=1&amp;pid=0f73bdfd3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为什么要养成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亲社会行为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必要性：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青少年处于走向社会的关键时期，应该树立积极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的生活态度，关注社会，了解社会，服务社会，养成亲社会行为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与社会的过程，既是体验社会生活的过程，也是在实践中发展和成就自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己的过程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我们只有主动关心社会，积极融入社会，倾力奉献社会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才能实现自己的人生价值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重要意义：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养成亲社会行为，有利于我们养成良好的行为习惯，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塑造健康的人格，形成正确的价值观，获得他人和社会的接纳与认可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90c860ff?sp=1&amp;vcp=1&amp;pid=0f73bdfd3&amp;color=0,0,0&amp;mp=1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如何养成亲社会行为？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ker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在人际交往和社会实践中养成亲社会行为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（1）主动了解社会，关注社会发展变化，积极投身于社会实践。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（2）在社会生活中，遵守社会规则，热心帮助他人。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（3）积极融入社会，倾力奉献社会。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5f68fab5?vcp=1&amp;pid=0f73bdfd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B_7_BD.1_1#dfaa45a51?vaa=1&amp;vcp=1&amp;pid=d5f68fab5&amp;color=0,0,0&amp;tib=255,255,255&amp;vip=1#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372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2_1#dfaa45a51.blank?vaa=1&amp;vcp=1&amp;pid=d5f68fab5&amp;color=0,0,0&amp;vpa=1&amp;vtp=1&amp;vaab=1"/>
          <p:cNvSpPr/>
          <p:nvPr/>
        </p:nvSpPr>
        <p:spPr>
          <a:xfrm>
            <a:off x="2395728" y="1720768"/>
            <a:ext cx="384048" cy="256032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2f942f530?vcp=1&amp;pid=d5f68fab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pic>
        <p:nvPicPr>
          <p:cNvPr id="3" name="QC_8_BD.3_1#c3fa10c63?htil=1&amp;vaa=1&amp;vcp=1&amp;pid=2f942f53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2979" y="1285528"/>
            <a:ext cx="4087368" cy="391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3_2#c3fa10c63?htil=1&amp;sp=1&amp;vaa=1&amp;vcp=1&amp;pid=2f942f530&amp;color=0,0,0&amp;vtp=1&amp;vaab=1&amp;bbb=1&amp;hb=1&amp;hs=1"/>
          <p:cNvSpPr/>
          <p:nvPr/>
        </p:nvSpPr>
        <p:spPr>
          <a:xfrm>
            <a:off x="539496" y="1267240"/>
            <a:ext cx="689457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图是小洁同学绘制的“我的社会关系网络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从中你能得出的结论是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4_1#c3fa10c63.bracket?vaa=1&amp;vcp=1&amp;pid=2f942f530&amp;color=0,0,0&amp;vpa=2&amp;vtp=1&amp;vaab=1"/>
          <p:cNvSpPr/>
          <p:nvPr/>
        </p:nvSpPr>
        <p:spPr>
          <a:xfrm>
            <a:off x="5240877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3_3#c3fa10c63?htil=1&amp;vaa=1&amp;vcp=1&amp;pid=2f942f530&amp;color=0,0,0&amp;vtp=1&amp;vaab=1&amp;bbb=1&amp;hb=1&amp;hs=1"/>
          <p:cNvSpPr/>
          <p:nvPr/>
        </p:nvSpPr>
        <p:spPr>
          <a:xfrm>
            <a:off x="539496" y="2550649"/>
            <a:ext cx="6894576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在不同的社会关系中，人们具有不同的身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未成年人在社会关系网中处于核心位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置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个人离不开社会，但社会可以离开个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每个人都是社会关系这张“大网”上的一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个“结点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</p:txBody>
      </p:sp>
      <p:sp>
        <p:nvSpPr>
          <p:cNvPr id="7" name="QC_8_BD.3_4#c3fa10c63.choices?vaa=1&amp;vcp=1&amp;pid=2f942f530&amp;color=0,0,0&amp;vtp=1&amp;vaab=1&amp;bbb=1&amp;hs=1"/>
          <p:cNvSpPr/>
          <p:nvPr/>
        </p:nvSpPr>
        <p:spPr>
          <a:xfrm>
            <a:off x="539496" y="57559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_1#d913dd724?sp=1&amp;vaa=1&amp;vcp=1&amp;pid=2f942f530&amp;color=0,0,0&amp;vtp=1&amp;vaab=1&amp;bt=1&amp;bbb=1&amp;hb=1"/>
          <p:cNvSpPr/>
          <p:nvPr/>
        </p:nvSpPr>
        <p:spPr>
          <a:xfrm>
            <a:off x="539496" y="1546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（2024·广西南宁·模拟）2024年1月，广西南宁的11名小朋友去黑龙江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研学的经历，受到网友们的关注。他们欣赏建筑之美，观赏冰雕作品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在中国最北哨位唱国歌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他们在黑龙江的研学活动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6_1#d913dd724.bracket?vaa=1&amp;vcp=1&amp;pid=2f942f530&amp;color=0,0,0&amp;vpa=3&amp;vtp=1&amp;vaab=1"/>
          <p:cNvSpPr/>
          <p:nvPr/>
        </p:nvSpPr>
        <p:spPr>
          <a:xfrm>
            <a:off x="8995314" y="28282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5_2#d913dd724?vaa=1&amp;vcp=1&amp;pid=2f942f530&amp;color=0,0,0&amp;vtp=1&amp;vaab=1&amp;bbb=1&amp;hb=1"/>
          <p:cNvSpPr/>
          <p:nvPr/>
        </p:nvSpPr>
        <p:spPr>
          <a:xfrm>
            <a:off x="539496" y="34699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①有利于他们在社会课堂中成长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②能消除各地文化差异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③有利于他们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品味美好情感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④促进了亲子关系的和谐</a:t>
            </a:r>
            <a:endParaRPr lang="en-US" altLang="zh-CN" sz="2800" dirty="0"/>
          </a:p>
        </p:txBody>
      </p:sp>
      <p:sp>
        <p:nvSpPr>
          <p:cNvPr id="5" name="QC_8_BD.5_3#d913dd724.choices?vaa=1&amp;vcp=1&amp;pid=2f942f530&amp;color=0,0,0&amp;vtp=1&amp;vaab=1&amp;bbb=1"/>
          <p:cNvSpPr/>
          <p:nvPr/>
        </p:nvSpPr>
        <p:spPr>
          <a:xfrm>
            <a:off x="539496" y="47391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9bc34bb7?sp=1&amp;vcp=1&amp;pid=b44aa576a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二、参与网络生活</a:t>
            </a:r>
            <a:endParaRPr lang="en-US" altLang="zh-CN" sz="3200" dirty="0"/>
          </a:p>
        </p:txBody>
      </p:sp>
      <p:sp>
        <p:nvSpPr>
          <p:cNvPr id="3" name="P_6_BD#95e5d5d2e?sp=1&amp;vcp=1&amp;pid=d9bc34bb7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网络生活</a:t>
            </a:r>
            <a:endParaRPr lang="en-US" altLang="zh-CN" sz="2800" dirty="0"/>
          </a:p>
        </p:txBody>
      </p:sp>
      <p:graphicFrame>
        <p:nvGraphicFramePr>
          <p:cNvPr id="21" name="P_6_BD#95e5d5d2e?colgroup=3,25&amp;vcp=1&amp;pid=d9bc34bb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646367"/>
              </p:ext>
            </p:extLst>
          </p:nvPr>
        </p:nvGraphicFramePr>
        <p:xfrm>
          <a:off x="539496" y="1961941"/>
          <a:ext cx="11073384" cy="3377312"/>
        </p:xfrm>
        <a:graphic>
          <a:graphicData uri="http://schemas.openxmlformats.org/drawingml/2006/table">
            <a:tbl>
              <a:tblPr/>
              <a:tblGrid>
                <a:gridCol w="1527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我们参与社会生活的一种形式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08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网络丰富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日常生活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①网络方便了人们的信息传递和交流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网络打破了传统人际交往的时空限制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促进了人际交往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网络让我们的生活变得更加便利和丰富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6_BD#95e5d5d2e?colgroup=3,2,4,18&amp;vcp=1&amp;pid=d9bc34bb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485567"/>
              </p:ext>
            </p:extLst>
          </p:nvPr>
        </p:nvGraphicFramePr>
        <p:xfrm>
          <a:off x="539496" y="2660364"/>
          <a:ext cx="11073384" cy="2241868"/>
        </p:xfrm>
        <a:graphic>
          <a:graphicData uri="http://schemas.openxmlformats.org/drawingml/2006/table">
            <a:tbl>
              <a:tblPr/>
              <a:tblGrid>
                <a:gridCol w="1527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41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网络推动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社会进步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①网络</a:t>
                      </a:r>
                      <a:r>
                        <a:rPr lang="en-US" altLang="zh-CN" sz="2800" b="0" i="0" u="wavy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为经济发展注入新的活力</a:t>
                      </a:r>
                      <a:endParaRPr lang="en-US" altLang="zh-CN" sz="1200" u="wavy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②网络</a:t>
                      </a:r>
                      <a:r>
                        <a:rPr lang="en-US" altLang="zh-CN" sz="2800" b="0" i="0" u="wavy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促进民主政治的进步</a:t>
                      </a:r>
                      <a:endParaRPr lang="en-US" altLang="zh-CN" sz="1200" u="wavy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③网络</a:t>
                      </a:r>
                      <a:r>
                        <a:rPr lang="en-US" altLang="zh-CN" sz="2800" b="0" i="0" u="wavy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为文化传播搭建新平台</a:t>
                      </a:r>
                      <a:endParaRPr lang="en-US" altLang="zh-CN" sz="1200" u="wavy" dirty="0"/>
                    </a:p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④网络</a:t>
                      </a:r>
                      <a:r>
                        <a:rPr lang="en-US" altLang="zh-CN" sz="2800" b="0" i="0" u="wavy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为科技创新搭建新平台</a:t>
                      </a:r>
                      <a:endParaRPr lang="en-US" altLang="zh-CN" sz="1200" u="wavy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95e5d5d2e?colgroup=3,2,4,18&amp;vcp=1&amp;pid=d9bc34bb7&amp;color=0,0,0&amp;vtp=1&amp;vaab=1&amp;bt=1&amp;bbb=1">
            <a:extLst>
              <a:ext uri="{FF2B5EF4-FFF2-40B4-BE49-F238E27FC236}">
                <a16:creationId xmlns:a16="http://schemas.microsoft.com/office/drawing/2014/main" id="{F9E43DCA-1162-0C01-A14B-038E57498584}"/>
              </a:ext>
            </a:extLst>
          </p:cNvPr>
          <p:cNvSpPr txBox="1"/>
          <p:nvPr/>
        </p:nvSpPr>
        <p:spPr>
          <a:xfrm>
            <a:off x="10894735" y="19519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6_BD#95e5d5d2e?colgroup=3,2,4,18&amp;vcp=1&amp;pid=d9bc34bb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672170"/>
              </p:ext>
            </p:extLst>
          </p:nvPr>
        </p:nvGraphicFramePr>
        <p:xfrm>
          <a:off x="539496" y="2092166"/>
          <a:ext cx="11091384" cy="3378264"/>
        </p:xfrm>
        <a:graphic>
          <a:graphicData uri="http://schemas.openxmlformats.org/drawingml/2006/table">
            <a:tbl>
              <a:tblPr/>
              <a:tblGrid>
                <a:gridCol w="1527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7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782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一些网络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信息是虚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假的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害的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①有的人有意无意地歪曲事实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误导大众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有的人随意宣泄情绪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谩骂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中伤他人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侵犯他人人格尊严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③有的人实施网络诈骗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侵害他人利益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有的人恶意发布暴力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色情和危害社会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稳定的信息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造成恶劣影响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95e5d5d2e?colgroup=3,2,4,18&amp;vcp=1&amp;pid=d9bc34bb7&amp;color=0,0,0&amp;mp=1&amp;vtp=1&amp;vaab=1&amp;bt=1&amp;bbb=1">
            <a:extLst>
              <a:ext uri="{FF2B5EF4-FFF2-40B4-BE49-F238E27FC236}">
                <a16:creationId xmlns:a16="http://schemas.microsoft.com/office/drawing/2014/main" id="{89670374-C074-95E8-6503-BD7C25496C95}"/>
              </a:ext>
            </a:extLst>
          </p:cNvPr>
          <p:cNvSpPr txBox="1"/>
          <p:nvPr/>
        </p:nvSpPr>
        <p:spPr>
          <a:xfrm>
            <a:off x="10894735" y="13837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6_BD#95e5d5d2e?colgroup=3,2,4,18&amp;vcp=1&amp;pid=d9bc34bb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639382"/>
              </p:ext>
            </p:extLst>
          </p:nvPr>
        </p:nvGraphicFramePr>
        <p:xfrm>
          <a:off x="539496" y="1705292"/>
          <a:ext cx="11073384" cy="3670692"/>
        </p:xfrm>
        <a:graphic>
          <a:graphicData uri="http://schemas.openxmlformats.org/drawingml/2006/table">
            <a:tbl>
              <a:tblPr/>
              <a:tblGrid>
                <a:gridCol w="1527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64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217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沉迷于网络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影响学习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作和生活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干扰选择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耗费时间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影响思考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疏离现实的人际关系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个人隐私易被侵犯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信息泄露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手机窃听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窥密偷拍等侵犯个人隐私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6_BD#95e5d5d2e?colgroup=3,2,4,18&amp;vcp=1&amp;pid=d9bc34bb7&amp;color=0,0,0&amp;vtp=1&amp;vaab=1&amp;bt=1&amp;bbb=1">
            <a:extLst>
              <a:ext uri="{FF2B5EF4-FFF2-40B4-BE49-F238E27FC236}">
                <a16:creationId xmlns:a16="http://schemas.microsoft.com/office/drawing/2014/main" id="{9B97F79D-DB04-B648-CF38-123AB2BB666D}"/>
              </a:ext>
            </a:extLst>
          </p:cNvPr>
          <p:cNvSpPr txBox="1"/>
          <p:nvPr/>
        </p:nvSpPr>
        <p:spPr>
          <a:xfrm>
            <a:off x="10894735" y="9968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fce930c9b.fixed?vcp=1&amp;pid=d892b45e8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fce930c9b.fixed?vcp=1&amp;pid=d892b45e8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fce930c9b.fixed?vcp=1&amp;pid=d892b45e8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八年级上册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6_BD#95e5d5d2e?colgroup=3,2,22&amp;vcp=1&amp;pid=d9bc34bb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185749"/>
              </p:ext>
            </p:extLst>
          </p:nvPr>
        </p:nvGraphicFramePr>
        <p:xfrm>
          <a:off x="539496" y="1692116"/>
          <a:ext cx="11112603" cy="3528000"/>
        </p:xfrm>
        <a:graphic>
          <a:graphicData uri="http://schemas.openxmlformats.org/drawingml/2006/table">
            <a:tbl>
              <a:tblPr/>
              <a:tblGrid>
                <a:gridCol w="1517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15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159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8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怎么做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提高媒介素养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积极利用互联网获取新知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完善自我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注意浏览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寻找与学习和工作有关的信息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学会“信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息节食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③学会辨析网络信息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自觉抵制不良信息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u="wavy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自觉遵守道德和法律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做负责的网络参与者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95e5d5d2e?colgroup=3,2,22&amp;vcp=1&amp;pid=d9bc34bb7&amp;color=0,0,0&amp;mp=1&amp;vtp=1&amp;vaab=1&amp;bt=1&amp;bbb=1">
            <a:extLst>
              <a:ext uri="{FF2B5EF4-FFF2-40B4-BE49-F238E27FC236}">
                <a16:creationId xmlns:a16="http://schemas.microsoft.com/office/drawing/2014/main" id="{88849057-9ADE-417F-43EA-174628F25595}"/>
              </a:ext>
            </a:extLst>
          </p:cNvPr>
          <p:cNvSpPr txBox="1"/>
          <p:nvPr/>
        </p:nvSpPr>
        <p:spPr>
          <a:xfrm>
            <a:off x="10933954" y="9837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6_BD#95e5d5d2e?colgroup=3,2,22&amp;vcp=1&amp;pid=d9bc34bb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156479"/>
              </p:ext>
            </p:extLst>
          </p:nvPr>
        </p:nvGraphicFramePr>
        <p:xfrm>
          <a:off x="539496" y="2382234"/>
          <a:ext cx="11112603" cy="3060000"/>
        </p:xfrm>
        <a:graphic>
          <a:graphicData uri="http://schemas.openxmlformats.org/drawingml/2006/table">
            <a:tbl>
              <a:tblPr/>
              <a:tblGrid>
                <a:gridCol w="1517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1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56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6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怎么做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正能量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充分利用网络平台为社会发展建言献策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为有关部门决策科学化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民主化贡献自己的力量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践行社会主义核心价值观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不断提高网络媒介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素养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共同培育积极健康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向上向善的网络文化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让网络公共空间充满正能量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弘扬主旋律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95e5d5d2e?colgroup=3,2,22&amp;vcp=1&amp;pid=d9bc34bb7&amp;color=0,0,0&amp;vtp=1&amp;vaab=1&amp;bt=1&amp;bbb=1">
            <a:extLst>
              <a:ext uri="{FF2B5EF4-FFF2-40B4-BE49-F238E27FC236}">
                <a16:creationId xmlns:a16="http://schemas.microsoft.com/office/drawing/2014/main" id="{6315ADE9-F4D4-4B27-31F6-00166611304F}"/>
              </a:ext>
            </a:extLst>
          </p:cNvPr>
          <p:cNvSpPr txBox="1"/>
          <p:nvPr/>
        </p:nvSpPr>
        <p:spPr>
          <a:xfrm>
            <a:off x="10933954" y="16738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5e5d5d2e?sp=1&amp;vcp=1&amp;pid=d9bc34bb7&amp;color=0,0,0&amp;mp=1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如何防范网络谣言？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完善网络立法，加强网络监管。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加强对网络的监督，避免谣言的传播；加强宣传教育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工作，提升网民的辨别能力、防范意识和思想道德修养。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互联网平台：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①加快建立网络谣言监测机制、筛选确认制度、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破坏评估制度等。②形成及时发现网络谣言、及时处置网络谣言的机制。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③在网民中开展诚信发言、抵制谣言等活动。④文明经营，从严自律。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5e5d5d2e?sp=1&amp;vcp=1&amp;pid=d9bc34bb7&amp;color=0,0,0&amp;mp=1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公民（青少年）：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①文明上网，对自己的言论负责。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②自觉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抵制网络谣言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，不造谣、不信谣、不传谣。③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掌握辨别网络谣言的方法，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如注意信息出处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、关注官方信息、对信息进行多方验证等。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5e5d5d2e?sp=1&amp;vcp=1&amp;pid=d9bc34bb7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请你就促使青少年文明上网，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提出合理建议。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完善相关法律法规；加大执法力度，整治网络低俗之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风，营造良好的网络环境；依法取缔非法网吧。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加强对学生的教育引导；创造良好的学习环境，开展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丰富多彩的课外活动；开通校园绿色网站，教育学生文明上网、自觉抵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制不良诱惑。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5e5d5d2e?sp=1&amp;vcp=1&amp;pid=d9bc34bb7&amp;color=0,0,0&amp;mp=1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家庭：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加强对子女的引导和监督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，积极引导青少年参加有益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身心健康的活动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抵制不文明上网行为。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恪守道德，遵守法律，严格自律；增强自我防范意识。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5e5d5d2e?vcp=1&amp;pid=d9bc34bb7&amp;color=0,0,0&amp;mp=1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做法类选择题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试题特点】常以材料为背景，从某个行为主体出发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，考查学生认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、解决问题的能力。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解答方法】认真审读题目材料和提问，明确行为主体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，找出与行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为主体相符的选项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。如果选项与行为主体不符，即使是正确的做法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不能入选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764a34c6?vcp=1&amp;pid=d9bc34bb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B_7_BD.7_1#e6b97f013?vaa=1&amp;vcp=1&amp;pid=1764a34c6&amp;color=0,0,0&amp;tib=255,255,255&amp;vip=4#4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475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8_1#e6b97f013.blank?vaa=1&amp;vcp=1&amp;pid=1764a34c6&amp;color=0,0,0&amp;vpa=4&amp;vtp=1&amp;vaab=1"/>
          <p:cNvSpPr/>
          <p:nvPr/>
        </p:nvSpPr>
        <p:spPr>
          <a:xfrm>
            <a:off x="7552944" y="1455592"/>
            <a:ext cx="521208" cy="173736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4d312810?vcp=1&amp;pid=1764a34c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9_1#f6b5f228a?vaa=1&amp;vcp=1&amp;pid=44d312810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网络是把双刃剑，丰富了人们的日常生活，推动社会进步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。但网络信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息良莠不齐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，也会给人们的学习、工作和生活带来不良影响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。下列关于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网络作用路径的推导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_1#f6b5f228a.bracket?vaa=1&amp;vcp=1&amp;pid=44d312810&amp;color=0,0,0&amp;vpa=5&amp;vtp=1&amp;vaab=1"/>
          <p:cNvSpPr/>
          <p:nvPr/>
        </p:nvSpPr>
        <p:spPr>
          <a:xfrm>
            <a:off x="57949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9_2#f6b5f228a.choices?vaa=1&amp;vcp=1&amp;pid=44d312810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A.“云就医”→节约时间成本，提高效率→增强人民的幸福感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.网上评议政府工作→提高文化传播速度→建设服务型政府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.农产品电商→拓宽农产品销售渠道→实现城乡同步发展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.某人发布网络谣言→依法行使言论自由→危害社会稳定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_1#5acac2a43?vaa=1&amp;vcp=1&amp;pid=44d312810&amp;color=0,0,0&amp;vtp=1&amp;vaab=1&amp;bt=1&amp;bbb=1&amp;hb=1"/>
          <p:cNvSpPr/>
          <p:nvPr/>
        </p:nvSpPr>
        <p:spPr>
          <a:xfrm>
            <a:off x="539496" y="9853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（2024·广西玉林·模拟）2024年1月29日起，中央网信办开展“清朗·2024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年春节网络环境整治”专项行动，重点整治散播网络戾气、炮制虚假信息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网络诈骗、无底线追星等问题。这启示青少年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2_1#5acac2a43.bracket?vaa=1&amp;vcp=1&amp;pid=44d312810&amp;color=0,0,0&amp;vpa=6&amp;vtp=1&amp;vaab=1"/>
          <p:cNvSpPr/>
          <p:nvPr/>
        </p:nvSpPr>
        <p:spPr>
          <a:xfrm>
            <a:off x="8007889" y="23190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1_2#5acac2a43.choices?vaa=1&amp;vcp=1&amp;pid=44d312810&amp;color=0,0,0&amp;vtp=1&amp;vaab=1&amp;bbb=1"/>
          <p:cNvSpPr/>
          <p:nvPr/>
        </p:nvSpPr>
        <p:spPr>
          <a:xfrm>
            <a:off x="539496" y="290912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A.行己有耻，远离网络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.加强网络监管，限制网络信息传播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.严格执法，营造良好网络生态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.提高媒介素养，理性参与网络生活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56a36516?vcp=1&amp;pid=fce930c9b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本册知识串联</a:t>
            </a:r>
            <a:endParaRPr lang="en-US" altLang="zh-CN" sz="3200" dirty="0"/>
          </a:p>
        </p:txBody>
      </p:sp>
      <p:pic>
        <p:nvPicPr>
          <p:cNvPr id="3" name="P_4_BD#e1d7c891e?vcp=1&amp;pid=b56a3651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327576"/>
            <a:ext cx="11064240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e48123219?vcp=1&amp;pid=44d312810&amp;color=241,138,6&amp;vtp=1&amp;vaab=1&amp;bt=1&amp;bbb=1"/>
          <p:cNvSpPr/>
          <p:nvPr/>
        </p:nvSpPr>
        <p:spPr>
          <a:xfrm>
            <a:off x="539496" y="55440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易混易错（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判断正误并改正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000" dirty="0"/>
          </a:p>
        </p:txBody>
      </p:sp>
      <p:sp>
        <p:nvSpPr>
          <p:cNvPr id="3" name="QT_9_BD.13_1#8013c488c?sp=1&amp;vaa=1&amp;vcp=1&amp;pid=e48123219&amp;color=0,0,0&amp;vtp=1&amp;vaab=1&amp;bbb=1"/>
          <p:cNvSpPr/>
          <p:nvPr/>
        </p:nvSpPr>
        <p:spPr>
          <a:xfrm>
            <a:off x="539496" y="1211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亲社会行为是自然形成的，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不需要培养。(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</a:t>
            </a:r>
            <a:endParaRPr lang="en-US" altLang="zh-CN" sz="2800" dirty="0"/>
          </a:p>
        </p:txBody>
      </p:sp>
      <p:sp>
        <p:nvSpPr>
          <p:cNvPr id="4" name="QT_9_AN.1_1#8013c488c.bracket?vaa=1&amp;vcp=1&amp;pid=e48123219&amp;color=0,0,0&amp;vpa=7&amp;vtp=1&amp;vaab=1"/>
          <p:cNvSpPr/>
          <p:nvPr/>
        </p:nvSpPr>
        <p:spPr>
          <a:xfrm>
            <a:off x="7255414" y="12188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5" name="QT_9_AN.2_1#8013c488c.blank?vaa=1&amp;vcp=1&amp;pid=e48123219&amp;color=0,0,0&amp;vpa=8&amp;vtp=1&amp;vaab=1&amp;bbb=1"/>
          <p:cNvSpPr/>
          <p:nvPr/>
        </p:nvSpPr>
        <p:spPr>
          <a:xfrm>
            <a:off x="1616614" y="1807509"/>
            <a:ext cx="7015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亲社会行为在人际交往和社会实践中养成。</a:t>
            </a:r>
            <a:endParaRPr lang="en-US" altLang="zh-CN" sz="2800" dirty="0"/>
          </a:p>
        </p:txBody>
      </p:sp>
      <p:sp>
        <p:nvSpPr>
          <p:cNvPr id="6" name="QT_9_BD.16_1#dc8a4e954?sp=1&amp;vaa=1&amp;vcp=1&amp;pid=e48123219&amp;color=0,0,0&amp;vtp=1&amp;vaab=1&amp;bbb=1"/>
          <p:cNvSpPr/>
          <p:nvPr/>
        </p:nvSpPr>
        <p:spPr>
          <a:xfrm>
            <a:off x="539496" y="24960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网上交往自由自主，可以任性而为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endParaRPr lang="en-US" altLang="zh-CN" sz="2800" dirty="0"/>
          </a:p>
        </p:txBody>
      </p:sp>
      <p:sp>
        <p:nvSpPr>
          <p:cNvPr id="7" name="QT_9_AN.3_1#dc8a4e954.bracket?vaa=1&amp;vcp=1&amp;pid=e48123219&amp;color=0,0,0&amp;vpa=9&amp;vtp=1&amp;vaab=1"/>
          <p:cNvSpPr/>
          <p:nvPr/>
        </p:nvSpPr>
        <p:spPr>
          <a:xfrm>
            <a:off x="6722014" y="250365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8" name="QT_9_AN.4_1#dc8a4e954.blank?vaa=1&amp;vcp=1&amp;pid=e48123219&amp;color=0,0,0&amp;vpa=10&amp;vtp=1&amp;vaab=1&amp;bbb=1"/>
          <p:cNvSpPr/>
          <p:nvPr/>
        </p:nvSpPr>
        <p:spPr>
          <a:xfrm>
            <a:off x="1616614" y="3092304"/>
            <a:ext cx="5948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网上交往也要恪守道德、遵守法律。</a:t>
            </a:r>
            <a:endParaRPr lang="en-US" altLang="zh-CN" sz="2800" dirty="0"/>
          </a:p>
        </p:txBody>
      </p:sp>
      <p:sp>
        <p:nvSpPr>
          <p:cNvPr id="9" name="QT_9_BD.19_1#9bc4827d8?sp=1&amp;vaa=1&amp;vcp=1&amp;pid=e48123219&amp;color=0,0,0&amp;vtp=1&amp;vaab=1&amp;bbb=1"/>
          <p:cNvSpPr/>
          <p:nvPr/>
        </p:nvSpPr>
        <p:spPr>
          <a:xfrm>
            <a:off x="539496" y="377302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青少年自控能力差，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要远离网络。(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</a:t>
            </a:r>
            <a:endParaRPr lang="en-US" altLang="zh-CN" sz="2800" dirty="0"/>
          </a:p>
        </p:txBody>
      </p:sp>
      <p:sp>
        <p:nvSpPr>
          <p:cNvPr id="10" name="QT_9_AN.20_1#9bc4827d8.bracket?vaa=1&amp;vcp=1&amp;pid=e48123219&amp;color=0,0,0&amp;vpa=11&amp;vtp=1&amp;vaab=1"/>
          <p:cNvSpPr/>
          <p:nvPr/>
        </p:nvSpPr>
        <p:spPr>
          <a:xfrm>
            <a:off x="6188615" y="378064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11" name="QT_9_AN.21_1#9bc4827d8.blank?vaa=1&amp;vcp=1&amp;pid=e48123219&amp;color=0,0,0&amp;vpa=12&amp;vtp=1&amp;vaab=1&amp;bbb=1"/>
          <p:cNvSpPr/>
          <p:nvPr/>
        </p:nvSpPr>
        <p:spPr>
          <a:xfrm>
            <a:off x="1616614" y="4369289"/>
            <a:ext cx="7370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青少年应合理利用网络，理性参与网络生活。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22_1#c1f6557bc?sp=1&amp;vaa=1&amp;vcp=1&amp;pid=e48123219&amp;color=0,0,0&amp;vtp=1&amp;vaab=1&amp;bt=1&amp;bbb=1&amp;hb=1"/>
          <p:cNvSpPr/>
          <p:nvPr/>
        </p:nvSpPr>
        <p:spPr>
          <a:xfrm>
            <a:off x="539496" y="184861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未成年人年龄小，不必参与社会生活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endParaRPr lang="en-US" altLang="zh-CN" sz="2800" dirty="0"/>
          </a:p>
        </p:txBody>
      </p:sp>
      <p:sp>
        <p:nvSpPr>
          <p:cNvPr id="3" name="QT_9_AN.1_1#c1f6557bc.bracket?vaa=1&amp;vcp=1&amp;pid=e48123219&amp;color=0,0,0&amp;vpa=13&amp;vtp=1&amp;vaab=1"/>
          <p:cNvSpPr/>
          <p:nvPr/>
        </p:nvSpPr>
        <p:spPr>
          <a:xfrm>
            <a:off x="7077614" y="185623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2_1#c1f6557bc.blank?vaa=1&amp;vcp=1&amp;pid=e48123219&amp;color=0,0,0&amp;vpa=14&amp;vtp=1&amp;vaab=1&amp;bbb=1&amp;hb=1"/>
          <p:cNvSpPr/>
          <p:nvPr/>
        </p:nvSpPr>
        <p:spPr>
          <a:xfrm>
            <a:off x="539496" y="246583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个人成长离不开社会，合理地参与社会生活有利于未成年人健康成长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T_9_BD.25_1#7c0932d2f?sp=1&amp;vaa=1&amp;vcp=1&amp;pid=e48123219&amp;color=0,0,0&amp;vtp=1&amp;vaab=1&amp;bbb=1"/>
          <p:cNvSpPr/>
          <p:nvPr/>
        </p:nvSpPr>
        <p:spPr>
          <a:xfrm>
            <a:off x="539496" y="37769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未成年人不应该通过网络结交朋友，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否则会上当受骗。(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</a:t>
            </a:r>
            <a:endParaRPr lang="en-US" altLang="zh-CN" sz="2800" dirty="0"/>
          </a:p>
        </p:txBody>
      </p:sp>
      <p:sp>
        <p:nvSpPr>
          <p:cNvPr id="6" name="QT_9_AN.26_1#7c0932d2f.bracket?vaa=1&amp;vcp=1&amp;pid=e48123219&amp;color=0,0,0&amp;vpa=15&amp;vtp=1&amp;vaab=1"/>
          <p:cNvSpPr/>
          <p:nvPr/>
        </p:nvSpPr>
        <p:spPr>
          <a:xfrm>
            <a:off x="9389014" y="378453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7" name="QT_9_AN.27_1#7c0932d2f.blank?vaa=1&amp;vcp=1&amp;pid=e48123219&amp;color=0,0,0&amp;vpa=16&amp;vtp=1&amp;vaab=1&amp;bbb=1"/>
          <p:cNvSpPr/>
          <p:nvPr/>
        </p:nvSpPr>
        <p:spPr>
          <a:xfrm>
            <a:off x="1616614" y="4373181"/>
            <a:ext cx="7726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网上交往有优势，网上交往需要加强自我保护。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#4c844a1b7?vcp=1&amp;pid=e48123219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请完成第144~145页【备考练习】习题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6935838e.fixed?vcp=1&amp;pid=ae5ef67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走进社会生活</a:t>
            </a:r>
            <a:endParaRPr lang="en-US" altLang="zh-CN" sz="4000" dirty="0"/>
          </a:p>
        </p:txBody>
      </p:sp>
      <p:sp>
        <p:nvSpPr>
          <p:cNvPr id="3" name="C_4_BD#66935838e.fixed?vcp=1&amp;pid=ae5ef677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走进社会生活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2ad7d9e7?vcp=1&amp;pid=66935838e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28_1#67275b26c?vaa=1&amp;vcp=1&amp;pid=22ad7d9e7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国庆节假期，中学生小杰和父母参观了柳州图书馆柳东馆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，感叹柳州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也拥有了智能化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、绿色花园式的图书馆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；到电影院观看志愿军题材的电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，感受志愿军的英勇和坚毅；到农家乐体验特色乡村休闲游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。小杰一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家人通过这些活动(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29_1#67275b26c.bracket?vaa=1&amp;vcp=1&amp;pid=22ad7d9e7&amp;color=0,0,0&amp;vpa=17&amp;vtp=1&amp;vaab=1"/>
          <p:cNvSpPr/>
          <p:nvPr/>
        </p:nvSpPr>
        <p:spPr>
          <a:xfrm>
            <a:off x="3661315" y="31970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28_2#67275b26c.choices?vaa=1&amp;vcp=1&amp;pid=22ad7d9e7&amp;color=0,0,0&amp;vtp=1&amp;vaab=1&amp;bb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.培养了体育特长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.感受了丰富的社会生活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C.获得了丰厚的物质回报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.为社会发展出谋划策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0_1#11df53e04?sp=1&amp;vaa=1&amp;vcp=1&amp;pid=22ad7d9e7&amp;color=0,0,0&amp;vtp=1&amp;vaab=1&amp;bt=1&amp;bbb=1&amp;hb=1"/>
          <p:cNvSpPr/>
          <p:nvPr/>
        </p:nvSpPr>
        <p:spPr>
          <a:xfrm>
            <a:off x="539496" y="21875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南宁市某校组织学生开展了社区垃圾分类宣传、校外劳动实践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、慰问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孤寡老人等丰富多彩的活动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这些活动的开展有利于学生(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1_1#11df53e04.bracket?vaa=1&amp;vcp=1&amp;pid=22ad7d9e7&amp;color=0,0,0&amp;vpa=18&amp;vtp=1&amp;vaab=1"/>
          <p:cNvSpPr/>
          <p:nvPr/>
        </p:nvSpPr>
        <p:spPr>
          <a:xfrm>
            <a:off x="9706514" y="28219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0_2#11df53e04?vaa=1&amp;vcp=1&amp;pid=22ad7d9e7&amp;color=0,0,0&amp;vtp=1&amp;vaab=1&amp;bbb=1"/>
          <p:cNvSpPr/>
          <p:nvPr/>
        </p:nvSpPr>
        <p:spPr>
          <a:xfrm>
            <a:off x="539496" y="34627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①塑造健康人格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②积极融入社会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③获得物质回报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④迅速提高成绩</a:t>
            </a:r>
            <a:endParaRPr lang="en-US" altLang="zh-CN" sz="2800" dirty="0"/>
          </a:p>
        </p:txBody>
      </p:sp>
      <p:sp>
        <p:nvSpPr>
          <p:cNvPr id="5" name="QC_6_BD.30_3#11df53e04.choices?vaa=1&amp;vcp=1&amp;pid=22ad7d9e7&amp;color=0,0,0&amp;vtp=1&amp;vaab=1&amp;bbb=1"/>
          <p:cNvSpPr/>
          <p:nvPr/>
        </p:nvSpPr>
        <p:spPr>
          <a:xfrm>
            <a:off x="539496" y="4084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2_1#c70c7936a?sp=1&amp;vaa=1&amp;vcp=1&amp;pid=22ad7d9e7&amp;color=0,0,0&amp;vtp=1&amp;vaab=1&amp;bt=1&amp;bbb=1"/>
          <p:cNvSpPr/>
          <p:nvPr/>
        </p:nvSpPr>
        <p:spPr>
          <a:xfrm>
            <a:off x="539496" y="136271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关于下图反映的问题，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下列说法你赞同的是(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3_1#c70c7936a.bracket?vaa=1&amp;vcp=1&amp;pid=22ad7d9e7&amp;color=0,0,0&amp;vpa=19&amp;vtp=1&amp;vaab=1"/>
          <p:cNvSpPr/>
          <p:nvPr/>
        </p:nvSpPr>
        <p:spPr>
          <a:xfrm>
            <a:off x="7839614" y="134937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2_2#c70c7936a?vaa=1&amp;vcp=1&amp;pid=22ad7d9e7&amp;color=0,0,0&amp;vtp=1&amp;vaab=1&amp;bbb=1"/>
          <p:cNvSpPr/>
          <p:nvPr/>
        </p:nvSpPr>
        <p:spPr>
          <a:xfrm>
            <a:off x="7226046" y="5075364"/>
            <a:ext cx="516597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AI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指人工智能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C_6_BD.32_3#c70c7936a?htil=2&amp;vaa=1&amp;vcp=1&amp;pid=22ad7d9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4427" y="2263997"/>
            <a:ext cx="3374136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32_4#c70c7936a.choices?htil=2&amp;vaa=1&amp;vcp=1&amp;pid=22ad7d9e7&amp;color=0,0,0&amp;vtp=1&amp;vaab=1&amp;bbb=1"/>
          <p:cNvSpPr/>
          <p:nvPr/>
        </p:nvSpPr>
        <p:spPr>
          <a:xfrm>
            <a:off x="539496" y="1917192"/>
            <a:ext cx="760780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A.小明：诈骗是犯罪行为，必将受到刑罚处罚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B.小红：发现AI诈骗，应该及时向有关部门举报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C.小青：国家应立法禁止所有AI换脸技术的使用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D.小芳：为了避免遭遇AI诈骗，我们要远离网络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93ccdb0e?vcp=1&amp;pid=66935838e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34_1#e6c05dd16?sp=1&amp;vaa=1&amp;vcp=1&amp;pid=793ccdb0e&amp;color=0,0,0&amp;vtp=1&amp;vaab=1&amp;bbb=1"/>
          <p:cNvSpPr/>
          <p:nvPr/>
        </p:nvSpPr>
        <p:spPr>
          <a:xfrm>
            <a:off x="539496" y="1200576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下面这段“自我介绍”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表明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graphicFrame>
        <p:nvGraphicFramePr>
          <p:cNvPr id="42" name="QC_6_BD.34_2#e6c05dd16?colgroup=30&amp;vaa=1&amp;vcp=1&amp;pid=793ccdb0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656134"/>
              </p:ext>
            </p:extLst>
          </p:nvPr>
        </p:nvGraphicFramePr>
        <p:xfrm>
          <a:off x="539496" y="1819574"/>
          <a:ext cx="11124000" cy="2243392"/>
        </p:xfrm>
        <a:graphic>
          <a:graphicData uri="http://schemas.openxmlformats.org/drawingml/2006/table">
            <a:tbl>
              <a:tblPr/>
              <a:tblGrid>
                <a:gridCol w="111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433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自我介绍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楷体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在家里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我是父母的孩子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在学校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我是老师的学生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在小区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我是业主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也是其他业主的邻居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在祖国大家庭里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我是未来的建设者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C_6_AN.35_1#e6c05dd16.bracket?vaa=1&amp;vcp=1&amp;pid=793ccdb0e&amp;color=0,0,0&amp;vpa=20&amp;vtp=1&amp;vaab=1"/>
          <p:cNvSpPr/>
          <p:nvPr/>
        </p:nvSpPr>
        <p:spPr>
          <a:xfrm>
            <a:off x="5131340" y="1184574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34_3#e6c05dd16.choices?vaa=1&amp;vcp=1&amp;pid=793ccdb0e&amp;color=0,0,0&amp;vtp=1&amp;vaab=1&amp;bbb=1"/>
          <p:cNvSpPr/>
          <p:nvPr/>
        </p:nvSpPr>
        <p:spPr>
          <a:xfrm>
            <a:off x="539496" y="4194474"/>
            <a:ext cx="11109960" cy="21633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A.每个人都从社会中获得物质支持和精神滋养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.人的成长是不断社会化的过程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.在不同的社会关系中，我们具有不同的身份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.人的身份是由血缘关系确定的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6_1#4a5532db1?vaa=1&amp;vcp=1&amp;pid=793ccdb0e&amp;color=0,0,0&amp;vtp=1&amp;vaab=1&amp;bt=1&amp;bbb=1&amp;hb=1"/>
          <p:cNvSpPr/>
          <p:nvPr/>
        </p:nvSpPr>
        <p:spPr>
          <a:xfrm>
            <a:off x="539496" y="716325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（2024·广东·中考）2024年3月，广大少先队员积极参与“绿美广东，红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领巾在行动”实践活动。他们加入护绿小队、认养树木花卉、讲解环保知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识，让“志愿红”和“生态绿”融合为一道亮丽的风景线。此活动有利于少先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队员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4a5532db1.bracket?vaa=1&amp;vcp=1&amp;pid=793ccdb0e&amp;color=0,0,0&amp;vpa=21&amp;vtp=1&amp;vaab=1"/>
          <p:cNvSpPr/>
          <p:nvPr/>
        </p:nvSpPr>
        <p:spPr>
          <a:xfrm>
            <a:off x="1603914" y="274775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6_2#4a5532db1.choices?vaa=1&amp;vcp=1&amp;pid=793ccdb0e&amp;color=0,0,0&amp;vtp=1&amp;vaab=1&amp;bbb=1"/>
          <p:cNvSpPr/>
          <p:nvPr/>
        </p:nvSpPr>
        <p:spPr>
          <a:xfrm>
            <a:off x="539496" y="3343701"/>
            <a:ext cx="11109960" cy="2714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A.承担法定责任，不言代价与回报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B.积累公益时长，获得物质奖励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C.在奉献中成长，培养亲社会行为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D.形成民主态度，增强主人翁意识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2E2DCA-4643-6FDD-2D8E-06AD9F93B0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38_1#d376632a2?vaa=1&amp;vcp=1&amp;pid=793ccdb0e&amp;color=0,0,0&amp;vtp=1&amp;vaab=1&amp;bbb=1&amp;hb=1">
            <a:extLst>
              <a:ext uri="{FF2B5EF4-FFF2-40B4-BE49-F238E27FC236}">
                <a16:creationId xmlns:a16="http://schemas.microsoft.com/office/drawing/2014/main" id="{6D4D4CD0-0264-086D-B146-F0C478B6F8C5}"/>
              </a:ext>
            </a:extLst>
          </p:cNvPr>
          <p:cNvSpPr/>
          <p:nvPr/>
        </p:nvSpPr>
        <p:spPr>
          <a:xfrm>
            <a:off x="634746" y="201972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某地依托“网络问政”平台，鼓励人民群众在网上提出建议、反映诉求。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该做法丰富了民主形式，拓宽了民主渠道。这说明网络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AN.39_1#d376632a2.bracket?vaa=1&amp;vcp=1&amp;pid=793ccdb0e&amp;color=0,0,0&amp;vpa=22&amp;vtp=1&amp;vaab=1">
            <a:extLst>
              <a:ext uri="{FF2B5EF4-FFF2-40B4-BE49-F238E27FC236}">
                <a16:creationId xmlns:a16="http://schemas.microsoft.com/office/drawing/2014/main" id="{1B6DB9F1-73DE-F28A-6509-B07919582BC1}"/>
              </a:ext>
            </a:extLst>
          </p:cNvPr>
          <p:cNvSpPr/>
          <p:nvPr/>
        </p:nvSpPr>
        <p:spPr>
          <a:xfrm>
            <a:off x="9522364" y="2741563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38_2#d376632a2.choices?vaa=1&amp;vcp=1&amp;pid=793ccdb0e&amp;color=0,0,0&amp;vtp=1&amp;vaab=1&amp;bbb=1">
            <a:extLst>
              <a:ext uri="{FF2B5EF4-FFF2-40B4-BE49-F238E27FC236}">
                <a16:creationId xmlns:a16="http://schemas.microsoft.com/office/drawing/2014/main" id="{11773F13-AB14-326B-CA17-29D4BF2825BE}"/>
              </a:ext>
            </a:extLst>
          </p:cNvPr>
          <p:cNvSpPr/>
          <p:nvPr/>
        </p:nvSpPr>
        <p:spPr>
          <a:xfrm>
            <a:off x="634746" y="333417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A.有利于结交新伙伴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B.为经济发展注入新的活力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C.促进民主政治的进步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D.成为我们重要的学习工具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58334935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ccf31c47.fixed?vcp=1&amp;pid=ae5ef67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走进社会生活</a:t>
            </a:r>
            <a:endParaRPr lang="en-US" altLang="zh-CN" sz="4000" dirty="0"/>
          </a:p>
        </p:txBody>
      </p:sp>
      <p:sp>
        <p:nvSpPr>
          <p:cNvPr id="3" name="C_4_BD#accf31c47.fixed?vcp=1&amp;pid=ae5ef677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课标链接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0_1#223080819?vaa=1&amp;vcp=1&amp;pid=793ccdb0e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有观点认为，青少年要把网络当成工具，而不要成为网络的奴隶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1_1#223080819.bracket?vaa=1&amp;vcp=1&amp;pid=793ccdb0e&amp;color=0,0,0&amp;vpa=23&amp;vtp=1&amp;vaab=1"/>
          <p:cNvSpPr/>
          <p:nvPr/>
        </p:nvSpPr>
        <p:spPr>
          <a:xfrm>
            <a:off x="1527714" y="28091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0_2#223080819.choices?vaa=1&amp;vcp=1&amp;pid=793ccdb0e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.强调了要合理利用网络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.否定了网络的消极作用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C.强调了自由是有界限的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.否定了网络的积极作用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2_1#159b45a63?sp=1&amp;vaa=1&amp;vcp=1&amp;pid=793ccdb0e&amp;color=0,0,0&amp;vtp=1&amp;vaab=1&amp;bt=1&amp;bbb=1&amp;hb=1"/>
          <p:cNvSpPr/>
          <p:nvPr/>
        </p:nvSpPr>
        <p:spPr>
          <a:xfrm>
            <a:off x="539496" y="71488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【走进社会生活】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创造人的是自然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启迪和教育人的是社会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每人前进一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社会进步一大步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一个人要想离开社会而生存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那正像人拔着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自己的头发想离开地球一样的不可能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endParaRPr lang="en-US" altLang="zh-CN" sz="2800" dirty="0"/>
          </a:p>
        </p:txBody>
      </p:sp>
      <p:sp>
        <p:nvSpPr>
          <p:cNvPr id="3" name="QO_7_BD.43_1#d758c421d?vaa=1&amp;vcp=1&amp;pid=159b45a63&amp;color=0,0,0&amp;vtp=1&amp;vaab=1&amp;bbb=1"/>
          <p:cNvSpPr/>
          <p:nvPr/>
        </p:nvSpPr>
        <p:spPr>
          <a:xfrm>
            <a:off x="539496" y="32785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（1）结合所学知识谈谈你对材料一中这几句话的理解。</a:t>
            </a:r>
            <a:endParaRPr lang="en-US" altLang="zh-CN" sz="2800" dirty="0"/>
          </a:p>
        </p:txBody>
      </p:sp>
      <p:sp>
        <p:nvSpPr>
          <p:cNvPr id="4" name="QO_7_AN.1_1#d758c421d?vaa=1&amp;vcp=1&amp;pid=159b45a63&amp;color=0,0,0&amp;vtp=1&amp;vaab=1&amp;bbb=1&amp;hb=1"/>
          <p:cNvSpPr/>
          <p:nvPr/>
        </p:nvSpPr>
        <p:spPr>
          <a:xfrm>
            <a:off x="539496" y="390798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①个人离不开社会，社会也离不开个人。②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个人是社会的有机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组成部分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我们要关注社会、了解社会、服务社会，养成亲社会行为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④遵守社会规则。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7eaa125c3?vcp=1&amp;pid=159b45a63&amp;color=0,0,0&amp;vtp=1&amp;vaab=1&amp;bt=1&amp;bbb=1&amp;hb=1"/>
          <p:cNvSpPr/>
          <p:nvPr/>
        </p:nvSpPr>
        <p:spPr>
          <a:xfrm>
            <a:off x="539496" y="104508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周末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某市启动以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学党史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强信念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跟党走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为主题的全市青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少年党史学习月活动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引导青少年赓续共产党人的红色血脉与精神谱系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对此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某校组织学生参加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讲述红色故事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传承红色基因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志愿讲解活动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QO_7_BD.45_1#419b9414b?vaa=1&amp;vcp=1&amp;pid=159b45a63&amp;color=0,0,0&amp;vtp=1&amp;vaab=1&amp;bbb=1"/>
          <p:cNvSpPr/>
          <p:nvPr/>
        </p:nvSpPr>
        <p:spPr>
          <a:xfrm>
            <a:off x="539496" y="29610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（2）请运用所学知识，谈谈青少年参加志愿讲解活动的收获。</a:t>
            </a:r>
            <a:endParaRPr lang="en-US" altLang="zh-CN" sz="2800" dirty="0"/>
          </a:p>
        </p:txBody>
      </p:sp>
      <p:sp>
        <p:nvSpPr>
          <p:cNvPr id="4" name="QO_7_AN.1_1#419b9414b?vaa=1&amp;vcp=1&amp;pid=159b45a63&amp;color=0,0,0&amp;vtp=1&amp;vaab=1&amp;bbb=1&amp;hb=1"/>
          <p:cNvSpPr/>
          <p:nvPr/>
        </p:nvSpPr>
        <p:spPr>
          <a:xfrm>
            <a:off x="539496" y="359048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①有利于养成亲社会行为，服务社会。②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有利于养成良好的行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为习惯、塑造健康的人格、形成正确的价值观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有利于实现自己的人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生价值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。④有利于培养实践能力，提升与人沟通的能力。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7bfba194?vcp=1&amp;pid=66935838e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47_1#c445137ec?sp=1&amp;vaa=1&amp;vcp=1&amp;pid=77bfba194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“中国梦归根到底是人民的梦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必须紧紧依靠人民来实现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。”习近平总书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记的这句话既阐明了中国梦的核心价值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也指出了中国梦的动力源泉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从个人与社会的关系角度来看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48_1#c445137ec.bracket?vaa=1&amp;vcp=1&amp;pid=77bfba194&amp;color=0,0,0&amp;vpa=24&amp;vtp=1&amp;vaab=1"/>
          <p:cNvSpPr/>
          <p:nvPr/>
        </p:nvSpPr>
        <p:spPr>
          <a:xfrm>
            <a:off x="8696864" y="25683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47_2#c445137ec?vaa=1&amp;vcp=1&amp;pid=77bfba194&amp;color=0,0,0&amp;vtp=1&amp;vaab=1&amp;bbb=1&amp;hb=1"/>
          <p:cNvSpPr/>
          <p:nvPr/>
        </p:nvSpPr>
        <p:spPr>
          <a:xfrm>
            <a:off x="539496" y="319136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①个人的生存和发展完全依靠自己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社会的发展需要每个人积极参与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只要有远大的理想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就会给社会发展注入动力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个人是社会的有机组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成部分</a:t>
            </a:r>
            <a:endParaRPr lang="en-US" altLang="zh-CN" sz="2800" dirty="0"/>
          </a:p>
        </p:txBody>
      </p:sp>
      <p:sp>
        <p:nvSpPr>
          <p:cNvPr id="6" name="QC_6_BD.47_3#c445137ec.choices?vaa=1&amp;vcp=1&amp;pid=77bfba194&amp;color=0,0,0&amp;vtp=1&amp;vaab=1&amp;bbb=1"/>
          <p:cNvSpPr/>
          <p:nvPr/>
        </p:nvSpPr>
        <p:spPr>
          <a:xfrm>
            <a:off x="539496" y="51139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9_1#ac263594e?sp=1&amp;vaa=1&amp;vcp=1&amp;pid=77bfba194&amp;color=0,0,0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（2024·广西钦州·模拟）2024年3月，南宁市良庆区开展“学雷锋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·文明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实践我行动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”青少年志愿服务活动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。同学们通过讲述雷锋故事等活动学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习和弘扬雷锋精神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同学们参加这些活动(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50_1#ac263594e.bracket?vaa=1&amp;vcp=1&amp;pid=77bfba194&amp;color=0,0,0&amp;vpa=25&amp;vtp=1&amp;vaab=1"/>
          <p:cNvSpPr/>
          <p:nvPr/>
        </p:nvSpPr>
        <p:spPr>
          <a:xfrm>
            <a:off x="7217314" y="2504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49_2#ac263594e?vaa=1&amp;vcp=1&amp;pid=77bfba194&amp;color=0,0,0&amp;vtp=1&amp;vaab=1&amp;bbb=1&amp;hb=1"/>
          <p:cNvSpPr/>
          <p:nvPr/>
        </p:nvSpPr>
        <p:spPr>
          <a:xfrm>
            <a:off x="539496" y="3146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①可以传递美好情感，不再产生负面情感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②有利于提高实践能力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成亲社会行为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③有助于获得美好的情感，促进自身的精神发展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④可以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充盈和丰富生命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，不再遭遇挫折</a:t>
            </a:r>
            <a:endParaRPr lang="en-US" altLang="zh-CN" sz="2800" dirty="0"/>
          </a:p>
        </p:txBody>
      </p:sp>
      <p:sp>
        <p:nvSpPr>
          <p:cNvPr id="5" name="QC_6_BD.49_3#ac263594e.choices?vaa=1&amp;vcp=1&amp;pid=77bfba194&amp;color=0,0,0&amp;vtp=1&amp;vaab=1&amp;bbb=1"/>
          <p:cNvSpPr/>
          <p:nvPr/>
        </p:nvSpPr>
        <p:spPr>
          <a:xfrm>
            <a:off x="539496" y="50686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1_1#03f00dd54?vaa=1&amp;vcp=1&amp;pid=77bfba194&amp;color=0,0,0&amp;vtp=1&amp;vaab=1&amp;bt=1&amp;bbb=1&amp;hb=1"/>
          <p:cNvSpPr/>
          <p:nvPr/>
        </p:nvSpPr>
        <p:spPr>
          <a:xfrm>
            <a:off x="539496" y="70472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（2024·广西·中考）充电宝是居家旅行常用的物品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。一些不法分子将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植入木马程序的充电宝免费给路人扫码使用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，以盗取个人信息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。面对免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费充电宝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我们应该(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52_1#03f00dd54.bracket?vaa=1&amp;vcp=1&amp;pid=77bfba194&amp;color=0,0,0&amp;vpa=26&amp;vtp=1&amp;vaab=1"/>
          <p:cNvSpPr/>
          <p:nvPr/>
        </p:nvSpPr>
        <p:spPr>
          <a:xfrm>
            <a:off x="4016915" y="198678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51_2#03f00dd54.choices?vaa=1&amp;vcp=1&amp;pid=77bfba194&amp;color=0,0,0&amp;vtp=1&amp;vaab=1&amp;bbb=1"/>
          <p:cNvSpPr/>
          <p:nvPr/>
        </p:nvSpPr>
        <p:spPr>
          <a:xfrm>
            <a:off x="539496" y="262845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0977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A.不问来历，直接扫码使用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0977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B.立即报警，向公安机关提起诉讼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0977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C.不假思索，跟随他人选择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0977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D.保持警惕，谨防个人隐私被侵犯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3_1#d294253c2?vaa=1&amp;vcp=1&amp;pid=77bfba194&amp;color=0,0,0&amp;vtp=1&amp;vaab=1&amp;bt=1&amp;bbb=1&amp;hb=1"/>
          <p:cNvSpPr/>
          <p:nvPr/>
        </p:nvSpPr>
        <p:spPr>
          <a:xfrm>
            <a:off x="539496" y="2198846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回顾新时代的十年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“3G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突破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”“4G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“5G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基础设施实现跨越发展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我国数字经济规模从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万亿元增长到超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各领域数字化转型加速推进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掌上办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指尖办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已经成为各地政务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服务的标配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数字政府治理服务效能显著提升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54_1#2b68dd53c?vaa=1&amp;vcp=1&amp;pid=d294253c2&amp;color=0,0,0&amp;mp=1&amp;vtp=1&amp;vaab=1&amp;bt=1&amp;bbb=1"/>
          <p:cNvSpPr/>
          <p:nvPr/>
        </p:nvSpPr>
        <p:spPr>
          <a:xfrm>
            <a:off x="539496" y="15448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（1）运用所学知识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说说材料一是如何体现网络推动社会进步的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2b68dd53c?vaa=1&amp;vcp=1&amp;pid=d294253c2&amp;color=0,0,0&amp;vtp=1&amp;vaab=1&amp;bbb=1&amp;hb=1"/>
          <p:cNvSpPr/>
          <p:nvPr/>
        </p:nvSpPr>
        <p:spPr>
          <a:xfrm>
            <a:off x="539496" y="217252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①“从‘3G突破’‘4G同步’到‘5G引领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’，数字基础设施实现跨越发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”，体现了网络为科技创新搭建新平台。②“我国数字经济规模从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亿元增长到超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45万亿元”，体现了网络为经济发展注入新的活力。③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“‘掌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’‘指尖办’已经成为各地政务服务的标配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”，体现了网络促进民主政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治的进步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229b6b59?vcp=1&amp;pid=d294253c2&amp;color=0,0,0&amp;vtp=1&amp;vaab=1&amp;bt=1&amp;bbb=1&amp;hb=1"/>
          <p:cNvSpPr/>
          <p:nvPr/>
        </p:nvSpPr>
        <p:spPr>
          <a:xfrm>
            <a:off x="539496" y="12260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每个人都要当好网络公益带头人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让网络成为道德文明的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栖息地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让时代新风充盈网络空间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时代楷模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张黎明的话掷地有声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凡人善举在网络上赢得的点赞越来越多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BD.56_1#60cb6fb46?vaa=1&amp;vcp=1&amp;pid=d294253c2&amp;color=0,0,0&amp;vtp=1&amp;vaab=1&amp;bbb=1"/>
          <p:cNvSpPr/>
          <p:nvPr/>
        </p:nvSpPr>
        <p:spPr>
          <a:xfrm>
            <a:off x="539496" y="31419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（2）“时代楷模”张黎明的话带给我们什么启示？</a:t>
            </a:r>
            <a:endParaRPr lang="en-US" altLang="zh-CN" sz="2800" dirty="0"/>
          </a:p>
        </p:txBody>
      </p:sp>
      <p:sp>
        <p:nvSpPr>
          <p:cNvPr id="4" name="QO_7_AN.1_1#60cb6fb46?vaa=1&amp;vcp=1&amp;pid=d294253c2&amp;color=0,0,0&amp;vtp=1&amp;vaab=1&amp;bbb=1&amp;hb=1"/>
          <p:cNvSpPr/>
          <p:nvPr/>
        </p:nvSpPr>
        <p:spPr>
          <a:xfrm>
            <a:off x="539496" y="37714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①我们要在网上传播正能量。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②我们要践行社会主义核心价值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，不断提高网络媒介素养，共同培育积极健康、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向上向善的网络文化，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让网络公共空间充满正能量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，弘扬主旋律。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d65d4e460?colgroup=17,11&amp;vcp=1&amp;pid=accf31c4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064876"/>
              </p:ext>
            </p:extLst>
          </p:nvPr>
        </p:nvGraphicFramePr>
        <p:xfrm>
          <a:off x="539496" y="2038000"/>
          <a:ext cx="11073384" cy="2782000"/>
        </p:xfrm>
        <a:graphic>
          <a:graphicData uri="http://schemas.openxmlformats.org/drawingml/2006/table">
            <a:tbl>
              <a:tblPr/>
              <a:tblGrid>
                <a:gridCol w="7442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09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理解个人与社会的关系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形成亲社会行为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八上第一课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亲社会行为的表现和意义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辨别媒体中的不良信息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了解网络环境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中如何保护未成年人隐私等合法权益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八上第二课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如何理性参与网络生活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44aa576a.fixed?vcp=1&amp;pid=ae5ef67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走进社会生活</a:t>
            </a:r>
            <a:endParaRPr lang="en-US" altLang="zh-CN" sz="4000" dirty="0"/>
          </a:p>
        </p:txBody>
      </p:sp>
      <p:sp>
        <p:nvSpPr>
          <p:cNvPr id="3" name="C_4_BD#b44aa576a.fixed?vcp=1&amp;pid=ae5ef677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f73bdfd3?sp=1&amp;vcp=1&amp;pid=b44aa576a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一、走进社会生活、亲社会行为</a:t>
            </a:r>
            <a:endParaRPr lang="en-US" altLang="zh-CN" sz="3200" dirty="0"/>
          </a:p>
        </p:txBody>
      </p:sp>
      <p:sp>
        <p:nvSpPr>
          <p:cNvPr id="3" name="P_6_BD#290c860ff?sp=1&amp;vcp=1&amp;pid=0f73bdfd3&amp;color=0,0,0&amp;vtp=1&amp;vaab=1&amp;bb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个人与社会的关系如何？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个人是社会的有机组成部分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人的身份是在社会关系中确定的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。在不同的社会关系中，我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们具有不同的身份。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90c860ff?sp=1&amp;vcp=1&amp;pid=0f73bdfd3&amp;color=0,0,0&amp;vtp=1&amp;vaab=1&amp;bt=1&amp;bbb=1"/>
          <p:cNvSpPr/>
          <p:nvPr/>
        </p:nvSpPr>
        <p:spPr>
          <a:xfrm>
            <a:off x="539496" y="6911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为什么说人的成长离不开社会？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人的成长是不断社会化的过程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P_6_BD#290c860ff?vcp=1&amp;pid=0f73bdf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2616" y="2028063"/>
            <a:ext cx="6912864" cy="413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90c860ff?sp=1&amp;vcp=1&amp;pid=0f73bdfd3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人的生存和发展离不开社会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，每个人都从社会中获得物质支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持和精神滋养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1592</Words>
  <Application>Microsoft Office PowerPoint</Application>
  <PresentationFormat>宽屏</PresentationFormat>
  <Paragraphs>352</Paragraphs>
  <Slides>48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5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夕 韩</cp:lastModifiedBy>
  <cp:revision>7</cp:revision>
  <dcterms:created xsi:type="dcterms:W3CDTF">2024-11-29T12:17:12Z</dcterms:created>
  <dcterms:modified xsi:type="dcterms:W3CDTF">2025-07-24T08:13:52Z</dcterms:modified>
  <cp:category/>
  <cp:contentStatus/>
</cp:coreProperties>
</file>