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323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2" r:id="rId28"/>
    <p:sldId id="283" r:id="rId29"/>
    <p:sldId id="324" r:id="rId30"/>
    <p:sldId id="285" r:id="rId31"/>
    <p:sldId id="286" r:id="rId32"/>
    <p:sldId id="288" r:id="rId33"/>
    <p:sldId id="289" r:id="rId34"/>
    <p:sldId id="291" r:id="rId35"/>
    <p:sldId id="292" r:id="rId36"/>
    <p:sldId id="293" r:id="rId37"/>
    <p:sldId id="294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</p:sldIdLst>
  <p:sldSz cx="12192000" cy="6858000"/>
  <p:notesSz cx="6858000" cy="12192000"/>
  <p:custDataLst>
    <p:tags r:id="rId6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6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63846cf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7E38D5B-B47F-4406-8797-DB0EDB1F5A4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世界的气候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63846cf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10EECEE-EF95-4649-A0E8-DB17C5377D5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4484984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f0afd5d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f9c4593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51d010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4484984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1f0afd5d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f9c45937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551d010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世界的气候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b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A543DD6-8B26-7EEA-E8D3-EDD214B6423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C8DFF9B-95A6-4A95-AEC2-A3BB7A9FC039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398342F-9633-4357-8C9B-7CC63E4C78F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BC8BBF8-AAD1-4E9E-8EC9-216DF7F890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4484984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f0afd5d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f9c4593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51d010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4484984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1f0afd5d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f9c45937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551d010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971B0B9-631D-2B81-0DD3-84D16D309AE2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1832c182?vcp=1&amp;pid=1f0afd5d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气温和降水</a:t>
            </a:r>
            <a:endParaRPr lang="en-US" altLang="zh-CN" sz="3000" dirty="0"/>
          </a:p>
        </p:txBody>
      </p:sp>
      <p:sp>
        <p:nvSpPr>
          <p:cNvPr id="3" name="QO_7_BD.13_1#b6b317f97?sp=1&amp;vaa=1&amp;vcp=1&amp;vis=1&amp;pid=a1832c182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1.气温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13_2#b6b317f97?sp=1&amp;vaa=1&amp;vcp=1&amp;vis=1&amp;pid=a1832c182&amp;color=0,0,0&amp;vtp=1&amp;vaab=1&amp;bbb=1"/>
              <p:cNvSpPr/>
              <p:nvPr/>
            </p:nvSpPr>
            <p:spPr>
              <a:xfrm>
                <a:off x="539496" y="1845609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（1）概念：气温指空气的温度，常用摄氏度（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）表示。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13_2#b6b317f97?sp=1&amp;vaa=1&amp;vcp=1&amp;vis=1&amp;pid=a1832c18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45609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_1#e6ca6eb43?sp=1&amp;vaa=1&amp;vcp=1&amp;vis=1&amp;pid=b6b317f97&amp;color=0,0,0&amp;vtp=1&amp;vaab=1&amp;bt=1&amp;bbb=1"/>
          <p:cNvSpPr/>
          <p:nvPr/>
        </p:nvSpPr>
        <p:spPr>
          <a:xfrm>
            <a:off x="539496" y="11218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（2）气温的变化</a:t>
            </a:r>
            <a:endParaRPr lang="en-US" altLang="zh-CN" sz="2800" dirty="0"/>
          </a:p>
        </p:txBody>
      </p:sp>
      <p:graphicFrame>
        <p:nvGraphicFramePr>
          <p:cNvPr id="12" name="QB_8_BD.14_2#e6ca6eb43?colgroup=2,27&amp;vaa=1&amp;vcp=1&amp;vis=1&amp;pid=b6b317f97&amp;color=0,0,0&amp;vtp=1&amp;vaab=1&amp;bbb=1&amp;hb=1"/>
          <p:cNvGraphicFramePr>
            <a:graphicFrameLocks noGrp="1"/>
          </p:cNvGraphicFramePr>
          <p:nvPr/>
        </p:nvGraphicFramePr>
        <p:xfrm>
          <a:off x="539496" y="1803463"/>
          <a:ext cx="11082528" cy="3919348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气温日变化是指以一天为周期的气温变化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一天之中最高气温出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现在午后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（即14时）左右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最低气温出现在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前后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气温日较差是指一天之中最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气温与最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气温的差值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的年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气温年变化是指以一年为周期的气温变化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北半球陆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地最高气温出现在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最低气温出现在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海洋最高气温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出现在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最低气温出现在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南半球情况相反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较差是指一年之中最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月平均气温与最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月平均气温的差值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8_AN.15_1#e6ca6eb43.blank?vaa=1&amp;vcp=1&amp;vis=1&amp;pid=b6b317f97&amp;color=0,0,0&amp;vpa=9&amp;vtp=1&amp;vaab=1"/>
          <p:cNvSpPr/>
          <p:nvPr/>
        </p:nvSpPr>
        <p:spPr>
          <a:xfrm>
            <a:off x="3022622" y="2370264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sp>
        <p:nvSpPr>
          <p:cNvPr id="5" name="QB_8_AN.16_1#e6ca6eb43.blank?vaa=1&amp;vcp=1&amp;vis=1&amp;pid=b6b317f97&amp;color=0,0,0&amp;vpa=10&amp;vtp=1&amp;vaab=1&amp;bbb=1"/>
          <p:cNvSpPr/>
          <p:nvPr/>
        </p:nvSpPr>
        <p:spPr>
          <a:xfrm>
            <a:off x="9232922" y="237026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日出</a:t>
            </a:r>
            <a:endParaRPr lang="en-US" altLang="zh-CN" sz="2800" dirty="0"/>
          </a:p>
        </p:txBody>
      </p:sp>
      <p:sp>
        <p:nvSpPr>
          <p:cNvPr id="6" name="QB_8_AN.17_1#e6ca6eb43.blank?vaa=1&amp;vcp=1&amp;vis=1&amp;pid=b6b317f97&amp;color=0,0,0&amp;vpa=11&amp;vtp=1&amp;vaab=1"/>
          <p:cNvSpPr/>
          <p:nvPr/>
        </p:nvSpPr>
        <p:spPr>
          <a:xfrm>
            <a:off x="5867423" y="290899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7" name="QB_8_AN.18_1#e6ca6eb43.blank?vaa=1&amp;vcp=1&amp;vis=1&amp;pid=b6b317f97&amp;color=0,0,0&amp;vpa=12&amp;vtp=1&amp;vaab=1"/>
          <p:cNvSpPr/>
          <p:nvPr/>
        </p:nvSpPr>
        <p:spPr>
          <a:xfrm>
            <a:off x="8001022" y="290899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8" name="QB_8_AN.19_1#e6ca6eb43.blank?vaa=1&amp;vcp=1&amp;vis=1&amp;pid=b6b317f97&amp;color=0,0,0&amp;vpa=13&amp;vtp=1&amp;vaab=1"/>
          <p:cNvSpPr/>
          <p:nvPr/>
        </p:nvSpPr>
        <p:spPr>
          <a:xfrm>
            <a:off x="4445023" y="4050538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endParaRPr lang="en-US" altLang="zh-CN" sz="2800" dirty="0"/>
          </a:p>
        </p:txBody>
      </p:sp>
      <p:sp>
        <p:nvSpPr>
          <p:cNvPr id="9" name="QB_8_AN.20_1#e6ca6eb43.blank?vaa=1&amp;vcp=1&amp;vis=1&amp;pid=b6b317f97&amp;color=0,0,0&amp;vpa=14&amp;vtp=1&amp;vaab=1"/>
          <p:cNvSpPr/>
          <p:nvPr/>
        </p:nvSpPr>
        <p:spPr>
          <a:xfrm>
            <a:off x="8166122" y="4050538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sp>
        <p:nvSpPr>
          <p:cNvPr id="10" name="QB_8_AN.21_1#e6ca6eb43.blank?vaa=1&amp;vcp=1&amp;vis=1&amp;pid=b6b317f97&amp;color=0,0,0&amp;vpa=15&amp;vtp=1&amp;vaab=1"/>
          <p:cNvSpPr/>
          <p:nvPr/>
        </p:nvSpPr>
        <p:spPr>
          <a:xfrm>
            <a:off x="2667022" y="4609338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2800" dirty="0"/>
          </a:p>
        </p:txBody>
      </p:sp>
      <p:sp>
        <p:nvSpPr>
          <p:cNvPr id="11" name="QB_8_AN.22_1#e6ca6eb43.blank?vaa=1&amp;vcp=1&amp;vis=1&amp;pid=b6b317f97&amp;color=0,0,0&amp;vpa=16&amp;vtp=1&amp;vaab=1"/>
          <p:cNvSpPr/>
          <p:nvPr/>
        </p:nvSpPr>
        <p:spPr>
          <a:xfrm>
            <a:off x="6388124" y="4609338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sp>
        <p:nvSpPr>
          <p:cNvPr id="3" name="QB_8_AN.23_1#e6ca6eb43.blank?vaa=1&amp;vcp=1&amp;vis=1&amp;pid=b6b317f97&amp;color=0,0,0&amp;vpa=17&amp;vtp=1&amp;vaab=1"/>
          <p:cNvSpPr/>
          <p:nvPr/>
        </p:nvSpPr>
        <p:spPr>
          <a:xfrm>
            <a:off x="4800623" y="514807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</a:t>
            </a:r>
            <a:endParaRPr lang="en-US" altLang="zh-CN" sz="2800" dirty="0"/>
          </a:p>
        </p:txBody>
      </p:sp>
      <p:sp>
        <p:nvSpPr>
          <p:cNvPr id="13" name="QB_8_AN.24_1#e6ca6eb43.blank?vaa=1&amp;vcp=1&amp;vis=1&amp;pid=b6b317f97&amp;color=0,0,0&amp;vpa=18&amp;vtp=1&amp;vaab=1"/>
          <p:cNvSpPr/>
          <p:nvPr/>
        </p:nvSpPr>
        <p:spPr>
          <a:xfrm>
            <a:off x="8001022" y="514807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3" grpId="0" build="p" animBg="1"/>
      <p:bldP spid="1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5_1#a6da0fc48?sp=1&amp;vaa=1&amp;vcp=1&amp;vis=1&amp;pid=b6b317f97&amp;color=0,0,0&amp;vtp=1&amp;vaab=1&amp;bt=1&amp;bbb=1"/>
          <p:cNvSpPr/>
          <p:nvPr/>
        </p:nvSpPr>
        <p:spPr>
          <a:xfrm>
            <a:off x="539496" y="11338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（3）世界气温的分布规律及影响因素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QB_8_BD.25_2#a6da0fc48?colgroup=24,5&amp;vaa=1&amp;vcp=1&amp;vis=1&amp;pid=b6b317f97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815496"/>
              <a:ext cx="11091672" cy="3895282"/>
            </p:xfrm>
            <a:graphic>
              <a:graphicData uri="http://schemas.openxmlformats.org/drawingml/2006/table">
                <a:tbl>
                  <a:tblPr/>
                  <a:tblGrid>
                    <a:gridCol w="91074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842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分布规律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影响因素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一般而言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世界年平均气温由低纬度地区向高纬度地区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纬度位置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同纬度地区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夏季陆地气温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于海洋气温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冬季海洋气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于陆地气温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海陆位置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1328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在山地或丘陵地区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气温随海拔的升高而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海拔每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升高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100米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气温约下降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地形地势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QB_8_BD.25_2#a6da0fc48?colgroup=24,5&amp;vaa=1&amp;vcp=1&amp;vis=1&amp;pid=b6b317f97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815496"/>
              <a:ext cx="11091672" cy="3895282"/>
            </p:xfrm>
            <a:graphic>
              <a:graphicData uri="http://schemas.openxmlformats.org/drawingml/2006/table">
                <a:tbl>
                  <a:tblPr/>
                  <a:tblGrid>
                    <a:gridCol w="9107424"/>
                    <a:gridCol w="1984248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分布规律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影响因素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一般而言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世界年平均气温由低纬度地区向高纬度地区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纬度位置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同纬度地区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夏季陆地气温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于海洋气温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冬季海洋气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于陆地气温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海陆位置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1315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地形地势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8_AN.26_1#a6da0fc48.blank?vaa=1&amp;vcp=1&amp;vis=1&amp;pid=b6b317f97&amp;color=0,0,0&amp;vpa=19&amp;vtp=1&amp;vaab=1&amp;bbb=1"/>
          <p:cNvSpPr/>
          <p:nvPr/>
        </p:nvSpPr>
        <p:spPr>
          <a:xfrm>
            <a:off x="621815" y="289747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递减</a:t>
            </a:r>
            <a:endParaRPr lang="en-US" altLang="zh-CN" sz="2800" dirty="0"/>
          </a:p>
        </p:txBody>
      </p:sp>
      <p:sp>
        <p:nvSpPr>
          <p:cNvPr id="5" name="QB_8_AN.27_1#a6da0fc48.blank?vaa=1&amp;vcp=1&amp;vis=1&amp;pid=b6b317f97&amp;color=0,0,0&amp;vpa=20&amp;vtp=1&amp;vaab=1"/>
          <p:cNvSpPr/>
          <p:nvPr/>
        </p:nvSpPr>
        <p:spPr>
          <a:xfrm>
            <a:off x="4876314" y="347995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6" name="QB_8_AN.28_1#a6da0fc48.blank?vaa=1&amp;vcp=1&amp;vis=1&amp;pid=b6b317f97&amp;color=0,0,0&amp;vpa=21&amp;vtp=1&amp;vaab=1"/>
          <p:cNvSpPr/>
          <p:nvPr/>
        </p:nvSpPr>
        <p:spPr>
          <a:xfrm>
            <a:off x="977415" y="401869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7" name="QB_8_AN.29_1#a6da0fc48.blank?vaa=1&amp;vcp=1&amp;vis=1&amp;pid=b6b317f97&amp;color=0,0,0&amp;vpa=22&amp;vtp=1&amp;vaab=1&amp;bbb=1"/>
          <p:cNvSpPr/>
          <p:nvPr/>
        </p:nvSpPr>
        <p:spPr>
          <a:xfrm>
            <a:off x="7009915" y="460117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降低</a:t>
            </a:r>
            <a:endParaRPr lang="en-US" altLang="zh-CN" sz="2800" dirty="0"/>
          </a:p>
        </p:txBody>
      </p:sp>
      <p:sp>
        <p:nvSpPr>
          <p:cNvPr id="8" name="QB_8_AN.30_1#a6da0fc48.blank?vaa=1&amp;vcp=1&amp;vis=1&amp;pid=b6b317f97&amp;color=0,0,0&amp;vpa=23&amp;vtp=1&amp;vaab=1&amp;bbb=1"/>
          <p:cNvSpPr/>
          <p:nvPr/>
        </p:nvSpPr>
        <p:spPr>
          <a:xfrm>
            <a:off x="4304814" y="5139913"/>
            <a:ext cx="7032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1_1#e6b4399c1?vaa=1&amp;vcp=1&amp;vis=1&amp;pid=a1832c182&amp;color=0,0,0&amp;vtp=1&amp;vaab=1&amp;bt=1&amp;bbb=1"/>
          <p:cNvSpPr/>
          <p:nvPr/>
        </p:nvSpPr>
        <p:spPr>
          <a:xfrm>
            <a:off x="539496" y="17405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2.降水</a:t>
            </a:r>
            <a:endParaRPr lang="en-US" altLang="zh-CN" sz="2800" dirty="0"/>
          </a:p>
        </p:txBody>
      </p:sp>
      <p:graphicFrame>
        <p:nvGraphicFramePr>
          <p:cNvPr id="14" name="QB_7_BD.31_2#e6b4399c1?colgroup=5,24&amp;vaa=1&amp;vcp=1&amp;vis=1&amp;pid=a1832c182&amp;color=0,0,0&amp;vtp=1&amp;vaab=1&amp;bbb=1&amp;hb=1"/>
          <p:cNvGraphicFramePr>
            <a:graphicFrameLocks noGrp="1"/>
          </p:cNvGraphicFramePr>
          <p:nvPr/>
        </p:nvGraphicFramePr>
        <p:xfrm>
          <a:off x="539496" y="2422175"/>
          <a:ext cx="11091672" cy="2659572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概念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从大气中降落的雨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冰雹等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统称为降水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空气中含有足够的水汽和凝结核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空气温度下降到水汽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能够凝结出来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并形成降水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依据降水形成过程中空气上升的原因和形式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降水分为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对流雨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锋面雨三种类型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31_2#e6b4399c1?colgroup=5,24&amp;vaa=1&amp;vcp=1&amp;vis=1&amp;pid=a1832c182&amp;color=0,0,0&amp;vtp=1&amp;vaab=1&amp;bbb=1&amp;hb=1"/>
          <p:cNvGraphicFramePr>
            <a:graphicFrameLocks noGrp="1"/>
          </p:cNvGraphicFramePr>
          <p:nvPr/>
        </p:nvGraphicFramePr>
        <p:xfrm>
          <a:off x="539496" y="2398054"/>
          <a:ext cx="11091672" cy="2745996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世界降水的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空间分布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赤道附近地区降水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两极地区降水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北回归线附近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大陆东岸降水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大陆西岸降水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中纬度地带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沿海地区降水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内陆地区降水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山地迎风坡降水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背风坡降水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7_BD.31_2#e6b4399c1?colgroup=5,24&amp;vaa=1&amp;vcp=1&amp;vis=1&amp;pid=a1832c182&amp;color=0,0,0&amp;vtp=1&amp;vaab=1&amp;bbb=1&amp;hb=1"/>
          <p:cNvSpPr txBox="1"/>
          <p:nvPr/>
        </p:nvSpPr>
        <p:spPr>
          <a:xfrm>
            <a:off x="9091168" y="1698964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7_AN.32_1#e6b4399c1.blank?vaa=1&amp;vcp=1&amp;vis=1&amp;pid=a1832c182&amp;color=0,0,0&amp;vpa=24&amp;vtp=1&amp;vaab=1"/>
          <p:cNvSpPr/>
          <p:nvPr/>
        </p:nvSpPr>
        <p:spPr>
          <a:xfrm>
            <a:off x="5670318" y="238370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5" name="QB_7_AN.33_1#e6b4399c1.blank?vaa=1&amp;vcp=1&amp;vis=1&amp;pid=a1832c182&amp;color=0,0,0&amp;vpa=25&amp;vtp=1&amp;vaab=1"/>
          <p:cNvSpPr/>
          <p:nvPr/>
        </p:nvSpPr>
        <p:spPr>
          <a:xfrm>
            <a:off x="8858017" y="238370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6" name="QB_7_AN.34_1#e6b4399c1.blank?vaa=1&amp;vcp=1&amp;vis=1&amp;pid=a1832c182&amp;color=0,0,0&amp;vpa=26&amp;vtp=1&amp;vaab=1"/>
          <p:cNvSpPr/>
          <p:nvPr/>
        </p:nvSpPr>
        <p:spPr>
          <a:xfrm>
            <a:off x="8134117" y="293647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7" name="QB_7_AN.35_1#e6b4399c1.blank?vaa=1&amp;vcp=1&amp;vis=1&amp;pid=a1832c182&amp;color=0,0,0&amp;vpa=27&amp;vtp=1&amp;vaab=1"/>
          <p:cNvSpPr/>
          <p:nvPr/>
        </p:nvSpPr>
        <p:spPr>
          <a:xfrm>
            <a:off x="2825519" y="347520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8" name="QB_7_AN.36_1#e6b4399c1.blank?vaa=1&amp;vcp=1&amp;vis=1&amp;pid=a1832c182&amp;color=0,0,0&amp;vpa=28&amp;vtp=1&amp;vaab=1"/>
          <p:cNvSpPr/>
          <p:nvPr/>
        </p:nvSpPr>
        <p:spPr>
          <a:xfrm>
            <a:off x="7080017" y="4007907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9" name="QB_7_AN.37_1#e6b4399c1.blank?vaa=1&amp;vcp=1&amp;vis=1&amp;pid=a1832c182&amp;color=0,0,0&amp;vpa=29&amp;vtp=1&amp;vaab=1"/>
          <p:cNvSpPr/>
          <p:nvPr/>
        </p:nvSpPr>
        <p:spPr>
          <a:xfrm>
            <a:off x="10267717" y="4007907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10" name="QB_7_AN.38_1#e6b4399c1.blank?vaa=1&amp;vcp=1&amp;vis=1&amp;pid=a1832c182&amp;color=0,0,0&amp;vpa=30&amp;vtp=1&amp;vaab=1"/>
          <p:cNvSpPr/>
          <p:nvPr/>
        </p:nvSpPr>
        <p:spPr>
          <a:xfrm>
            <a:off x="5314718" y="457439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11" name="QB_7_AN.39_1#e6b4399c1.blank?vaa=1&amp;vcp=1&amp;vis=1&amp;pid=a1832c182&amp;color=0,0,0&amp;vpa=31&amp;vtp=1&amp;vaab=1"/>
          <p:cNvSpPr/>
          <p:nvPr/>
        </p:nvSpPr>
        <p:spPr>
          <a:xfrm>
            <a:off x="8146817" y="457439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b9186b52?vcp=1&amp;pid=1f0afd5d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影响气候的主要因素</a:t>
            </a:r>
            <a:endParaRPr lang="en-US" altLang="zh-CN" sz="3000" dirty="0"/>
          </a:p>
        </p:txBody>
      </p:sp>
      <p:graphicFrame>
        <p:nvGraphicFramePr>
          <p:cNvPr id="15" name="QB_7_BD.40_1#1bd5edc21?colgroup=4,12,12&amp;vaa=1&amp;vcp=1&amp;vis=1&amp;pid=db9186b52&amp;color=0,0,0&amp;vtp=1&amp;vaab=1&amp;bbb=1&amp;hb=1"/>
          <p:cNvGraphicFramePr>
            <a:graphicFrameLocks noGrp="1"/>
          </p:cNvGraphicFramePr>
          <p:nvPr/>
        </p:nvGraphicFramePr>
        <p:xfrm>
          <a:off x="539496" y="1272966"/>
          <a:ext cx="11073384" cy="4446208"/>
        </p:xfrm>
        <a:graphic>
          <a:graphicData uri="http://schemas.openxmlformats.org/drawingml/2006/table">
            <a:tbl>
              <a:tblPr/>
              <a:tblGrid>
                <a:gridCol w="167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2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1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一般而言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赤道地区降水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两极地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中纬度各地降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水差异较大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海陆分布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沿海地区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气温日变化和年变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内陆地区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变化和年变化较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沿海地区降水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内陆地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（需要注意的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是吹离岸风的沿海地区降水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41_1#1bd5edc21.blank?vaa=1&amp;vcp=1&amp;vis=1&amp;pid=db9186b52&amp;color=0,0,0&amp;vpa=32&amp;vtp=1&amp;vaab=1"/>
          <p:cNvSpPr/>
          <p:nvPr/>
        </p:nvSpPr>
        <p:spPr>
          <a:xfrm>
            <a:off x="2295166" y="263231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5" name="QB_7_AN.42_1#1bd5edc21.blank?vaa=1&amp;vcp=1&amp;vis=1&amp;pid=db9186b52&amp;color=0,0,0&amp;vpa=33&amp;vtp=1&amp;vaab=1"/>
          <p:cNvSpPr/>
          <p:nvPr/>
        </p:nvSpPr>
        <p:spPr>
          <a:xfrm>
            <a:off x="5470167" y="263231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6" name="QB_7_AN.43_1#1bd5edc21.blank?vaa=1&amp;vcp=1&amp;vis=1&amp;pid=db9186b52&amp;color=0,0,0&amp;vpa=34&amp;vtp=1&amp;vaab=1"/>
          <p:cNvSpPr/>
          <p:nvPr/>
        </p:nvSpPr>
        <p:spPr>
          <a:xfrm>
            <a:off x="9211079" y="1814177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7" name="QB_7_AN.44_1#1bd5edc21.blank?vaa=1&amp;vcp=1&amp;vis=1&amp;pid=db9186b52&amp;color=0,0,0&amp;vpa=35&amp;vtp=1&amp;vaab=1"/>
          <p:cNvSpPr/>
          <p:nvPr/>
        </p:nvSpPr>
        <p:spPr>
          <a:xfrm>
            <a:off x="8144279" y="2372977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8" name="QB_7_AN.45_1#1bd5edc21.blank?vaa=1&amp;vcp=1&amp;vis=1&amp;pid=db9186b52&amp;color=0,0,0&amp;vpa=36&amp;vtp=1&amp;vaab=1"/>
          <p:cNvSpPr/>
          <p:nvPr/>
        </p:nvSpPr>
        <p:spPr>
          <a:xfrm>
            <a:off x="3006366" y="432630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dirty="0"/>
          </a:p>
        </p:txBody>
      </p:sp>
      <p:sp>
        <p:nvSpPr>
          <p:cNvPr id="9" name="QB_7_AN.46_1#1bd5edc21.blank?vaa=1&amp;vcp=1&amp;vis=1&amp;pid=db9186b52&amp;color=0,0,0&amp;vpa=37&amp;vtp=1&amp;vaab=1"/>
          <p:cNvSpPr/>
          <p:nvPr/>
        </p:nvSpPr>
        <p:spPr>
          <a:xfrm>
            <a:off x="4784367" y="486503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10" name="QB_7_AN.47_1#1bd5edc21.blank?vaa=1&amp;vcp=1&amp;vis=1&amp;pid=db9186b52&amp;color=0,0,0&amp;vpa=38&amp;vtp=1&amp;vaab=1"/>
          <p:cNvSpPr/>
          <p:nvPr/>
        </p:nvSpPr>
        <p:spPr>
          <a:xfrm>
            <a:off x="9211079" y="348810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11" name="QB_7_AN.48_1#1bd5edc21.blank?vaa=1&amp;vcp=1&amp;vis=1&amp;pid=db9186b52&amp;color=0,0,0&amp;vpa=39&amp;vtp=1&amp;vaab=1"/>
          <p:cNvSpPr/>
          <p:nvPr/>
        </p:nvSpPr>
        <p:spPr>
          <a:xfrm>
            <a:off x="8144279" y="404690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7_BD.49_1#1bd5edc21?colgroup=4,12,12&amp;vaa=1&amp;vcp=1&amp;vis=1&amp;pid=db9186b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454168"/>
              </p:ext>
            </p:extLst>
          </p:nvPr>
        </p:nvGraphicFramePr>
        <p:xfrm>
          <a:off x="539496" y="2390298"/>
          <a:ext cx="11073384" cy="2782000"/>
        </p:xfrm>
        <a:graphic>
          <a:graphicData uri="http://schemas.openxmlformats.org/drawingml/2006/table">
            <a:tbl>
              <a:tblPr/>
              <a:tblGrid>
                <a:gridCol w="167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2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1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地形地势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同纬度地区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山地迎风坡降水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背风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坡降水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人类活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通过改变地面状况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大气成分等来影响气候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如热岛效应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温室效应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臭氧层空洞等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50_1#1bd5edc21.blank?vaa=1&amp;vcp=1&amp;vis=1&amp;pid=db9186b52&amp;color=0,0,0&amp;mp=1&amp;vpa=40&amp;vtp=1&amp;vaab=1"/>
          <p:cNvSpPr/>
          <p:nvPr/>
        </p:nvSpPr>
        <p:spPr>
          <a:xfrm>
            <a:off x="2295166" y="347227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4" name="QB_7_AN.51_1#1bd5edc21.blank?vaa=1&amp;vcp=1&amp;vis=1&amp;pid=db9186b52&amp;color=0,0,0&amp;mp=1&amp;vpa=41&amp;vtp=1&amp;vaab=1"/>
          <p:cNvSpPr/>
          <p:nvPr/>
        </p:nvSpPr>
        <p:spPr>
          <a:xfrm>
            <a:off x="5470167" y="347227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5" name="QB_7_AN.52_1#1bd5edc21.blank?vaa=1&amp;vcp=1&amp;vis=1&amp;pid=db9186b52&amp;color=0,0,0&amp;mp=1&amp;vpa=42&amp;vtp=1&amp;vaab=1"/>
          <p:cNvSpPr/>
          <p:nvPr/>
        </p:nvSpPr>
        <p:spPr>
          <a:xfrm>
            <a:off x="9566679" y="293354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6" name="QB_7_AN.53_1#1bd5edc21.blank?vaa=1&amp;vcp=1&amp;vis=1&amp;pid=db9186b52&amp;color=0,0,0&amp;mp=1&amp;vpa=43&amp;vtp=1&amp;vaab=1"/>
          <p:cNvSpPr/>
          <p:nvPr/>
        </p:nvSpPr>
        <p:spPr>
          <a:xfrm>
            <a:off x="8144279" y="347227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2" name="QB_7_BD.49_1#1bd5edc21?colgroup=4,12,12&amp;vaa=1&amp;vcp=1&amp;vis=1&amp;pid=db9186b52&amp;color=0,0,0&amp;mp=1&amp;vtp=1&amp;vaab=1&amp;bt=1&amp;bbb=1"/>
          <p:cNvSpPr txBox="1"/>
          <p:nvPr/>
        </p:nvSpPr>
        <p:spPr>
          <a:xfrm>
            <a:off x="10894735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09e4a0d3?vcp=1&amp;pid=1f0afd5d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世界主要气候类型</a:t>
            </a:r>
            <a:endParaRPr lang="en-US" altLang="zh-CN" sz="3000" dirty="0"/>
          </a:p>
        </p:txBody>
      </p:sp>
      <p:sp>
        <p:nvSpPr>
          <p:cNvPr id="3" name="QB_7_BD.54_1#1b04fcd37?sp=1&amp;vaa=1&amp;vcp=1&amp;vis=1&amp;pid=309e4a0d3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1.世界主要气候类型</a:t>
            </a:r>
            <a:endParaRPr lang="en-US" altLang="zh-CN" sz="2800" dirty="0"/>
          </a:p>
        </p:txBody>
      </p:sp>
      <p:graphicFrame>
        <p:nvGraphicFramePr>
          <p:cNvPr id="17" name="QB_7_BD.54_2#1b04fcd37?colgroup=8,6,7,6&amp;vaa=1&amp;vcp=1&amp;vis=1&amp;pid=309e4a0d3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64240" cy="3820098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5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7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597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附近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亚马孙平原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刚果盆地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来群岛等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终年高温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热带雨林气候的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非洲中南部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巴西高原等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7_AN.55_1#1b04fcd37.blank?vaa=1&amp;vcp=1&amp;vis=1&amp;pid=309e4a0d3&amp;color=0,0,0&amp;vpa=44&amp;vtp=1&amp;vaab=1&amp;bbb=1"/>
          <p:cNvSpPr/>
          <p:nvPr/>
        </p:nvSpPr>
        <p:spPr>
          <a:xfrm>
            <a:off x="1618510" y="2779694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热带雨林</a:t>
            </a:r>
            <a:endParaRPr lang="en-US" altLang="zh-CN" sz="2800" dirty="0"/>
          </a:p>
        </p:txBody>
      </p:sp>
      <p:sp>
        <p:nvSpPr>
          <p:cNvPr id="6" name="QB_7_AN.56_1#1b04fcd37.blank?vaa=1&amp;vcp=1&amp;vis=1&amp;pid=309e4a0d3&amp;color=0,0,0&amp;vpa=45&amp;vtp=1&amp;vaab=1&amp;bbb=1"/>
          <p:cNvSpPr/>
          <p:nvPr/>
        </p:nvSpPr>
        <p:spPr>
          <a:xfrm>
            <a:off x="3732299" y="2987276"/>
            <a:ext cx="2392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终年高温多雨</a:t>
            </a:r>
            <a:endParaRPr lang="en-US" altLang="zh-CN" sz="2800" dirty="0"/>
          </a:p>
        </p:txBody>
      </p:sp>
      <p:sp>
        <p:nvSpPr>
          <p:cNvPr id="7" name="QB_7_AN.57_1#1b04fcd37.blank?vaa=1&amp;vcp=1&amp;vis=1&amp;pid=309e4a0d3&amp;color=0,0,0&amp;vpa=46&amp;vtp=1&amp;vaab=1&amp;bbb=1"/>
          <p:cNvSpPr/>
          <p:nvPr/>
        </p:nvSpPr>
        <p:spPr>
          <a:xfrm>
            <a:off x="6281950" y="298727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赤道</a:t>
            </a:r>
            <a:endParaRPr lang="en-US" altLang="zh-CN" sz="2800" dirty="0"/>
          </a:p>
        </p:txBody>
      </p:sp>
      <p:sp>
        <p:nvSpPr>
          <p:cNvPr id="8" name="QB_7_AN.58_1#1b04fcd37.blank?vaa=1&amp;vcp=1&amp;vis=1&amp;pid=309e4a0d3&amp;color=0,0,0&amp;vpa=47&amp;vtp=1&amp;vaab=1&amp;bbb=1"/>
          <p:cNvSpPr/>
          <p:nvPr/>
        </p:nvSpPr>
        <p:spPr>
          <a:xfrm>
            <a:off x="1618510" y="4423900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热带草原</a:t>
            </a:r>
            <a:endParaRPr lang="en-US" altLang="zh-CN" sz="2800" dirty="0"/>
          </a:p>
        </p:txBody>
      </p:sp>
      <p:sp>
        <p:nvSpPr>
          <p:cNvPr id="9" name="QB_7_AN.59_1#1b04fcd37.blank?vaa=1&amp;vcp=1&amp;vis=1&amp;pid=309e4a0d3&amp;color=0,0,0&amp;vpa=48&amp;vtp=1&amp;vaab=1"/>
          <p:cNvSpPr/>
          <p:nvPr/>
        </p:nvSpPr>
        <p:spPr>
          <a:xfrm>
            <a:off x="3694199" y="465154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</a:t>
            </a:r>
            <a:endParaRPr lang="en-US" altLang="zh-CN" sz="2800" dirty="0"/>
          </a:p>
        </p:txBody>
      </p:sp>
      <p:sp>
        <p:nvSpPr>
          <p:cNvPr id="10" name="QB_7_AN.60_1#1b04fcd37.blank?vaa=1&amp;vcp=1&amp;vis=1&amp;pid=309e4a0d3&amp;color=0,0,0&amp;vpa=49&amp;vtp=1&amp;vaab=1"/>
          <p:cNvSpPr/>
          <p:nvPr/>
        </p:nvSpPr>
        <p:spPr>
          <a:xfrm>
            <a:off x="4748299" y="465154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湿</a:t>
            </a:r>
            <a:endParaRPr lang="en-US" altLang="zh-CN" sz="2800" dirty="0"/>
          </a:p>
        </p:txBody>
      </p:sp>
      <p:sp>
        <p:nvSpPr>
          <p:cNvPr id="11" name="QB_7_AN.61_1#1b04fcd37.blank?vaa=1&amp;vcp=1&amp;vis=1&amp;pid=309e4a0d3&amp;color=0,0,0&amp;vpa=50&amp;vtp=1&amp;vaab=1&amp;bbb=1"/>
          <p:cNvSpPr/>
          <p:nvPr/>
        </p:nvSpPr>
        <p:spPr>
          <a:xfrm>
            <a:off x="6281950" y="491088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7_BD.62_1#1b04fcd37?colgroup=8,6,7,6&amp;vaa=1&amp;vcp=1&amp;vis=1&amp;pid=309e4a0d3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46091"/>
          <a:ext cx="11064240" cy="5319015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5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7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73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30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20383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3889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终年高温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地区（北纬10°～25°之间的大陆东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岸）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印度半岛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南半岛等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474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南北回归线经过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的内陆地区和大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岸地区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撒哈拉沙漠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阿拉伯半岛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澳大利亚中西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63_1#1b04fcd37.blank?vaa=1&amp;vcp=1&amp;vis=1&amp;pid=309e4a0d3&amp;color=0,0,0&amp;mp=1&amp;vpa=51&amp;vtp=1&amp;vaab=1&amp;bbb=1"/>
          <p:cNvSpPr/>
          <p:nvPr/>
        </p:nvSpPr>
        <p:spPr>
          <a:xfrm>
            <a:off x="1618510" y="2404483"/>
            <a:ext cx="16811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热带季风</a:t>
            </a:r>
            <a:endParaRPr lang="en-US" altLang="zh-CN" sz="2800" dirty="0"/>
          </a:p>
        </p:txBody>
      </p:sp>
      <p:sp>
        <p:nvSpPr>
          <p:cNvPr id="4" name="QB_7_AN.64_1#1b04fcd37.blank?vaa=1&amp;vcp=1&amp;vis=1&amp;pid=309e4a0d3&amp;color=0,0,0&amp;mp=1&amp;vpa=52&amp;vtp=1&amp;vaab=1"/>
          <p:cNvSpPr/>
          <p:nvPr/>
        </p:nvSpPr>
        <p:spPr>
          <a:xfrm>
            <a:off x="3694199" y="2625846"/>
            <a:ext cx="614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旱</a:t>
            </a:r>
            <a:endParaRPr lang="en-US" altLang="zh-CN" sz="2800" dirty="0"/>
          </a:p>
        </p:txBody>
      </p:sp>
      <p:sp>
        <p:nvSpPr>
          <p:cNvPr id="5" name="QB_7_AN.65_1#1b04fcd37.blank?vaa=1&amp;vcp=1&amp;vis=1&amp;pid=309e4a0d3&amp;color=0,0,0&amp;mp=1&amp;vpa=53&amp;vtp=1&amp;vaab=1"/>
          <p:cNvSpPr/>
          <p:nvPr/>
        </p:nvSpPr>
        <p:spPr>
          <a:xfrm>
            <a:off x="4748299" y="2625846"/>
            <a:ext cx="614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雨</a:t>
            </a:r>
            <a:endParaRPr lang="en-US" altLang="zh-CN" sz="2800" dirty="0"/>
          </a:p>
        </p:txBody>
      </p:sp>
      <p:sp>
        <p:nvSpPr>
          <p:cNvPr id="6" name="QB_7_AN.66_1#1b04fcd37.blank?vaa=1&amp;vcp=1&amp;vis=1&amp;pid=309e4a0d3&amp;color=0,0,0&amp;mp=1&amp;vpa=54&amp;vtp=1&amp;vaab=1&amp;bbb=1"/>
          <p:cNvSpPr/>
          <p:nvPr/>
        </p:nvSpPr>
        <p:spPr>
          <a:xfrm>
            <a:off x="6281950" y="1841346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南亚</a:t>
            </a:r>
            <a:endParaRPr lang="en-US" altLang="zh-CN" sz="2800" dirty="0"/>
          </a:p>
        </p:txBody>
      </p:sp>
      <p:sp>
        <p:nvSpPr>
          <p:cNvPr id="7" name="QB_7_AN.67_1#1b04fcd37.blank?vaa=1&amp;vcp=1&amp;vis=1&amp;pid=309e4a0d3&amp;color=0,0,0&amp;mp=1&amp;vpa=55&amp;vtp=1&amp;vaab=1&amp;bbb=1"/>
          <p:cNvSpPr/>
          <p:nvPr/>
        </p:nvSpPr>
        <p:spPr>
          <a:xfrm>
            <a:off x="7675029" y="1847241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东南亚</a:t>
            </a:r>
            <a:endParaRPr lang="en-US" altLang="zh-CN" sz="2800" dirty="0"/>
          </a:p>
        </p:txBody>
      </p:sp>
      <p:sp>
        <p:nvSpPr>
          <p:cNvPr id="8" name="QB_7_AN.68_1#1b04fcd37.blank?vaa=1&amp;vcp=1&amp;vis=1&amp;pid=309e4a0d3&amp;color=0,0,0&amp;mp=1&amp;vpa=56&amp;vtp=1&amp;vaab=1&amp;bbb=1"/>
          <p:cNvSpPr/>
          <p:nvPr/>
        </p:nvSpPr>
        <p:spPr>
          <a:xfrm>
            <a:off x="1618510" y="4803800"/>
            <a:ext cx="16811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热带沙漠</a:t>
            </a:r>
            <a:endParaRPr lang="en-US" altLang="zh-CN" sz="2800" dirty="0"/>
          </a:p>
        </p:txBody>
      </p:sp>
      <p:sp>
        <p:nvSpPr>
          <p:cNvPr id="9" name="QB_7_AN.69_1#1b04fcd37.blank?vaa=1&amp;vcp=1&amp;vis=1&amp;pid=309e4a0d3&amp;color=0,0,0&amp;mp=1&amp;vpa=57&amp;vtp=1&amp;vaab=1&amp;bbb=1"/>
          <p:cNvSpPr/>
          <p:nvPr/>
        </p:nvSpPr>
        <p:spPr>
          <a:xfrm>
            <a:off x="3732299" y="5014556"/>
            <a:ext cx="2392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终年炎热干燥</a:t>
            </a:r>
            <a:endParaRPr lang="en-US" altLang="zh-CN" sz="2800" dirty="0"/>
          </a:p>
        </p:txBody>
      </p:sp>
      <p:sp>
        <p:nvSpPr>
          <p:cNvPr id="10" name="QB_7_AN.70_1#1b04fcd37.blank?vaa=1&amp;vcp=1&amp;vis=1&amp;pid=309e4a0d3&amp;color=0,0,0&amp;mp=1&amp;vpa=58&amp;vtp=1&amp;vaab=1"/>
          <p:cNvSpPr/>
          <p:nvPr/>
        </p:nvSpPr>
        <p:spPr>
          <a:xfrm>
            <a:off x="6993151" y="5547956"/>
            <a:ext cx="614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2" name="QB_7_BD.62_1#1b04fcd37?colgroup=8,6,7,6&amp;vaa=1&amp;vcp=1&amp;vis=1&amp;pid=309e4a0d3&amp;color=0,0,0&amp;mp=1&amp;vtp=1&amp;vaab=1&amp;bt=1&amp;bbb=1"/>
          <p:cNvSpPr txBox="1"/>
          <p:nvPr/>
        </p:nvSpPr>
        <p:spPr>
          <a:xfrm>
            <a:off x="10885591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QB_7_BD.71_1#1b04fcd37?colgroup=8,6,7,6&amp;vaa=1&amp;vcp=1&amp;vis=1&amp;pid=309e4a0d3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262806"/>
              <a:ext cx="11064240" cy="3413760"/>
            </p:xfrm>
            <a:graphic>
              <a:graphicData uri="http://schemas.openxmlformats.org/drawingml/2006/table">
                <a:tbl>
                  <a:tblPr/>
                  <a:tblGrid>
                    <a:gridCol w="9966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845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363029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4423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气候特征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分布规律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主要分布区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82964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亚热</a:t>
                          </a:r>
                        </a:p>
                        <a:p>
                          <a:pPr marL="0" indent="0"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带气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最冷月平均气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温在0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以上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夏季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冬季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（雨热同期）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亚热带的大陆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岸地区（南北纬25°～35°之间）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中国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美国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巴西和澳大利亚的东南部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108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夏季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冬季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南北纬30°～40°之间的大陆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地中海周边地区等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QB_7_BD.71_1#1b04fcd37?colgroup=8,6,7,6&amp;vaa=1&amp;vcp=1&amp;vis=1&amp;pid=309e4a0d3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262806"/>
              <a:ext cx="11064240" cy="3413760"/>
            </p:xfrm>
            <a:graphic>
              <a:graphicData uri="http://schemas.openxmlformats.org/drawingml/2006/table">
                <a:tbl>
                  <a:tblPr/>
                  <a:tblGrid>
                    <a:gridCol w="996696"/>
                    <a:gridCol w="2075688"/>
                    <a:gridCol w="2684592"/>
                    <a:gridCol w="3363029"/>
                    <a:gridCol w="1944235"/>
                  </a:tblGrid>
                  <a:tr h="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气候特征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分布规律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主要分布区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13360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亚热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带气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  <a:endParaRPr lang="en-US" altLang="zh-CN" sz="2800" i="0" dirty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  <a:endParaRPr lang="en-US" altLang="zh-CN" sz="2800" i="0" dirty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亚热带的大陆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岸地区（南北纬25°～35°之间）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中国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美国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巴西和澳大利亚的东南部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1086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夏季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endParaRPr lang="en-US" altLang="zh-CN" sz="2800" b="0" i="0" spc="-10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冬季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南北纬30°～40°之间的大陆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地中海周边地区等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QB_7_AN.72_1#1b04fcd37.blank?vaa=1&amp;vcp=1&amp;vis=1&amp;pid=309e4a0d3&amp;color=0,0,0&amp;mp=1&amp;vpa=59&amp;vtp=1&amp;vaab=1&amp;bbb=1&amp;hb=1"/>
          <p:cNvSpPr/>
          <p:nvPr/>
        </p:nvSpPr>
        <p:spPr>
          <a:xfrm>
            <a:off x="1608192" y="2092439"/>
            <a:ext cx="1948688" cy="112650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/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亚热带季风和亚热带湿润</a:t>
            </a:r>
            <a:endParaRPr lang="en-US" altLang="zh-CN" sz="2800" dirty="0"/>
          </a:p>
        </p:txBody>
      </p:sp>
      <p:sp>
        <p:nvSpPr>
          <p:cNvPr id="4" name="QB_7_AN.73_1#1b04fcd37.blank?vaa=1&amp;vcp=1&amp;vis=1&amp;pid=309e4a0d3&amp;color=0,0,0&amp;mp=1&amp;vpa=60&amp;vtp=1&amp;vaab=1&amp;bbb=1&amp;hb=1"/>
          <p:cNvSpPr/>
          <p:nvPr/>
        </p:nvSpPr>
        <p:spPr>
          <a:xfrm>
            <a:off x="4390453" y="2514996"/>
            <a:ext cx="1606564" cy="48698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/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高温多雨</a:t>
            </a:r>
            <a:endParaRPr lang="en-US" altLang="zh-CN" sz="2800" dirty="0"/>
          </a:p>
        </p:txBody>
      </p:sp>
      <p:sp>
        <p:nvSpPr>
          <p:cNvPr id="5" name="QB_7_AN.74_1#1b04fcd37.blank?vaa=1&amp;vcp=1&amp;vis=1&amp;pid=309e4a0d3&amp;color=0,0,0&amp;mp=1&amp;vpa=61&amp;vtp=1&amp;vaab=1&amp;bbb=1"/>
          <p:cNvSpPr/>
          <p:nvPr/>
        </p:nvSpPr>
        <p:spPr>
          <a:xfrm>
            <a:off x="4390453" y="294201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/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温和少雨</a:t>
            </a:r>
            <a:endParaRPr lang="en-US" altLang="zh-CN" sz="2800" dirty="0"/>
          </a:p>
        </p:txBody>
      </p:sp>
      <p:sp>
        <p:nvSpPr>
          <p:cNvPr id="6" name="QB_7_AN.75_1#1b04fcd37.blank?vaa=1&amp;vcp=1&amp;vis=1&amp;pid=309e4a0d3&amp;color=0,0,0&amp;mp=1&amp;vpa=62&amp;vtp=1&amp;vaab=1"/>
          <p:cNvSpPr/>
          <p:nvPr/>
        </p:nvSpPr>
        <p:spPr>
          <a:xfrm>
            <a:off x="8540334" y="213802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/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7" name="QB_7_AN.76_1#1b04fcd37.blank?vaa=1&amp;vcp=1&amp;vis=1&amp;pid=309e4a0d3&amp;color=0,0,0&amp;mp=1&amp;vpa=63&amp;vtp=1&amp;vaab=1&amp;bbb=1"/>
          <p:cNvSpPr/>
          <p:nvPr/>
        </p:nvSpPr>
        <p:spPr>
          <a:xfrm>
            <a:off x="1608192" y="379894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/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地中海</a:t>
            </a:r>
            <a:endParaRPr lang="en-US" altLang="zh-CN" sz="2800" dirty="0"/>
          </a:p>
        </p:txBody>
      </p:sp>
      <p:sp>
        <p:nvSpPr>
          <p:cNvPr id="8" name="QB_7_AN.77_1#1b04fcd37.blank?vaa=1&amp;vcp=1&amp;vis=1&amp;pid=309e4a0d3&amp;color=0,0,0&amp;mp=1&amp;vpa=64&amp;vtp=1&amp;vaab=1&amp;bbb=1"/>
          <p:cNvSpPr/>
          <p:nvPr/>
        </p:nvSpPr>
        <p:spPr>
          <a:xfrm>
            <a:off x="4258795" y="3819200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/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炎热干燥</a:t>
            </a:r>
            <a:endParaRPr lang="en-US" altLang="zh-CN" sz="2800" dirty="0"/>
          </a:p>
        </p:txBody>
      </p:sp>
      <p:sp>
        <p:nvSpPr>
          <p:cNvPr id="9" name="QB_7_AN.78_1#1b04fcd37.blank?vaa=1&amp;vcp=1&amp;vis=1&amp;pid=309e4a0d3&amp;color=0,0,0&amp;mp=1&amp;vpa=65&amp;vtp=1&amp;vaab=1&amp;bbb=1"/>
          <p:cNvSpPr/>
          <p:nvPr/>
        </p:nvSpPr>
        <p:spPr>
          <a:xfrm>
            <a:off x="4353153" y="4239660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/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温和多雨</a:t>
            </a:r>
            <a:endParaRPr lang="en-US" altLang="zh-CN" sz="2800" dirty="0"/>
          </a:p>
        </p:txBody>
      </p:sp>
      <p:sp>
        <p:nvSpPr>
          <p:cNvPr id="10" name="QB_7_AN.79_1#1b04fcd37.blank?vaa=1&amp;vcp=1&amp;vis=1&amp;pid=309e4a0d3&amp;color=0,0,0&amp;mp=1&amp;vpa=66&amp;vtp=1&amp;vaab=1"/>
          <p:cNvSpPr/>
          <p:nvPr/>
        </p:nvSpPr>
        <p:spPr>
          <a:xfrm>
            <a:off x="7803123" y="421462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/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2" name="QB_7_BD.71_1#1b04fcd37?colgroup=8,6,7,6&amp;vaa=1&amp;vcp=1&amp;vis=1&amp;pid=309e4a0d3&amp;color=0,0,0&amp;mp=1&amp;vtp=1&amp;vaab=1&amp;bt=1&amp;bbb=1"/>
          <p:cNvSpPr txBox="1"/>
          <p:nvPr/>
        </p:nvSpPr>
        <p:spPr>
          <a:xfrm>
            <a:off x="10885591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458afe683.fixed?vcp=1&amp;pid=7b7c8a560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3#458afe683.fixed?vcp=1&amp;pid=7b7c8a560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3_BD#458afe683.fixed?vcp=1&amp;pid=7b7c8a560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7_BD.80_1#1b04fcd37?colgroup=8,6,7,6&amp;vaa=1&amp;vcp=1&amp;vis=1&amp;pid=309e4a0d3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82040"/>
          <a:ext cx="11064240" cy="4693920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5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7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73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30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93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冬无严寒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无酷暑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内降水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终年温和湿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润）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南北纬40°～60°或中纬度地区的大陆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欧洲西部等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93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亚欧大陆温带地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中国东北部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俄罗斯东南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朝鲜半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日本北部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81_1#1b04fcd37.blank?vaa=1&amp;vcp=1&amp;vis=1&amp;pid=309e4a0d3&amp;color=0,0,0&amp;mp=1&amp;vpa=67&amp;vtp=1&amp;vaab=1&amp;bbb=1"/>
          <p:cNvSpPr/>
          <p:nvPr/>
        </p:nvSpPr>
        <p:spPr>
          <a:xfrm>
            <a:off x="1519292" y="2139297"/>
            <a:ext cx="2174907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177800" latinLnBrk="1"/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温带海洋性</a:t>
            </a:r>
            <a:endParaRPr lang="en-US" altLang="zh-CN" sz="2800" dirty="0"/>
          </a:p>
        </p:txBody>
      </p:sp>
      <p:sp>
        <p:nvSpPr>
          <p:cNvPr id="4" name="QB_7_AN.82_1#1b04fcd37.blank?vaa=1&amp;vcp=1&amp;vis=1&amp;pid=309e4a0d3&amp;color=0,0,0&amp;mp=1&amp;vpa=68&amp;vtp=1&amp;vaab=1&amp;bbb=1"/>
          <p:cNvSpPr/>
          <p:nvPr/>
        </p:nvSpPr>
        <p:spPr>
          <a:xfrm>
            <a:off x="4760999" y="238433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/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均匀</a:t>
            </a:r>
            <a:endParaRPr lang="en-US" altLang="zh-CN" sz="2800" dirty="0"/>
          </a:p>
        </p:txBody>
      </p:sp>
      <p:sp>
        <p:nvSpPr>
          <p:cNvPr id="5" name="QB_7_AN.83_1#1b04fcd37.blank?vaa=1&amp;vcp=1&amp;vis=1&amp;pid=309e4a0d3&amp;color=0,0,0&amp;mp=1&amp;vpa=69&amp;vtp=1&amp;vaab=1"/>
          <p:cNvSpPr/>
          <p:nvPr/>
        </p:nvSpPr>
        <p:spPr>
          <a:xfrm>
            <a:off x="6720533" y="275678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/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6" name="QB_7_AN.84_1#1b04fcd37.blank?vaa=1&amp;vcp=1&amp;vis=1&amp;pid=309e4a0d3&amp;color=0,0,0&amp;mp=1&amp;vpa=70&amp;vtp=1&amp;vaab=1&amp;bbb=1"/>
          <p:cNvSpPr/>
          <p:nvPr/>
        </p:nvSpPr>
        <p:spPr>
          <a:xfrm>
            <a:off x="1618510" y="4198016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/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温带季风</a:t>
            </a:r>
            <a:endParaRPr lang="en-US" altLang="zh-CN" sz="2800" dirty="0"/>
          </a:p>
        </p:txBody>
      </p:sp>
      <p:sp>
        <p:nvSpPr>
          <p:cNvPr id="7" name="QB_7_AN.85_1#1b04fcd37.blank?vaa=1&amp;vcp=1&amp;vis=1&amp;pid=309e4a0d3&amp;color=0,0,0&amp;mp=1&amp;vpa=71&amp;vtp=1&amp;vaab=1&amp;bbb=1"/>
          <p:cNvSpPr/>
          <p:nvPr/>
        </p:nvSpPr>
        <p:spPr>
          <a:xfrm>
            <a:off x="3694199" y="4242997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/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暖热多雨</a:t>
            </a:r>
            <a:endParaRPr lang="en-US" altLang="zh-CN" sz="2800" dirty="0"/>
          </a:p>
        </p:txBody>
      </p:sp>
      <p:sp>
        <p:nvSpPr>
          <p:cNvPr id="8" name="QB_7_AN.86_1#1b04fcd37.blank?vaa=1&amp;vcp=1&amp;vis=1&amp;pid=309e4a0d3&amp;color=0,0,0&amp;mp=1&amp;vpa=72&amp;vtp=1&amp;vaab=1&amp;bbb=1"/>
          <p:cNvSpPr/>
          <p:nvPr/>
        </p:nvSpPr>
        <p:spPr>
          <a:xfrm>
            <a:off x="3783099" y="5121142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/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寒冷干燥</a:t>
            </a:r>
            <a:endParaRPr lang="en-US" altLang="zh-CN" sz="2800" dirty="0"/>
          </a:p>
        </p:txBody>
      </p:sp>
      <p:sp>
        <p:nvSpPr>
          <p:cNvPr id="9" name="QB_7_AN.87_1#1b04fcd37.blank?vaa=1&amp;vcp=1&amp;vis=1&amp;pid=309e4a0d3&amp;color=0,0,0&amp;mp=1&amp;vpa=73&amp;vtp=1&amp;vaab=1"/>
          <p:cNvSpPr/>
          <p:nvPr/>
        </p:nvSpPr>
        <p:spPr>
          <a:xfrm>
            <a:off x="6993151" y="469865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/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2" name="QB_7_BD.80_1#1b04fcd37?colgroup=8,6,7,6&amp;vaa=1&amp;vcp=1&amp;vis=1&amp;pid=309e4a0d3&amp;color=0,0,0&amp;mp=1&amp;vtp=1&amp;vaab=1&amp;bt=1&amp;bbb=1"/>
          <p:cNvSpPr txBox="1"/>
          <p:nvPr/>
        </p:nvSpPr>
        <p:spPr>
          <a:xfrm>
            <a:off x="10885591" y="3736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B_7_BD.88_1#1b04fcd37?colgroup=8,6,7,6&amp;vaa=1&amp;vcp=1&amp;vis=1&amp;pid=309e4a0d3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50554"/>
          <a:ext cx="11064240" cy="3261742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5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7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597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冬冷夏热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温年较差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少且集中在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中纬度的大陆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亚欧大陆和北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美洲内部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AN.89_1#1b04fcd37.blank?vaa=1&amp;vcp=1&amp;vis=1&amp;pid=309e4a0d3&amp;color=0,0,0&amp;mp=1&amp;vpa=74&amp;vtp=1&amp;vaab=1&amp;bbb=1"/>
          <p:cNvSpPr/>
          <p:nvPr/>
        </p:nvSpPr>
        <p:spPr>
          <a:xfrm>
            <a:off x="1436038" y="3494151"/>
            <a:ext cx="2139253" cy="62371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177800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温带大陆性</a:t>
            </a:r>
            <a:endParaRPr lang="en-US" altLang="zh-CN" sz="2800" dirty="0"/>
          </a:p>
        </p:txBody>
      </p:sp>
      <p:sp>
        <p:nvSpPr>
          <p:cNvPr id="4" name="QB_7_AN.90_1#1b04fcd37.blank?vaa=1&amp;vcp=1&amp;vis=1&amp;pid=309e4a0d3&amp;color=0,0,0&amp;mp=1&amp;vpa=75&amp;vtp=1&amp;vaab=1"/>
          <p:cNvSpPr/>
          <p:nvPr/>
        </p:nvSpPr>
        <p:spPr>
          <a:xfrm>
            <a:off x="3694199" y="377355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5" name="QB_7_AN.91_1#1b04fcd37.blank?vaa=1&amp;vcp=1&amp;vis=1&amp;pid=309e4a0d3&amp;color=0,0,0&amp;mp=1&amp;vpa=76&amp;vtp=1&amp;vaab=1"/>
          <p:cNvSpPr/>
          <p:nvPr/>
        </p:nvSpPr>
        <p:spPr>
          <a:xfrm>
            <a:off x="3694199" y="487108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</a:t>
            </a:r>
            <a:endParaRPr lang="en-US" altLang="zh-CN" sz="2800" dirty="0"/>
          </a:p>
        </p:txBody>
      </p:sp>
      <p:sp>
        <p:nvSpPr>
          <p:cNvPr id="6" name="QB_7_AN.92_1#1b04fcd37.blank?vaa=1&amp;vcp=1&amp;vis=1&amp;pid=309e4a0d3&amp;color=0,0,0&amp;mp=1&amp;vpa=77&amp;vtp=1&amp;vaab=1"/>
          <p:cNvSpPr/>
          <p:nvPr/>
        </p:nvSpPr>
        <p:spPr>
          <a:xfrm>
            <a:off x="6281950" y="403288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</a:t>
            </a:r>
            <a:endParaRPr lang="en-US" altLang="zh-CN" sz="2800" dirty="0"/>
          </a:p>
        </p:txBody>
      </p:sp>
      <p:sp>
        <p:nvSpPr>
          <p:cNvPr id="2" name="QB_7_BD.88_1#1b04fcd37?colgroup=8,6,7,6&amp;vaa=1&amp;vcp=1&amp;vis=1&amp;pid=309e4a0d3&amp;color=0,0,0&amp;mp=1&amp;vtp=1&amp;vaab=1&amp;bt=1&amp;bbb=1"/>
          <p:cNvSpPr txBox="1"/>
          <p:nvPr/>
        </p:nvSpPr>
        <p:spPr>
          <a:xfrm>
            <a:off x="10885591" y="14421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B_7_BD.93_1#1b04fcd37?colgroup=8,6,7,6&amp;vaa=1&amp;vcp=1&amp;vis=1&amp;pid=309e4a0d3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161840"/>
          <a:ext cx="11064240" cy="5100703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5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7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597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8012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6073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寒带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苔原气候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长冬无夏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只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有短暂的暖季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北极圈附近地区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亚欧大陆和北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美洲北冰洋沿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岸地区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607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冰原气候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终年严寒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水稀少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大部分地区位于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极圈以内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格陵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兰岛和北极地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区其他岛屿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6073"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高山高原气候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全年低温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中低纬度地区的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基山脉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安第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斯山脉等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QB_7_BD.93_1#1b04fcd37?colgroup=8,6,7,6&amp;vaa=1&amp;vcp=1&amp;vis=1&amp;pid=309e4a0d3&amp;color=0,0,0&amp;mp=1&amp;vtp=1&amp;vaab=1&amp;bt=1&amp;bbb=1"/>
          <p:cNvSpPr txBox="1"/>
          <p:nvPr/>
        </p:nvSpPr>
        <p:spPr>
          <a:xfrm>
            <a:off x="10885591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93697c5d?vcp=1&amp;pid=309e4a0d3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2.世界主要气候类型的气温年变化曲线和逐月降水量柱状图</a:t>
            </a:r>
            <a:endParaRPr lang="en-US" altLang="zh-CN" sz="2800" dirty="0"/>
          </a:p>
        </p:txBody>
      </p:sp>
      <p:pic>
        <p:nvPicPr>
          <p:cNvPr id="3" name="P_7_BD#293697c5d?vcp=1&amp;pid=309e4a0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6736" y="1236009"/>
            <a:ext cx="9564624" cy="51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7f9c45937.fixed?vcp=1&amp;pid=563846cf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世界的气候</a:t>
            </a:r>
            <a:endParaRPr lang="en-US" altLang="zh-CN" sz="4000" dirty="0"/>
          </a:p>
        </p:txBody>
      </p:sp>
      <p:sp>
        <p:nvSpPr>
          <p:cNvPr id="3" name="C_5_BD#7f9c45937.fixed?vcp=1&amp;pid=563846cf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2dbc4c8b?vcp=1&amp;pid=7f9c45937&amp;color=0,0,0&amp;vtp=1&amp;vaab=1&amp;bt=1&amp;bbb=1"/>
          <p:cNvSpPr/>
          <p:nvPr/>
        </p:nvSpPr>
        <p:spPr>
          <a:xfrm>
            <a:off x="539496" y="272098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天气和气候</a:t>
            </a:r>
            <a:endParaRPr lang="en-US" altLang="zh-CN" sz="3000" dirty="0"/>
          </a:p>
        </p:txBody>
      </p:sp>
      <p:sp>
        <p:nvSpPr>
          <p:cNvPr id="3" name="QO_7_BD.94_1#78295181b?sp=1&amp;vaa=1&amp;vcp=1&amp;vis=1&amp;pid=22dbc4c8b&amp;color=0,0,0&amp;vtp=1&amp;vaab=1&amp;bbb=1&amp;hb=1"/>
          <p:cNvSpPr/>
          <p:nvPr/>
        </p:nvSpPr>
        <p:spPr>
          <a:xfrm>
            <a:off x="539496" y="78779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（2024·江苏徐州·模拟改编）某学校组织学生明天去秋游，小玲特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意看了明天的天气预报，如右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图所示。据此完成下列各题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7_BD.95_1#4602067c9?htil=2&amp;vaa=1&amp;vcp=1&amp;vis=1&amp;pid=78295181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8991" y="2530375"/>
            <a:ext cx="2327064" cy="245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95_2#4602067c9?htil=2&amp;vaa=1&amp;vcp=1&amp;vis=1&amp;pid=78295181b&amp;color=0,0,0&amp;vtp=1&amp;vaab=1&amp;bt=1&amp;bbb=1&amp;hs=1"/>
          <p:cNvSpPr/>
          <p:nvPr/>
        </p:nvSpPr>
        <p:spPr>
          <a:xfrm>
            <a:off x="539496" y="2110179"/>
            <a:ext cx="91348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（1）根据天气预报可知，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明天的天气情况是(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BD.95_3#4602067c9.choices?htil=2&amp;vaa=1&amp;vcp=1&amp;vis=1&amp;pid=78295181b&amp;color=0,0,0&amp;vtp=1&amp;vaab=1&amp;bbb=1&amp;hs=1"/>
              <p:cNvSpPr/>
              <p:nvPr/>
            </p:nvSpPr>
            <p:spPr>
              <a:xfrm>
                <a:off x="539496" y="2669360"/>
                <a:ext cx="91348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A.小雨转阴天，16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~25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，西北风2级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B.小雨转多云，16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~25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，西北风2级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C.小雨转阴天，16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~25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，西北风4级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D.小雨转多云，16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~25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，西北风4级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8_BD.95_3#4602067c9.choices?htil=2&amp;vaa=1&amp;vcp=1&amp;vis=1&amp;pid=78295181b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69360"/>
                <a:ext cx="913485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4" t="-18" r="1" b="-2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C_8_AN.97_1#4602067c9.bracket?vaa=1&amp;vcp=1&amp;vis=1&amp;pid=78295181b&amp;color=0,0,0&amp;vpa=78&amp;vtp=1&amp;vaab=1"/>
          <p:cNvSpPr/>
          <p:nvPr/>
        </p:nvSpPr>
        <p:spPr>
          <a:xfrm>
            <a:off x="7750714" y="209684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C_8_AS.1_1#4602067c9?vaa=1&amp;vcp=1&amp;vis=1&amp;pid=78295181b&amp;color=0,0,0&amp;vtp=1&amp;vaab=1&amp;bbb=1&amp;hb=1&amp;hs=1"/>
              <p:cNvSpPr/>
              <p:nvPr/>
            </p:nvSpPr>
            <p:spPr>
              <a:xfrm>
                <a:off x="539496" y="5158560"/>
                <a:ext cx="11109960" cy="1232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根据图例可知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明天的天气是小雨转多云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，16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～25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西北风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QC_8_AS.1_1#4602067c9?vaa=1&amp;vcp=1&amp;vis=1&amp;pid=78295181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58560"/>
                <a:ext cx="11109960" cy="1232325"/>
              </a:xfrm>
              <a:prstGeom prst="rect">
                <a:avLst/>
              </a:prstGeom>
              <a:blipFill rotWithShape="1">
                <a:blip r:embed="rId5"/>
                <a:stretch>
                  <a:fillRect l="-3" t="-37" r="3" b="-5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9_1#ca9eac063?htil=3&amp;vaa=1&amp;vcp=1&amp;vis=1&amp;pid=78295181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34786" y="2375312"/>
            <a:ext cx="1998543" cy="210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99_2#ca9eac063?htil=3&amp;vaa=1&amp;vcp=1&amp;vis=1&amp;pid=78295181b&amp;color=0,0,0&amp;vtp=1&amp;vaab=1&amp;bt=1&amp;bbb=1&amp;hb=1&amp;hs=1"/>
          <p:cNvSpPr/>
          <p:nvPr/>
        </p:nvSpPr>
        <p:spPr>
          <a:xfrm>
            <a:off x="539496" y="1857343"/>
            <a:ext cx="91348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（2）看完天气预报，小玲要为明天的秋游做准备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，她应该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1_1#ca9eac063.bracket?vaa=1&amp;vcp=1&amp;vis=1&amp;pid=78295181b&amp;color=0,0,0&amp;vpa=79&amp;vtp=1&amp;vaab=1"/>
          <p:cNvSpPr/>
          <p:nvPr/>
        </p:nvSpPr>
        <p:spPr>
          <a:xfrm>
            <a:off x="816515" y="24917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99_3#ca9eac063.choices?htil=3&amp;vaa=1&amp;vcp=1&amp;vis=1&amp;pid=78295181b&amp;color=0,0,0&amp;vtp=1&amp;vaab=1&amp;bbb=1&amp;hs=1"/>
          <p:cNvSpPr/>
          <p:nvPr/>
        </p:nvSpPr>
        <p:spPr>
          <a:xfrm>
            <a:off x="539496" y="3140360"/>
            <a:ext cx="91348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6748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.备好羽绒服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.备好雨伞、雨衣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6748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C.备好厚手套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.备好防尘口罩</a:t>
            </a:r>
            <a:endParaRPr lang="en-US" altLang="zh-CN" sz="2800" dirty="0"/>
          </a:p>
        </p:txBody>
      </p:sp>
      <p:sp>
        <p:nvSpPr>
          <p:cNvPr id="6" name="QC_8_AS.1_1#ca9eac063?vaa=1&amp;vcp=1&amp;vis=1&amp;pid=78295181b&amp;color=0,0,0&amp;vtp=1&amp;vaab=1&amp;bbb=1&amp;hs=1"/>
          <p:cNvSpPr/>
          <p:nvPr/>
        </p:nvSpPr>
        <p:spPr>
          <a:xfrm>
            <a:off x="539496" y="440953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由上一题可知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明天可能下雨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需备好雨伞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雨衣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410018d0?vcp=1&amp;pid=22dbc4c8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103_1#46cf5f3d5?vaa=1&amp;vcp=1&amp;vis=1&amp;pid=e410018d0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（2023·山东滨州·中考）冬去春来，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广东当地清晨经常雾海茫茫，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这是由于冷空气走后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，暖湿气流迅速反攻，致使气温回升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，空气湿度加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大造成的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，这样的天气被当地人称为“回南天”。据此完成1～2题。</a:t>
            </a:r>
            <a:endParaRPr lang="en-US" altLang="zh-CN" sz="2800" dirty="0"/>
          </a:p>
        </p:txBody>
      </p:sp>
      <p:sp>
        <p:nvSpPr>
          <p:cNvPr id="4" name="QC_9_BD.104_1#388dd0002?vaa=1&amp;vcp=1&amp;vis=1&amp;pid=46cf5f3d5&amp;color=0,0,0&amp;vtp=1&amp;vaab=1&amp;bbb=1"/>
          <p:cNvSpPr/>
          <p:nvPr/>
        </p:nvSpPr>
        <p:spPr>
          <a:xfrm>
            <a:off x="539496" y="31511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该天气现象发生期间，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天气预报中可能出现的天气符号是(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AN.1_1#388dd0002.bracket?vaa=1&amp;vcp=1&amp;vis=1&amp;pid=46cf5f3d5&amp;color=0,0,0&amp;vpa=80&amp;vtp=1&amp;vaab=1"/>
          <p:cNvSpPr/>
          <p:nvPr/>
        </p:nvSpPr>
        <p:spPr>
          <a:xfrm>
            <a:off x="9973214" y="313783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9_BD.104_2#388dd0002.choices?vaa=1&amp;vcp=1&amp;vis=1&amp;pid=46cf5f3d5&amp;color=0,0,0&amp;vtp=1&amp;vaab=1&amp;bbb=1"/>
          <p:cNvSpPr/>
          <p:nvPr/>
        </p:nvSpPr>
        <p:spPr>
          <a:xfrm>
            <a:off x="539496" y="3795630"/>
            <a:ext cx="11109960" cy="5821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200"/>
              </a:lnSpc>
              <a:tabLst>
                <a:tab pos="3021965" algn="l"/>
                <a:tab pos="5662930" algn="l"/>
                <a:tab pos="85324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29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9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29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7" name="QC_9_BD.104_2#388dd0002.choice_image?vaa=1&amp;vcp=1&amp;vis=1&amp;pid=46cf5f3d5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177" y="3771056"/>
            <a:ext cx="758952" cy="59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9_BD.104_2#388dd0002.choice_image?vaa=1&amp;vcp=1&amp;vis=1&amp;pid=46cf5f3d5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931" y="3812204"/>
            <a:ext cx="457200" cy="57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9_BD.104_2#388dd0002.choice_image?vaa=1&amp;vcp=1&amp;vis=1&amp;pid=46cf5f3d5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7040" y="3925742"/>
            <a:ext cx="667512" cy="43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9_BD.104_2#388dd0002.choice_image?vaa=1&amp;vcp=1&amp;vis=1&amp;pid=46cf5f3d5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9528" y="3867068"/>
            <a:ext cx="548640" cy="52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9_BD.106_1#9522499f2?vaa=1&amp;vcp=1&amp;vis=1&amp;pid=46cf5f3d5&amp;color=0,0,0&amp;vtp=1&amp;vaab=1&amp;bbb=1"/>
          <p:cNvSpPr/>
          <p:nvPr/>
        </p:nvSpPr>
        <p:spPr>
          <a:xfrm>
            <a:off x="539496" y="444383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受此天气现象影响，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当地销售量增加的商品最有可能是(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2" name="QC_9_AN.107_1#9522499f2.bracket?vaa=1&amp;vcp=1&amp;vis=1&amp;pid=46cf5f3d5&amp;color=0,0,0&amp;vpa=81&amp;vtp=1&amp;vaab=1"/>
          <p:cNvSpPr/>
          <p:nvPr/>
        </p:nvSpPr>
        <p:spPr>
          <a:xfrm>
            <a:off x="9617614" y="443050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3" name="QC_9_BD.106_2#9522499f2.choices?vaa=1&amp;vcp=1&amp;vis=1&amp;pid=46cf5f3d5&amp;color=0,0,0&amp;vtp=1&amp;vaab=1&amp;bbb=1"/>
          <p:cNvSpPr/>
          <p:nvPr/>
        </p:nvSpPr>
        <p:spPr>
          <a:xfrm>
            <a:off x="539496" y="50672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.电风扇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B.洗衣机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C.加湿器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.除湿机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1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9b810135?vcp=1&amp;pid=7f9c4593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气温和降水</a:t>
            </a:r>
            <a:endParaRPr lang="en-US" altLang="zh-CN" sz="3000" dirty="0"/>
          </a:p>
        </p:txBody>
      </p:sp>
      <p:sp>
        <p:nvSpPr>
          <p:cNvPr id="3" name="QO_7_BD.108_1#900c76ebd?sp=1&amp;vaa=1&amp;vcp=1&amp;vis=1&amp;pid=c9b810135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读某地的气候资料统计图，完成下列各题。</a:t>
            </a:r>
            <a:endParaRPr lang="en-US" altLang="zh-CN" sz="2800" dirty="0"/>
          </a:p>
        </p:txBody>
      </p:sp>
      <p:pic>
        <p:nvPicPr>
          <p:cNvPr id="5" name="QO_7_BD.109_1#a1020bb9c?htil=4&amp;vaa=1&amp;vcp=1&amp;vis=1&amp;pid=900c76e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1949" y="2161412"/>
            <a:ext cx="5034149" cy="289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09_2#a1020bb9c?htil=4&amp;vaa=1&amp;vcp=1&amp;vis=1&amp;pid=900c76ebd&amp;color=0,0,0&amp;vtp=1&amp;vaab=1&amp;bt=1&amp;bbb=1&amp;hb=1"/>
          <p:cNvSpPr/>
          <p:nvPr/>
        </p:nvSpPr>
        <p:spPr>
          <a:xfrm>
            <a:off x="539496" y="1760365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（1）有关该地的说法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BD.109_3#a1020bb9c.choices?htil=4&amp;vaa=1&amp;vcp=1&amp;vis=1&amp;pid=900c76ebd&amp;color=0,0,0&amp;vtp=1&amp;vaab=1&amp;bbb=1&amp;hb=1"/>
              <p:cNvSpPr/>
              <p:nvPr/>
            </p:nvSpPr>
            <p:spPr>
              <a:xfrm>
                <a:off x="539496" y="2962166"/>
                <a:ext cx="609904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A.气温日较差约为40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.春季多大风，夏季基本无风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.气温年较差约为50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7、8月降水量占全年降水量的一半以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8_BD.109_3#a1020bb9c.choices?htil=4&amp;vaa=1&amp;vcp=1&amp;vis=1&amp;pid=900c76eb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62166"/>
                <a:ext cx="609904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7" r="-568" b="-21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AS.1_1#a1020bb9c?vaa=1&amp;vcp=1&amp;vis=1&amp;pid=900c76ebd&amp;color=0,0,0&amp;vtp=1&amp;vaab=1&amp;bbb=1&amp;hb=1&amp;htil=1&amp;hs=1"/>
              <p:cNvSpPr/>
              <p:nvPr/>
            </p:nvSpPr>
            <p:spPr>
              <a:xfrm>
                <a:off x="539496" y="909129"/>
                <a:ext cx="6217246" cy="450245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从图中无法得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出该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地的气温日较差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该地的最低月均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温在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约为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－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最高月均温在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28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气温年较差约为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35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该地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春季多大风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夏季风力较小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该地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降水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集中在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7、8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这两个月的降水量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占全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年降水量的一半以上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QC_8_AS.1_1#a1020bb9c?vaa=1&amp;vcp=1&amp;vis=1&amp;pid=900c76ebd&amp;color=0,0,0&amp;vtp=1&amp;vaab=1&amp;bbb=1&amp;hb=1&amp;htil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9129"/>
                <a:ext cx="6217246" cy="4502451"/>
              </a:xfrm>
              <a:prstGeom prst="rect">
                <a:avLst/>
              </a:prstGeom>
              <a:blipFill rotWithShape="1">
                <a:blip r:embed="rId2"/>
                <a:stretch>
                  <a:fillRect l="-6" t="-10" r="-5254" b="-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2_1#a1020bb9c?vaa=1&amp;vcp=1&amp;vis=1&amp;pid=900c76ebd&amp;color=0,0,0&amp;vtp=1&amp;vaab=1&amp;bbb=1&amp;htil=1&amp;hs=1"/>
          <p:cNvSpPr/>
          <p:nvPr/>
        </p:nvSpPr>
        <p:spPr>
          <a:xfrm>
            <a:off x="539995" y="538187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O_7_BD.109_1#a1020bb9c?htil=4&amp;vaa=1&amp;vcp=1&amp;vis=1&amp;pid=900c76eb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4228" y="1049673"/>
            <a:ext cx="4664288" cy="268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f4484984f.fixed?vcp=1&amp;pid=563846cf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世界的气候</a:t>
            </a:r>
            <a:endParaRPr lang="en-US" altLang="zh-CN" sz="4000" dirty="0"/>
          </a:p>
        </p:txBody>
      </p:sp>
      <p:sp>
        <p:nvSpPr>
          <p:cNvPr id="3" name="C_5_BD#f4484984f.fixed?vcp=1&amp;pid=563846cf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3_1#ddf977aaf?htil=5&amp;vaa=1&amp;vcp=1&amp;vis=1&amp;pid=900c76eb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1350772"/>
            <a:ext cx="4873752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3_2#ddf977aaf?htil=5&amp;vaa=1&amp;vcp=1&amp;vis=1&amp;pid=900c76ebd&amp;color=0,0,0&amp;vtp=1&amp;vaab=1&amp;bt=1&amp;bbb=1&amp;hs=1"/>
          <p:cNvSpPr/>
          <p:nvPr/>
        </p:nvSpPr>
        <p:spPr>
          <a:xfrm>
            <a:off x="539496" y="1213612"/>
            <a:ext cx="60990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该地可能位于(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15_1#ddf977aaf.bracket?vaa=1&amp;vcp=1&amp;vis=1&amp;pid=900c76ebd&amp;color=0,0,0&amp;vpa=83&amp;vtp=1&amp;vaab=1"/>
          <p:cNvSpPr/>
          <p:nvPr/>
        </p:nvSpPr>
        <p:spPr>
          <a:xfrm>
            <a:off x="3839115" y="12002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13_3#ddf977aaf.choices?htil=5&amp;vaa=1&amp;vcp=1&amp;vis=1&amp;pid=900c76ebd&amp;color=0,0,0&amp;vtp=1&amp;vaab=1&amp;bbb=1&amp;hs=1"/>
          <p:cNvSpPr/>
          <p:nvPr/>
        </p:nvSpPr>
        <p:spPr>
          <a:xfrm>
            <a:off x="539496" y="1845881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572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.塔里木盆地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.华北平原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572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C.四川盆地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.青藏高原</a:t>
            </a:r>
            <a:endParaRPr lang="en-US" altLang="zh-CN" sz="2800" dirty="0"/>
          </a:p>
        </p:txBody>
      </p:sp>
      <p:sp>
        <p:nvSpPr>
          <p:cNvPr id="6" name="QC_8_AS.1_1#ddf977aaf?htil=5&amp;vaa=1&amp;vcp=1&amp;vis=1&amp;pid=900c76ebd&amp;color=0,0,0&amp;vtp=1&amp;vaab=1&amp;bbb=1&amp;hb=1&amp;hs=1"/>
          <p:cNvSpPr/>
          <p:nvPr/>
        </p:nvSpPr>
        <p:spPr>
          <a:xfrm>
            <a:off x="539496" y="3122866"/>
            <a:ext cx="6099048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根据该地的气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候资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料统计图判断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该地属温带季风气候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与华北平原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C_8_AS.1_1#ddf977aaf?htil=5&amp;vaa=1&amp;vcp=1&amp;vis=1&amp;pid=900c76ebd&amp;color=0,0,0&amp;vtp=1&amp;vaab=1&amp;bbb=1&amp;hb=1&amp;hs=1"/>
          <p:cNvSpPr/>
          <p:nvPr/>
        </p:nvSpPr>
        <p:spPr>
          <a:xfrm>
            <a:off x="539496" y="4399851"/>
            <a:ext cx="11112011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的气候特征相符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塔里木盆地属温带大陆性气候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四川盆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亚热带季风气候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青藏高原属高山高原气候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540811751?vcp=1&amp;pid=c9b810135&amp;color=0,0,0&amp;vtp=1&amp;vaab=1&amp;bt=1&amp;bbb=1"/>
          <p:cNvSpPr/>
          <p:nvPr/>
        </p:nvSpPr>
        <p:spPr>
          <a:xfrm>
            <a:off x="539496" y="302783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117_1#66cc9bac2?vaa=1&amp;vcp=1&amp;vis=1&amp;pid=540811751&amp;color=0,0,0&amp;vtp=1&amp;vaab=1&amp;bbb=1"/>
          <p:cNvSpPr/>
          <p:nvPr/>
        </p:nvSpPr>
        <p:spPr>
          <a:xfrm>
            <a:off x="539496" y="8459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读沿某经线附近部分地区1月、7月的气温和降水量分布图，完成3~4题。</a:t>
            </a:r>
            <a:endParaRPr lang="en-US" altLang="zh-CN" sz="2800" spc="-100" dirty="0"/>
          </a:p>
        </p:txBody>
      </p:sp>
      <p:pic>
        <p:nvPicPr>
          <p:cNvPr id="5" name="QM_8_BD.118_1#0a52ac13a?htil=6&amp;vaa=1&amp;vcp=1&amp;vis=1&amp;pid=66cc9bac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809700"/>
            <a:ext cx="542239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9_BD.118_2#0a52ac13a?htil=6&amp;vaa=1&amp;vcp=1&amp;vis=1&amp;pid=66cc9bac2&amp;color=0,0,0&amp;vtp=1&amp;vaab=1&amp;bt=1&amp;bbb=1&amp;hs=1"/>
          <p:cNvSpPr/>
          <p:nvPr/>
        </p:nvSpPr>
        <p:spPr>
          <a:xfrm>
            <a:off x="539496" y="1353417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有关该图的叙述，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9_BD.118_3#0a52ac13a.choices?htil=6&amp;vaa=1&amp;vcp=1&amp;vis=1&amp;pid=66cc9bac2&amp;color=0,0,0&amp;vtp=1&amp;vaab=1&amp;bbb=1&amp;hs=1"/>
          <p:cNvSpPr/>
          <p:nvPr/>
        </p:nvSpPr>
        <p:spPr>
          <a:xfrm>
            <a:off x="539496" y="1985686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A.甲地降水量季节变化比乙地小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B.甲地气温年较差比乙地大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C.1月降水量南多北少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D.7月气温自北向南递减</a:t>
            </a:r>
            <a:endParaRPr lang="en-US" altLang="zh-CN" sz="2800" dirty="0"/>
          </a:p>
        </p:txBody>
      </p:sp>
      <p:sp>
        <p:nvSpPr>
          <p:cNvPr id="8" name="QC_9_AN.120_1#0a52ac13a.bracket?vaa=1&amp;vcp=1&amp;vis=1&amp;pid=66cc9bac2&amp;color=0,0,0&amp;vpa=84&amp;vtp=1&amp;vaab=1"/>
          <p:cNvSpPr/>
          <p:nvPr/>
        </p:nvSpPr>
        <p:spPr>
          <a:xfrm>
            <a:off x="5350415" y="134008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C_9_AS.1_1#0a52ac13a?vaa=1&amp;vcp=1&amp;vis=1&amp;pid=66cc9bac2&amp;color=0,0,0&amp;vtp=1&amp;vaab=1&amp;bbb=1&amp;hb=1&amp;hs=1"/>
          <p:cNvSpPr/>
          <p:nvPr/>
        </p:nvSpPr>
        <p:spPr>
          <a:xfrm>
            <a:off x="539496" y="455108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提示：读图可知，图中7月气温低于1月气温，因此该图示意的是南半球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的气候特征。图中甲地降水量季节变化较大，气温年较差较小。图中1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月降水量在25°S附近最少，7月气温自北向南递减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22_1#bbd74b033?htil=7&amp;vaa=1&amp;vcp=1&amp;vis=1&amp;pid=66cc9bac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7274" y="897636"/>
            <a:ext cx="542239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22_2#bbd74b033?htil=7&amp;vaa=1&amp;vcp=1&amp;vis=1&amp;pid=66cc9bac2&amp;color=0,0,0&amp;vtp=1&amp;vaab=1&amp;bt=1&amp;bbb=1&amp;hb=1&amp;hs=1"/>
          <p:cNvSpPr/>
          <p:nvPr/>
        </p:nvSpPr>
        <p:spPr>
          <a:xfrm>
            <a:off x="539496" y="87934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据图判断，甲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、乙两地的气候类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型分别为(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24_1#bbd74b033.bracket?vaa=1&amp;vcp=1&amp;vis=1&amp;pid=66cc9bac2&amp;color=0,0,0&amp;vpa=85&amp;vtp=1&amp;vaab=1"/>
          <p:cNvSpPr/>
          <p:nvPr/>
        </p:nvSpPr>
        <p:spPr>
          <a:xfrm>
            <a:off x="2238914" y="15137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122_3#bbd74b033.choices?htil=7&amp;vaa=1&amp;vcp=1&amp;vis=1&amp;pid=66cc9bac2&amp;color=0,0,0&amp;vtp=1&amp;vaab=1&amp;bbb=1&amp;hs=1"/>
          <p:cNvSpPr/>
          <p:nvPr/>
        </p:nvSpPr>
        <p:spPr>
          <a:xfrm>
            <a:off x="539496" y="216236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A.热带季风气候、亚热带湿润气候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B.热带草原气候、地中海气候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C.热带沙漠气候、地中海气候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D.热带雨林气候、温带海洋性气候</a:t>
            </a:r>
            <a:endParaRPr lang="en-US" altLang="zh-CN" sz="2800" dirty="0"/>
          </a:p>
        </p:txBody>
      </p:sp>
      <p:sp>
        <p:nvSpPr>
          <p:cNvPr id="6" name="QC_9_AS.1_1#bbd74b033?vaa=1&amp;vcp=1&amp;vis=1&amp;pid=66cc9bac2&amp;color=0,0,0&amp;vtp=1&amp;vaab=1&amp;bbb=1&amp;hb=1&amp;hs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提示：图中甲地地处热带，降水分为明显的干、湿两季，为热带草原气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候；乙地地处30°S～40°S之间，雨热不同期，为地中海气候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57f05d4f?vcp=1&amp;pid=7f9c4593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影响气候的主要因素</a:t>
            </a:r>
            <a:endParaRPr lang="en-US" altLang="zh-CN" sz="3000" dirty="0"/>
          </a:p>
        </p:txBody>
      </p:sp>
      <p:sp>
        <p:nvSpPr>
          <p:cNvPr id="3" name="QO_7_BD.126_1#eb73c7d84?sp=1&amp;vaa=1&amp;vcp=1&amp;vis=1&amp;pid=457f05d4f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图是某区域1月平均气温分布图，据此完成下列各题。</a:t>
            </a:r>
            <a:endParaRPr lang="en-US" altLang="zh-CN" sz="2800" dirty="0"/>
          </a:p>
        </p:txBody>
      </p:sp>
      <p:pic>
        <p:nvPicPr>
          <p:cNvPr id="5" name="QO_7_BD.127_1#90a801305?htil=8&amp;vaa=1&amp;vcp=1&amp;vis=1&amp;pid=eb73c7d8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8800" y="1890148"/>
            <a:ext cx="5422392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27_2#90a801305?htil=8&amp;vaa=1&amp;vcp=1&amp;vis=1&amp;pid=eb73c7d84&amp;color=0,0,0&amp;vtp=1&amp;vaab=1&amp;bt=1&amp;bbb=1&amp;hb=1&amp;hs=1"/>
          <p:cNvSpPr/>
          <p:nvPr/>
        </p:nvSpPr>
        <p:spPr>
          <a:xfrm>
            <a:off x="539496" y="182959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（1）造成甲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、乙两地气温差异的主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29_1#90a801305.bracket?vaa=1&amp;vcp=1&amp;vis=1&amp;pid=eb73c7d84&amp;color=0,0,0&amp;vpa=86&amp;vtp=1&amp;vaab=1"/>
          <p:cNvSpPr/>
          <p:nvPr/>
        </p:nvSpPr>
        <p:spPr>
          <a:xfrm>
            <a:off x="2238914" y="246395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127_3#90a801305.choices?htil=8&amp;vaa=1&amp;vcp=1&amp;vis=1&amp;pid=eb73c7d84&amp;color=0,0,0&amp;vtp=1&amp;vaab=1&amp;bbb=1&amp;hs=1"/>
          <p:cNvSpPr/>
          <p:nvPr/>
        </p:nvSpPr>
        <p:spPr>
          <a:xfrm>
            <a:off x="539496" y="3112607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.海陆分布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C.地形地势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.人类活动</a:t>
            </a:r>
            <a:endParaRPr lang="en-US" altLang="zh-CN" sz="2800" dirty="0"/>
          </a:p>
        </p:txBody>
      </p:sp>
      <p:sp>
        <p:nvSpPr>
          <p:cNvPr id="9" name="QC_8_AS.1_1#90a801305?htil=8&amp;vaa=1&amp;vcp=1&amp;vis=1&amp;pid=eb73c7d84&amp;color=0,0,0&amp;vtp=1&amp;vaab=1&amp;bbb=1&amp;hb=1&amp;hs=1"/>
          <p:cNvSpPr/>
          <p:nvPr/>
        </p:nvSpPr>
        <p:spPr>
          <a:xfrm>
            <a:off x="539496" y="438178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乙两地的纬度</a:t>
            </a:r>
            <a:endParaRPr lang="en-US" altLang="zh-CN" sz="2800" dirty="0"/>
          </a:p>
        </p:txBody>
      </p:sp>
      <p:sp>
        <p:nvSpPr>
          <p:cNvPr id="10" name="QC_8_AS.1_1#90a801305?htil=8&amp;vaa=1&amp;vcp=1&amp;vis=1&amp;pid=eb73c7d84&amp;color=0,0,0&amp;vtp=1&amp;vaab=1&amp;bbb=1&amp;hb=1&amp;hs=1"/>
          <p:cNvSpPr/>
          <p:nvPr/>
        </p:nvSpPr>
        <p:spPr>
          <a:xfrm>
            <a:off x="539496" y="5011257"/>
            <a:ext cx="11112011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大致相同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但此时甲地的气温高于乙地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这是由于南半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球夏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陆地气温高于海洋气温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主要受海陆分布的影响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0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31_1#17928b74d?htil=9&amp;vaa=1&amp;vcp=1&amp;vis=1&amp;pid=eb73c7d8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1528318"/>
            <a:ext cx="5060071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31_2#17928b74d?htil=9&amp;vaa=1&amp;vcp=1&amp;vis=1&amp;pid=eb73c7d84&amp;color=0,0,0&amp;vtp=1&amp;vaab=1&amp;bt=1&amp;bbb=1&amp;hb=1&amp;hs=1"/>
          <p:cNvSpPr/>
          <p:nvPr/>
        </p:nvSpPr>
        <p:spPr>
          <a:xfrm>
            <a:off x="539496" y="154101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（2）造成乙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、丙两地气温差异的主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33_1#17928b74d.bracket?vaa=1&amp;vcp=1&amp;vis=1&amp;pid=eb73c7d84&amp;color=0,0,0&amp;vpa=87&amp;vtp=1&amp;vaab=1"/>
          <p:cNvSpPr/>
          <p:nvPr/>
        </p:nvSpPr>
        <p:spPr>
          <a:xfrm>
            <a:off x="2238914" y="217538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31_3#17928b74d.choices?htil=9&amp;vaa=1&amp;vcp=1&amp;vis=1&amp;pid=eb73c7d84&amp;color=0,0,0&amp;vtp=1&amp;vaab=1&amp;bbb=1&amp;hs=1"/>
          <p:cNvSpPr/>
          <p:nvPr/>
        </p:nvSpPr>
        <p:spPr>
          <a:xfrm>
            <a:off x="539496" y="282403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.海陆分布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C.地形地势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.人类活动</a:t>
            </a:r>
            <a:endParaRPr lang="en-US" altLang="zh-CN" sz="2800" dirty="0"/>
          </a:p>
        </p:txBody>
      </p:sp>
      <p:sp>
        <p:nvSpPr>
          <p:cNvPr id="6" name="QC_8_AS.1_1#17928b74d?vaa=1&amp;vcp=1&amp;vis=1&amp;pid=eb73c7d84&amp;color=0,0,0&amp;vtp=1&amp;vaab=1&amp;bbb=1&amp;hb=1&amp;hs=1"/>
          <p:cNvSpPr/>
          <p:nvPr/>
        </p:nvSpPr>
        <p:spPr>
          <a:xfrm>
            <a:off x="539496" y="4098480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丙两地均位于南太平洋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纬度低于丙地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故乙地的气温高于丙地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1982cbfb?vcp=1&amp;pid=457f05d4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135_1#62f3c4a91?vaa=1&amp;vcp=1&amp;vis=1&amp;pid=91982cbfb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（2023·湖南衡阳·中考）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下图是衡阳某学校学习小组做的关于“影响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气候的因素”的分组实验及其记录的数据。读图，完成5~6题。</a:t>
            </a:r>
            <a:endParaRPr lang="en-US" altLang="zh-CN" sz="2800" dirty="0"/>
          </a:p>
        </p:txBody>
      </p:sp>
      <p:pic>
        <p:nvPicPr>
          <p:cNvPr id="4" name="QM_8_BD.135_2#62f3c4a91?htil=10&amp;vaa=1&amp;vcp=1&amp;vis=1&amp;pid=91982cbf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5039" y="2572176"/>
            <a:ext cx="4553712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136_1#b131e0a76?htil=10&amp;vaa=1&amp;vcp=1&amp;vis=1&amp;pid=62f3c4a91&amp;color=0,0,0&amp;vtp=1&amp;vaab=1&amp;bbb=1"/>
          <p:cNvSpPr/>
          <p:nvPr/>
        </p:nvSpPr>
        <p:spPr>
          <a:xfrm>
            <a:off x="539496" y="2510454"/>
            <a:ext cx="642823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此实验验证的影响气候的因素是(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136_2#b131e0a76.choices?htil=10&amp;vaa=1&amp;vcp=1&amp;vis=1&amp;pid=62f3c4a91&amp;color=0,0,0&amp;vtp=1&amp;vaab=1&amp;bbb=1"/>
          <p:cNvSpPr/>
          <p:nvPr/>
        </p:nvSpPr>
        <p:spPr>
          <a:xfrm>
            <a:off x="539496" y="3139929"/>
            <a:ext cx="64282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3216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.地球的形状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.地球的运动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32168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C.海陆的分布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.地表的起伏</a:t>
            </a:r>
            <a:endParaRPr lang="en-US" altLang="zh-CN" sz="2800" dirty="0"/>
          </a:p>
        </p:txBody>
      </p:sp>
      <p:sp>
        <p:nvSpPr>
          <p:cNvPr id="7" name="QC_9_AN.1_1#b131e0a76.bracket?vaa=1&amp;vcp=1&amp;vis=1&amp;pid=62f3c4a91&amp;color=0,0,0&amp;vpa=88&amp;vtp=1&amp;vaab=1"/>
          <p:cNvSpPr/>
          <p:nvPr/>
        </p:nvSpPr>
        <p:spPr>
          <a:xfrm>
            <a:off x="6061615" y="24971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38_1#f2fe633c7?htil=11&amp;vaa=1&amp;vcp=1&amp;vis=1&amp;pid=62f3c4a9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8982" y="1343152"/>
            <a:ext cx="4553712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38_2#f2fe633c7?htil=11&amp;vaa=1&amp;vcp=1&amp;vis=1&amp;pid=62f3c4a91&amp;color=0,0,0&amp;vtp=1&amp;vaab=1&amp;bt=1&amp;bbb=1&amp;hb=1"/>
          <p:cNvSpPr/>
          <p:nvPr/>
        </p:nvSpPr>
        <p:spPr>
          <a:xfrm>
            <a:off x="539496" y="1205992"/>
            <a:ext cx="64282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通过该实验可以得出的正确结论是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BD.138_3#f2fe633c7.choices?htil=11&amp;vaa=1&amp;vcp=1&amp;vis=1&amp;pid=62f3c4a91&amp;color=0,0,0&amp;vtp=1&amp;vaab=1&amp;bbb=1&amp;hb=1"/>
          <p:cNvSpPr/>
          <p:nvPr/>
        </p:nvSpPr>
        <p:spPr>
          <a:xfrm>
            <a:off x="539496" y="2480881"/>
            <a:ext cx="642823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A.海拔越高，气温越低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.纬度越高，气温越低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.白天陆地气温低于海洋气温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D.陆地的气温日较差大于海洋的气温日较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差</a:t>
            </a:r>
            <a:endParaRPr lang="en-US" altLang="zh-CN" sz="2800" dirty="0"/>
          </a:p>
        </p:txBody>
      </p:sp>
      <p:sp>
        <p:nvSpPr>
          <p:cNvPr id="5" name="QC_9_AN.139_1#f2fe633c7.bracket?vaa=1&amp;vcp=1&amp;vis=1&amp;pid=62f3c4a91&amp;color=0,0,0&amp;vpa=89&amp;vtp=1&amp;vaab=1"/>
          <p:cNvSpPr/>
          <p:nvPr/>
        </p:nvSpPr>
        <p:spPr>
          <a:xfrm>
            <a:off x="816515" y="184035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48179e61?vcp=1&amp;pid=7f9c45937&amp;color=0,0,0&amp;vtp=1&amp;vaab=1&amp;bt=1&amp;bbb=1"/>
          <p:cNvSpPr/>
          <p:nvPr/>
        </p:nvSpPr>
        <p:spPr>
          <a:xfrm>
            <a:off x="539496" y="278235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世界主要气候类型</a:t>
            </a:r>
            <a:endParaRPr lang="en-US" altLang="zh-CN" sz="3000" dirty="0"/>
          </a:p>
        </p:txBody>
      </p:sp>
      <p:sp>
        <p:nvSpPr>
          <p:cNvPr id="3" name="QO_7_BD.140_1#29fc84d12?sp=1&amp;vaa=1&amp;vcp=1&amp;vis=1&amp;pid=848179e61&amp;color=0,0,0&amp;vtp=1&amp;vaab=1&amp;bbb=1&amp;hb=1"/>
          <p:cNvSpPr/>
          <p:nvPr/>
        </p:nvSpPr>
        <p:spPr>
          <a:xfrm>
            <a:off x="539496" y="87370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（2024·山东东营·模拟）读甲、乙、丙三地的气温年变化曲线和逐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月降水量柱状图，完成下列各题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7_BD.141_1#12ea08e39?htil=12&amp;vaa=1&amp;vcp=1&amp;vis=1&amp;pid=29fc84d1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1162" y="2139696"/>
            <a:ext cx="4873752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41_2#12ea08e39?htil=12&amp;vaa=1&amp;vcp=1&amp;vis=1&amp;pid=29fc84d12&amp;color=0,0,0&amp;vtp=1&amp;vaab=1&amp;bt=1&amp;bbb=1&amp;hb=1"/>
          <p:cNvSpPr/>
          <p:nvPr/>
        </p:nvSpPr>
        <p:spPr>
          <a:xfrm>
            <a:off x="539496" y="1867854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（1）有关三地的比较，说法正确的是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141_3#12ea08e39.choices?htil=12&amp;vaa=1&amp;vcp=1&amp;vis=1&amp;pid=29fc84d12&amp;color=0,0,0&amp;vtp=1&amp;vaab=1&amp;bbb=1&amp;hb=1"/>
          <p:cNvSpPr/>
          <p:nvPr/>
        </p:nvSpPr>
        <p:spPr>
          <a:xfrm>
            <a:off x="539496" y="3142744"/>
            <a:ext cx="6099048" cy="323964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A.年平均气温由低到高依次是甲、丙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B.从沿海到内陆依次是甲、丙、乙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C.气温年较差由大到小依次是丙、乙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D.年降水量由少到多依次是甲、乙、丙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12ea08e39?htil=13&amp;vaa=1&amp;vcp=1&amp;vis=1&amp;pid=29fc84d1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7196" y="1025957"/>
            <a:ext cx="4873752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8_AS.1_1#12ea08e39?htil=13&amp;vaa=1&amp;vcp=1&amp;vis=1&amp;pid=29fc84d12&amp;color=0,0,0&amp;vtp=1&amp;vaab=1&amp;bt=1&amp;bbb=1&amp;hb=1&amp;hs=1"/>
              <p:cNvSpPr/>
              <p:nvPr/>
            </p:nvSpPr>
            <p:spPr>
              <a:xfrm>
                <a:off x="539496" y="554400"/>
                <a:ext cx="6211108" cy="319440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甲地终年高温多雨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热带雨林气候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乙地夏季炎热干燥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冬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季温和多雨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为地中海气候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丙地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最冷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月平均气温在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以下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夏季暖热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多雨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冬季寒冷干燥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为温带季风气候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图中三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QC_8_AS.1_1#12ea08e39?htil=13&amp;vaa=1&amp;vcp=1&amp;vis=1&amp;pid=29fc84d1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211108" cy="3194401"/>
              </a:xfrm>
              <a:prstGeom prst="rect">
                <a:avLst/>
              </a:prstGeom>
              <a:blipFill rotWithShape="1">
                <a:blip r:embed="rId4"/>
                <a:stretch>
                  <a:fillRect l="-6" t="-1" r="9" b="-1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8_AN.2_1#12ea08e39?vaa=1&amp;vcp=1&amp;vis=1&amp;pid=29fc84d12&amp;color=0,0,0&amp;vtp=1&amp;vaab=1&amp;bbb=1&amp;hs=1"/>
          <p:cNvSpPr/>
          <p:nvPr/>
        </p:nvSpPr>
        <p:spPr>
          <a:xfrm>
            <a:off x="539496" y="56834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AS.1_1#12ea08e39?htil=13&amp;vaa=1&amp;vcp=1&amp;vis=1&amp;pid=29fc84d12&amp;color=0,0,0&amp;vtp=1&amp;vaab=1&amp;bt=1&amp;bbb=1&amp;hb=1&amp;hs=1"/>
          <p:cNvSpPr/>
          <p:nvPr/>
        </p:nvSpPr>
        <p:spPr>
          <a:xfrm>
            <a:off x="539496" y="3760832"/>
            <a:ext cx="11112011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年平均气温由高到低依次为甲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气温年较差由大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到小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依次为丙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年降水量由多到少依次为甲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根据已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知条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无法判断出三地的海陆位置关系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45_1#376b33cda?htil=14&amp;vaa=1&amp;vcp=1&amp;vis=1&amp;pid=29fc84d1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1162" y="900176"/>
            <a:ext cx="4873752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45_2#376b33cda?htil=14&amp;vaa=1&amp;vcp=1&amp;vis=1&amp;pid=29fc84d12&amp;color=0,0,0&amp;vtp=1&amp;vaab=1&amp;bt=1&amp;bbb=1&amp;hb=1"/>
          <p:cNvSpPr/>
          <p:nvPr/>
        </p:nvSpPr>
        <p:spPr>
          <a:xfrm>
            <a:off x="539496" y="881888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（2）有关甲、乙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、丙三地气候类型的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45_3#376b33cda.choices?htil=14&amp;vaa=1&amp;vcp=1&amp;vis=1&amp;pid=29fc84d12&amp;color=0,0,0&amp;vtp=1&amp;vaab=1&amp;bbb=1&amp;hb=1"/>
          <p:cNvSpPr/>
          <p:nvPr/>
        </p:nvSpPr>
        <p:spPr>
          <a:xfrm>
            <a:off x="539496" y="2164905"/>
            <a:ext cx="6099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A.甲地的气候主要分布在欧洲西部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B.乙地的气候主要分布在澳大利亚东北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.丙地的气候主要分布在俄罗斯西部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.甲、乙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、丙三地的气候类型在亚洲均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有分布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6_BD#bc13c35a3?colgroup=23,6&amp;vcp=1&amp;pid=f4484984f&amp;color=0,0,0&amp;vtp=1&amp;vaab=1&amp;bt=1&amp;bbb=1&amp;hb=1"/>
          <p:cNvGraphicFramePr>
            <a:graphicFrameLocks noGrp="1"/>
          </p:cNvGraphicFramePr>
          <p:nvPr/>
        </p:nvGraphicFramePr>
        <p:xfrm>
          <a:off x="539496" y="911574"/>
          <a:ext cx="11091672" cy="5034852"/>
        </p:xfrm>
        <a:graphic>
          <a:graphicData uri="http://schemas.openxmlformats.org/drawingml/2006/table">
            <a:tbl>
              <a:tblPr/>
              <a:tblGrid>
                <a:gridCol w="8595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6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1.区分天气和气候的概念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并能举例说明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.识别常用的天气符号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能看懂简单的天气图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拟天气预报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能用实例说明人类活动对空气质量的影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.阅读世界年平均气温和世界1月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7月平均气温分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布图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简要归纳世界气温的分布特点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bc13c35a3.table_image?tii=1&amp;vcp=1&amp;pid=f4484984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04020" y="2549684"/>
            <a:ext cx="215798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376b33cda?vaa=1&amp;vcp=1&amp;vis=1&amp;pid=29fc84d12&amp;color=0,0,0&amp;vtp=1&amp;vaab=1&amp;bt=1&amp;bbb=1&amp;hb=1"/>
          <p:cNvSpPr/>
          <p:nvPr/>
        </p:nvSpPr>
        <p:spPr>
          <a:xfrm>
            <a:off x="539496" y="797782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欧洲西部主要属温带海洋性气候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澳大利亚东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主要属热带雨林气候和热带草原气候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俄罗斯西部主要属温带大陆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性气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图示三种气候类型在亚洲均有分布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3" name="QO_7_AS.1_1#376b33cda?vaa=1&amp;vcp=1&amp;vis=1&amp;pid=29fc84d1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2775426"/>
            <a:ext cx="4910328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AN.2_1#376b33cda?vaa=1&amp;vcp=1&amp;vis=1&amp;pid=29fc84d12&amp;color=0,0,0&amp;vtp=1&amp;vaab=1&amp;bbb=1"/>
          <p:cNvSpPr/>
          <p:nvPr/>
        </p:nvSpPr>
        <p:spPr>
          <a:xfrm>
            <a:off x="539496" y="54932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94c42e8b?vcp=1&amp;pid=848179e6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149_1#77e1db608?vaa=1&amp;vcp=1&amp;vis=1&amp;pid=394c42e8b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（2023·湖南岳阳·中考改编）某中学地理学习小组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，绘制了一幅框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图以探究沙特阿拉伯的气候类型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。据此完成7~8题。</a:t>
            </a:r>
            <a:endParaRPr lang="en-US" altLang="zh-CN" sz="2800" dirty="0"/>
          </a:p>
        </p:txBody>
      </p:sp>
      <p:pic>
        <p:nvPicPr>
          <p:cNvPr id="4" name="QM_8_BD.149_2#77e1db608?vaa=1&amp;vcp=1&amp;vis=1&amp;pid=394c42e8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572176"/>
            <a:ext cx="5458968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150_1#6561d3c3e?vaa=1&amp;vcp=1&amp;vis=1&amp;pid=77e1db608&amp;color=0,0,0&amp;vtp=1&amp;vaab=1&amp;bbb=1"/>
          <p:cNvSpPr/>
          <p:nvPr/>
        </p:nvSpPr>
        <p:spPr>
          <a:xfrm>
            <a:off x="539496" y="42739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框图中，各数字序号与其填入的内容，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恰当的是(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151_1#6561d3c3e.bracket?vaa=1&amp;vcp=1&amp;vis=1&amp;pid=77e1db608&amp;color=0,0,0&amp;vpa=92&amp;vtp=1&amp;vaab=1"/>
          <p:cNvSpPr/>
          <p:nvPr/>
        </p:nvSpPr>
        <p:spPr>
          <a:xfrm>
            <a:off x="8550814" y="426064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9_BD.150_2#6561d3c3e.choices?vaa=1&amp;vcp=1&amp;vis=1&amp;pid=77e1db608&amp;color=0,0,0&amp;vtp=1&amp;vaab=1&amp;bbb=1"/>
          <p:cNvSpPr/>
          <p:nvPr/>
        </p:nvSpPr>
        <p:spPr>
          <a:xfrm>
            <a:off x="539496" y="49052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①位于南半球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.②地处温带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.③各月降水量大于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100毫米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.④热带沙漠气候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152_1#b7b534247?vaa=1&amp;vcp=1&amp;vis=1&amp;pid=77e1db608&amp;color=0,0,0&amp;vtp=1&amp;vaab=1&amp;bt=1&amp;bbb=1"/>
          <p:cNvSpPr/>
          <p:nvPr/>
        </p:nvSpPr>
        <p:spPr>
          <a:xfrm>
            <a:off x="539496" y="16184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下列地理现象的形成，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与框图所探究的气候无关的是(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AN.153_1#b7b534247.bracket?vaa=1&amp;vcp=1&amp;vis=1&amp;pid=77e1db608&amp;color=0,0,0&amp;vpa=93&amp;vtp=1&amp;vaab=1"/>
          <p:cNvSpPr/>
          <p:nvPr/>
        </p:nvSpPr>
        <p:spPr>
          <a:xfrm>
            <a:off x="9262014" y="160512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M_8_BD.152_2#b7b534247?vaa=1&amp;vcp=1&amp;vis=1&amp;pid=77e1db60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304637"/>
            <a:ext cx="5458968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152_3#b7b534247.choices?vaa=1&amp;vcp=1&amp;vis=1&amp;pid=77e1db608&amp;color=0,0,0&amp;vtp=1&amp;vaab=1&amp;bbb=1"/>
          <p:cNvSpPr/>
          <p:nvPr/>
        </p:nvSpPr>
        <p:spPr>
          <a:xfrm>
            <a:off x="539496" y="400643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.大多数居民信仰基督教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.骆驼为传统交通工具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.传统民居墙厚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、窗小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.传统服饰为宽大的白色长袍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551d0100f.fixed?vcp=1&amp;pid=563846cf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世界的气候</a:t>
            </a:r>
            <a:endParaRPr lang="en-US" altLang="zh-CN" sz="4000" dirty="0"/>
          </a:p>
        </p:txBody>
      </p:sp>
      <p:sp>
        <p:nvSpPr>
          <p:cNvPr id="3" name="C_5_BD#551d0100f.fixed?vcp=1&amp;pid=563846cf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40cda181?vcp=1&amp;pid=551d0100f&amp;color=197,144,191&amp;vtp=1&amp;vaab=1&amp;bt=1&amp;bbb=1"/>
          <p:cNvSpPr/>
          <p:nvPr/>
        </p:nvSpPr>
        <p:spPr>
          <a:xfrm>
            <a:off x="539496" y="554400"/>
            <a:ext cx="11109960" cy="6061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QC_7_BD.154_1#89a0daf2c?sp=1&amp;vaa=1&amp;vcp=1&amp;vis=1&amp;pid=340cda181&amp;color=0,0,0&amp;vtp=1&amp;vaab=1&amp;bbb=1&amp;hb=1"/>
          <p:cNvSpPr/>
          <p:nvPr/>
        </p:nvSpPr>
        <p:spPr>
          <a:xfrm>
            <a:off x="539496" y="1217337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（2024·湖北十堰·中考）天气与人们的日常生活息息相关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。判断下列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描述天气的有(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55_1#89a0daf2c.bracket?vaa=1&amp;vcp=1&amp;vis=1&amp;pid=340cda181&amp;color=0,0,0&amp;vpa=94&amp;vtp=1&amp;vaab=1"/>
          <p:cNvSpPr/>
          <p:nvPr/>
        </p:nvSpPr>
        <p:spPr>
          <a:xfrm>
            <a:off x="4016915" y="1804395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54_2#89a0daf2c?vaa=1&amp;vcp=1&amp;vis=1&amp;pid=340cda181&amp;color=0,0,0&amp;vtp=1&amp;vaab=1&amp;bbb=1"/>
          <p:cNvSpPr/>
          <p:nvPr/>
        </p:nvSpPr>
        <p:spPr>
          <a:xfrm>
            <a:off x="539496" y="2389930"/>
            <a:ext cx="11109960" cy="3500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①夜来风雨声，花落知多少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人间四月芳菲尽，山寺桃花始盛开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忽如一夜春风来，千树万树梨花开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昆明四季如春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明天降温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极地地区全年严寒</a:t>
            </a:r>
            <a:endParaRPr lang="en-US" altLang="zh-CN" sz="2800" dirty="0"/>
          </a:p>
        </p:txBody>
      </p:sp>
      <p:sp>
        <p:nvSpPr>
          <p:cNvPr id="6" name="QC_7_BD.154_3#89a0daf2c.choices?vaa=1&amp;vcp=1&amp;vis=1&amp;pid=340cda181&amp;color=0,0,0&amp;vtp=1&amp;vaab=1&amp;bbb=1"/>
          <p:cNvSpPr/>
          <p:nvPr/>
        </p:nvSpPr>
        <p:spPr>
          <a:xfrm>
            <a:off x="539496" y="5913926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56_1#fc0b7091d?vaa=1&amp;vcp=1&amp;vis=1&amp;pid=340cda181&amp;color=0,0,0&amp;vtp=1&amp;vaab=1&amp;bt=1&amp;bbb=1&amp;hb=1"/>
          <p:cNvSpPr/>
          <p:nvPr/>
        </p:nvSpPr>
        <p:spPr>
          <a:xfrm>
            <a:off x="539496" y="554400"/>
            <a:ext cx="11109960" cy="16839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（2024·安徽·中考）2024年5月，重庆某山地景区遭遇暴雨天气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，该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景区工作人员利用地理知识及时引导游客积极应对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，化解潜在风险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，有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效保护了游客的安全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。据此完成2～3题。</a:t>
            </a:r>
            <a:endParaRPr lang="en-US" altLang="zh-CN" sz="2800" dirty="0"/>
          </a:p>
        </p:txBody>
      </p:sp>
      <p:sp>
        <p:nvSpPr>
          <p:cNvPr id="3" name="QC_8_BD.157_1#2ed8d9d5e?vaa=1&amp;vcp=1&amp;vis=1&amp;pid=fc0b7091d&amp;color=0,0,0&amp;vtp=1&amp;vaab=1&amp;bbb=1"/>
          <p:cNvSpPr/>
          <p:nvPr/>
        </p:nvSpPr>
        <p:spPr>
          <a:xfrm>
            <a:off x="539496" y="2305222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下列代表“暴雨”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天气的符号是(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2ed8d9d5e.bracket?vaa=1&amp;vcp=1&amp;vis=1&amp;pid=fc0b7091d&amp;color=0,0,0&amp;vpa=95&amp;vtp=1&amp;vaab=1"/>
          <p:cNvSpPr/>
          <p:nvPr/>
        </p:nvSpPr>
        <p:spPr>
          <a:xfrm>
            <a:off x="5664740" y="2298555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57_2#2ed8d9d5e.choices?vaa=1&amp;vcp=1&amp;vis=1&amp;pid=fc0b7091d&amp;color=0,0,0&amp;vtp=1&amp;vaab=1&amp;bbb=1"/>
          <p:cNvSpPr/>
          <p:nvPr/>
        </p:nvSpPr>
        <p:spPr>
          <a:xfrm>
            <a:off x="539496" y="2941301"/>
            <a:ext cx="11109960" cy="5319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2948940" algn="l"/>
                <a:tab pos="5694680" algn="l"/>
                <a:tab pos="84912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9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29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9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29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8_BD.157_2#2ed8d9d5e.choice_image?vaa=1&amp;vcp=1&amp;vis=1&amp;pid=fc0b7091d&amp;color=0,0,0&amp;tib=255,255,255&amp;iip=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033" y="2893677"/>
            <a:ext cx="777240" cy="57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157_2#2ed8d9d5e.choice_image?vaa=1&amp;vcp=1&amp;vis=1&amp;pid=fc0b7091d&amp;color=0,0,0&amp;tib=255,255,255&amp;iip=6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1907" y="3023026"/>
            <a:ext cx="612648" cy="42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8_BD.157_2#2ed8d9d5e.choice_image?vaa=1&amp;vcp=1&amp;vis=1&amp;pid=fc0b7091d&amp;color=0,0,0&amp;tib=255,255,255&amp;iip=7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7078" y="3045886"/>
            <a:ext cx="630936" cy="37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8_BD.157_2#2ed8d9d5e.choice_image?vaa=1&amp;vcp=1&amp;vis=1&amp;pid=fc0b7091d&amp;color=0,0,0&amp;tib=255,255,255&amp;iip=8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5111" y="3045886"/>
            <a:ext cx="649224" cy="37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8_BD.159_1#556b4ea97?sp=1&amp;vaa=1&amp;vcp=1&amp;vis=1&amp;pid=fc0b7091d&amp;color=0,0,0&amp;vtp=1&amp;vaab=1&amp;bbb=1"/>
          <p:cNvSpPr/>
          <p:nvPr/>
        </p:nvSpPr>
        <p:spPr>
          <a:xfrm>
            <a:off x="539496" y="3546647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该景区工作人员引导游客时采取的保护措施可能有(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8_AN.160_1#556b4ea97.bracket?vaa=1&amp;vcp=1&amp;vis=1&amp;pid=fc0b7091d&amp;color=0,0,0&amp;vpa=96&amp;vtp=1&amp;vaab=1"/>
          <p:cNvSpPr/>
          <p:nvPr/>
        </p:nvSpPr>
        <p:spPr>
          <a:xfrm>
            <a:off x="8906414" y="3539980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8_BD.159_2#556b4ea97?vaa=1&amp;vcp=1&amp;vis=1&amp;pid=fc0b7091d&amp;color=0,0,0&amp;vtp=1&amp;vaab=1&amp;bbb=1&amp;hb=1"/>
          <p:cNvSpPr/>
          <p:nvPr/>
        </p:nvSpPr>
        <p:spPr>
          <a:xfrm>
            <a:off x="539496" y="4129705"/>
            <a:ext cx="11109960" cy="16839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①狂风暴雨时，应防范悬崖高处的碎石跌落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②电闪雷鸣时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，应远离大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，防止遭到雷击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③若洪水来袭，则应快速向地势高的地方逃生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④若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发生泥石流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，则应顺着泥石流流动方向逃生</a:t>
            </a:r>
            <a:endParaRPr lang="en-US" altLang="zh-CN" sz="2800" dirty="0"/>
          </a:p>
        </p:txBody>
      </p:sp>
      <p:sp>
        <p:nvSpPr>
          <p:cNvPr id="13" name="QC_8_BD.159_3#556b4ea97.choices?vaa=1&amp;vcp=1&amp;vis=1&amp;pid=fc0b7091d&amp;color=0,0,0&amp;vtp=1&amp;vaab=1&amp;bbb=1"/>
          <p:cNvSpPr/>
          <p:nvPr/>
        </p:nvSpPr>
        <p:spPr>
          <a:xfrm>
            <a:off x="539496" y="5889480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1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61_1#ceb2a6804?vaa=1&amp;vcp=1&amp;vis=1&amp;pid=340cda181&amp;color=0,0,0&amp;vtp=1&amp;vaab=1&amp;bt=1&amp;bbb=1"/>
          <p:cNvSpPr/>
          <p:nvPr/>
        </p:nvSpPr>
        <p:spPr>
          <a:xfrm>
            <a:off x="539496" y="424671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读某日我国四个城市空气污染指数表，完成4～5题。</a:t>
            </a:r>
            <a:endParaRPr lang="en-US" altLang="zh-CN" sz="2800" dirty="0"/>
          </a:p>
        </p:txBody>
      </p:sp>
      <p:graphicFrame>
        <p:nvGraphicFramePr>
          <p:cNvPr id="50" name="QM_7_BD.161_2#ceb2a6804?colgroup=9,4,4,4,4&amp;vaa=1&amp;vcp=1&amp;vis=1&amp;pid=340cda181&amp;color=0,0,0&amp;vtp=1&amp;vaab=1&amp;bbb=1"/>
          <p:cNvGraphicFramePr>
            <a:graphicFrameLocks noGrp="1"/>
          </p:cNvGraphicFramePr>
          <p:nvPr/>
        </p:nvGraphicFramePr>
        <p:xfrm>
          <a:off x="539496" y="1060432"/>
          <a:ext cx="11055096" cy="1169607"/>
        </p:xfrm>
        <a:graphic>
          <a:graphicData uri="http://schemas.openxmlformats.org/drawingml/2006/table">
            <a:tbl>
              <a:tblPr/>
              <a:tblGrid>
                <a:gridCol w="3666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248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12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空气污染指数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98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47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69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151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C_8_BD.162_1#c1094f20c?vaa=1&amp;vcp=1&amp;vis=1&amp;pid=ceb2a6804&amp;color=0,0,0&amp;vtp=1&amp;vaab=1&amp;bbb=1&amp;hb=1"/>
          <p:cNvSpPr/>
          <p:nvPr/>
        </p:nvSpPr>
        <p:spPr>
          <a:xfrm>
            <a:off x="539496" y="2368532"/>
            <a:ext cx="11109960" cy="1090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清新的空气，空气污染指数小。当日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，这四个城市中空气质量最好的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1_1#c1094f20c.bracket?vaa=1&amp;vcp=1&amp;vis=1&amp;pid=ceb2a6804&amp;color=0,0,0&amp;vpa=97&amp;vtp=1&amp;vaab=1"/>
          <p:cNvSpPr/>
          <p:nvPr/>
        </p:nvSpPr>
        <p:spPr>
          <a:xfrm>
            <a:off x="1172115" y="2939778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162_2#c1094f20c.choices?vaa=1&amp;vcp=1&amp;vis=1&amp;pid=ceb2a6804&amp;color=0,0,0&amp;vtp=1&amp;vaab=1&amp;bbb=1"/>
          <p:cNvSpPr/>
          <p:nvPr/>
        </p:nvSpPr>
        <p:spPr>
          <a:xfrm>
            <a:off x="539496" y="3533884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</a:t>
            </a:r>
            <a:endParaRPr lang="en-US" altLang="zh-CN" sz="2800" dirty="0"/>
          </a:p>
        </p:txBody>
      </p:sp>
      <p:sp>
        <p:nvSpPr>
          <p:cNvPr id="7" name="QC_8_BD.164_1#82a43bd19?vaa=1&amp;vcp=1&amp;vis=1&amp;pid=ceb2a6804&amp;color=0,0,0&amp;vtp=1&amp;vaab=1&amp;bbb=1&amp;hb=1"/>
          <p:cNvSpPr/>
          <p:nvPr/>
        </p:nvSpPr>
        <p:spPr>
          <a:xfrm>
            <a:off x="539496" y="4109638"/>
            <a:ext cx="11109960" cy="1090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空气质量与我们的生活密切相关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，下列措施有利于提高空气质量的是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165_1#82a43bd19.bracket?vaa=1&amp;vcp=1&amp;vis=1&amp;pid=ceb2a6804&amp;color=0,0,0&amp;vpa=98&amp;vtp=1&amp;vaab=1"/>
          <p:cNvSpPr/>
          <p:nvPr/>
        </p:nvSpPr>
        <p:spPr>
          <a:xfrm>
            <a:off x="816515" y="4680884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8_BD.164_2#82a43bd19.choices?vaa=1&amp;vcp=1&amp;vis=1&amp;pid=ceb2a6804&amp;color=0,0,0&amp;vtp=1&amp;vaab=1&amp;bbb=1"/>
          <p:cNvSpPr/>
          <p:nvPr/>
        </p:nvSpPr>
        <p:spPr>
          <a:xfrm>
            <a:off x="539496" y="5260512"/>
            <a:ext cx="11109960" cy="1090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.植树造林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.建筑工地日夜施工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C.大量焚烧垃圾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.砍伐树木，开荒种地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66_1#6ba0691dd?vaa=1&amp;vcp=1&amp;vis=1&amp;pid=340cda181&amp;color=0,0,0&amp;vtp=1&amp;vaab=1&amp;bt=1&amp;bbb=1&amp;hb=1"/>
          <p:cNvSpPr/>
          <p:nvPr/>
        </p:nvSpPr>
        <p:spPr>
          <a:xfrm>
            <a:off x="539496" y="102743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（2022·湖北·中考）下图为某区域等温线分布图，图中a、b、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c代表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不同的气温值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，①②两地纬度相同，③④两地纬度相同。读图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～7题。</a:t>
            </a:r>
            <a:endParaRPr lang="en-US" altLang="zh-CN" sz="2800" dirty="0"/>
          </a:p>
        </p:txBody>
      </p:sp>
      <p:pic>
        <p:nvPicPr>
          <p:cNvPr id="3" name="QM_7_BD.166_2#6ba0691dd?vaa=1&amp;vcp=1&amp;vis=1&amp;pid=340cda18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1024" y="3005074"/>
            <a:ext cx="4956048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67_1#b4b18647a?htil=15&amp;vaa=1&amp;vcp=1&amp;vis=1&amp;pid=6ba0691d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0312" y="800419"/>
            <a:ext cx="4457002" cy="255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67_2#b4b18647a?htil=15&amp;vaa=1&amp;vcp=1&amp;vis=1&amp;pid=6ba0691dd&amp;color=0,0,0&amp;vtp=1&amp;vaab=1&amp;bt=1&amp;bbb=1&amp;hb=1&amp;hs=1"/>
          <p:cNvSpPr/>
          <p:nvPr/>
        </p:nvSpPr>
        <p:spPr>
          <a:xfrm>
            <a:off x="539496" y="782130"/>
            <a:ext cx="606247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若a＞b＞c，则下列关于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①②③④四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地气温的比较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69_1#b4b18647a.bracket?vaa=1&amp;vcp=1&amp;vis=1&amp;pid=6ba0691dd&amp;color=0,0,0&amp;vpa=99&amp;vtp=1&amp;vaab=1"/>
          <p:cNvSpPr/>
          <p:nvPr/>
        </p:nvSpPr>
        <p:spPr>
          <a:xfrm>
            <a:off x="4728115" y="1365949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67_3#b4b18647a.choices?htil=15&amp;vaa=1&amp;vcp=1&amp;vis=1&amp;pid=6ba0691dd&amp;color=0,0,0&amp;vtp=1&amp;vaab=1&amp;bbb=1&amp;hs=1"/>
          <p:cNvSpPr/>
          <p:nvPr/>
        </p:nvSpPr>
        <p:spPr>
          <a:xfrm>
            <a:off x="539496" y="1964055"/>
            <a:ext cx="606247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A.①＜②＜③＜④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.②＜①＜③＜④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.③＜④＜②＜①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.④＜③＜②＜①</a:t>
            </a:r>
            <a:endParaRPr lang="en-US" altLang="zh-CN" sz="2800" dirty="0"/>
          </a:p>
        </p:txBody>
      </p:sp>
      <p:sp>
        <p:nvSpPr>
          <p:cNvPr id="6" name="QC_8_AS.1_1#b4b18647a?vaa=1&amp;vcp=1&amp;vis=1&amp;pid=6ba0691dd&amp;color=0,0,0&amp;vtp=1&amp;vaab=1&amp;bbb=1&amp;hb=1&amp;hs=1"/>
          <p:cNvSpPr/>
          <p:nvPr/>
        </p:nvSpPr>
        <p:spPr>
          <a:xfrm>
            <a:off x="539496" y="4326255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提示：若a＞b＞c，则同纬度的①②两地中，①地的气温大于②地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③④两地中，③地的气温大于④地，因此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①②③④四地的气温状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况为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④＜③＜②＜①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71_1#ec35e5427?htil=16&amp;vaa=1&amp;vcp=1&amp;vis=1&amp;pid=6ba0691d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5946" y="1660652"/>
            <a:ext cx="4215384" cy="244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71_2#ec35e5427?htil=16&amp;vaa=1&amp;vcp=1&amp;vis=1&amp;pid=6ba0691dd&amp;color=0,0,0&amp;vtp=1&amp;vaab=1&amp;bt=1&amp;bbb=1"/>
          <p:cNvSpPr/>
          <p:nvPr/>
        </p:nvSpPr>
        <p:spPr>
          <a:xfrm>
            <a:off x="539496" y="1523492"/>
            <a:ext cx="675741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有关该区域的叙述，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71_3#ec35e5427.choices?htil=16&amp;vaa=1&amp;vcp=1&amp;vis=1&amp;pid=6ba0691dd&amp;color=0,0,0&amp;vtp=1&amp;vaab=1&amp;bbb=1&amp;hb=1"/>
          <p:cNvSpPr/>
          <p:nvPr/>
        </p:nvSpPr>
        <p:spPr>
          <a:xfrm>
            <a:off x="539496" y="2155761"/>
            <a:ext cx="675741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A.①地等温线向高纬度凸出时，a＜b＜c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.若该区域位于南半球，②地为夏季的海洋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.若该区域位于北半球，③地为夏季的陆地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.若该区域位于北半球，①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地的气温高于④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6_BD#bc13c35a3?colgroup=23,6&amp;vcp=1&amp;pid=f4484984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138278"/>
          <a:ext cx="11091672" cy="5120640"/>
        </p:xfrm>
        <a:graphic>
          <a:graphicData uri="http://schemas.openxmlformats.org/drawingml/2006/table">
            <a:tbl>
              <a:tblPr/>
              <a:tblGrid>
                <a:gridCol w="8595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6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23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226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4.阅读世界年降水量分布图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简要归纳世界降水的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5.运用气温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绘制气温曲线图和降水量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柱状图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说出气温与降水量随时间变化的特点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6.阅读世界气候类型分布图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描述世界主要气候类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型的分布及特征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结合实例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说明纬度位置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海陆分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地形等对气候的影响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7.结合实例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说明气候对人们生产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生活的影响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142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bc13c35a3.table_image?tii=2&amp;vcp=1&amp;pid=f4484984f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04020" y="2866794"/>
            <a:ext cx="215798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6_BD#bc13c35a3?colgroup=23,6&amp;vcp=1&amp;pid=f4484984f&amp;color=0,0,0&amp;mp=1&amp;vtp=1&amp;vaab=1&amp;bt=1&amp;bbb=1"/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AS.1_1#ec35e5427?htil=17&amp;vaa=1&amp;vcp=1&amp;vis=1&amp;pid=6ba0691d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9792" y="1300067"/>
            <a:ext cx="4151376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ec35e5427?htil=17&amp;vaa=1&amp;vcp=1&amp;vis=1&amp;pid=6ba0691dd&amp;color=0,0,0&amp;vtp=1&amp;vaab=1&amp;bt=1&amp;bbb=1&amp;hb=1&amp;hs=1"/>
          <p:cNvSpPr/>
          <p:nvPr/>
        </p:nvSpPr>
        <p:spPr>
          <a:xfrm>
            <a:off x="539496" y="1162907"/>
            <a:ext cx="68214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提示：①地等温线向高纬度凸出时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，此区域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位于南半球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，a＞b＞c。夏季，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同纬度地区，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陆地气温高于海洋气温，若该区域位于南半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，②地为夏季的海洋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；若该区域位于北半</a:t>
            </a:r>
            <a:endParaRPr lang="en-US" altLang="zh-CN" sz="2800" dirty="0"/>
          </a:p>
        </p:txBody>
      </p:sp>
      <p:sp>
        <p:nvSpPr>
          <p:cNvPr id="4" name="QC_8_AN.2_1#ec35e5427?vaa=1&amp;vcp=1&amp;vis=1&amp;pid=6ba0691dd&amp;color=0,0,0&amp;vtp=1&amp;vaab=1&amp;bbb=1&amp;hs=1"/>
          <p:cNvSpPr/>
          <p:nvPr/>
        </p:nvSpPr>
        <p:spPr>
          <a:xfrm>
            <a:off x="539496" y="51223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AS.1_1#ec35e5427?htil=17&amp;vaa=1&amp;vcp=1&amp;vis=1&amp;pid=6ba0691dd&amp;color=0,0,0&amp;vtp=1&amp;vaab=1&amp;bt=1&amp;bbb=1&amp;hb=1&amp;hs=1"/>
          <p:cNvSpPr/>
          <p:nvPr/>
        </p:nvSpPr>
        <p:spPr>
          <a:xfrm>
            <a:off x="539995" y="3843623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，③地为夏季的海洋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；若该区域位于北半球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，则c＞b＞a，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④地的气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温高于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75_1#a138176e3?vaa=1&amp;vcp=1&amp;vis=1&amp;pid=340cda181&amp;color=0,0,0&amp;vtp=1&amp;vaab=1&amp;bt=1&amp;bbb=1&amp;hb=1"/>
          <p:cNvSpPr/>
          <p:nvPr/>
        </p:nvSpPr>
        <p:spPr>
          <a:xfrm>
            <a:off x="539496" y="767588"/>
            <a:ext cx="11109960" cy="2540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（2024·广东·模拟）某科考队在考察南美洲南部的气候和植被状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况时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发现下图中甲、乙两地纬度相近但降水差异明显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洲南端的火地岛有很多树木的树冠形状奇特，当地称之为“醉汉树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图，完成8～9题。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M_7_BD.175_3#a138176e3?htil=1&amp;vaa=1&amp;vcp=1&amp;vis=1&amp;pid=340cda18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3584956"/>
            <a:ext cx="6300216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7_BD.175_4#a138176e3?htil=1&amp;vaa=1&amp;vcp=1&amp;vis=1&amp;pid=340cda18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8624" y="3392932"/>
            <a:ext cx="416052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76_1#92bb671a3?vaa=1&amp;vcp=1&amp;vis=1&amp;pid=a138176e3&amp;color=0,0,0&amp;vtp=1&amp;vaab=1&amp;bt=1&amp;bbb=1"/>
          <p:cNvSpPr/>
          <p:nvPr/>
        </p:nvSpPr>
        <p:spPr>
          <a:xfrm>
            <a:off x="539496" y="322906"/>
            <a:ext cx="11109960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与乙地相比，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甲地的降水特点及成因分别是(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92bb671a3.bracket?vaa=1&amp;vcp=1&amp;vis=1&amp;pid=a138176e3&amp;color=0,0,0&amp;vpa=101&amp;vtp=1&amp;vaab=1"/>
          <p:cNvSpPr/>
          <p:nvPr/>
        </p:nvSpPr>
        <p:spPr>
          <a:xfrm>
            <a:off x="7839614" y="309635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M_7_BD.176_3#92bb671a3?htil=1&amp;vaa=1&amp;vcp=1&amp;vis=1&amp;pid=a138176e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1188475"/>
            <a:ext cx="6300216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76_4#92bb671a3?htil=1&amp;vaa=1&amp;vcp=1&amp;vis=1&amp;pid=a138176e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8624" y="996451"/>
            <a:ext cx="416052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76_5#92bb671a3.choices?vaa=1&amp;vcp=1&amp;vis=1&amp;pid=a138176e3&amp;color=0,0,0&amp;vtp=1&amp;vaab=1&amp;bbb=1"/>
          <p:cNvSpPr/>
          <p:nvPr/>
        </p:nvSpPr>
        <p:spPr>
          <a:xfrm>
            <a:off x="539496" y="3828551"/>
            <a:ext cx="11109960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位于内陆地区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.降水多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位于迎风坡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降水少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位于背风坡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.降水少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位于沿海地区</a:t>
            </a:r>
            <a:endParaRPr lang="en-US" altLang="zh-CN" sz="2800" dirty="0"/>
          </a:p>
        </p:txBody>
      </p:sp>
      <p:sp>
        <p:nvSpPr>
          <p:cNvPr id="7" name="QC_8_BD.178_1#2d9a47b0d?vaa=1&amp;vcp=1&amp;vis=1&amp;pid=a138176e3&amp;color=0,0,0&amp;vtp=1&amp;vaab=1&amp;bbb=1"/>
          <p:cNvSpPr/>
          <p:nvPr/>
        </p:nvSpPr>
        <p:spPr>
          <a:xfrm>
            <a:off x="539496" y="5082105"/>
            <a:ext cx="11109960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影响火地岛“醉汉树”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形成独特树冠的主要因素是(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179_1#2d9a47b0d.bracket?vaa=1&amp;vcp=1&amp;vis=1&amp;pid=a138176e3&amp;color=0,0,0&amp;vpa=102&amp;vtp=1&amp;vaab=1"/>
          <p:cNvSpPr/>
          <p:nvPr/>
        </p:nvSpPr>
        <p:spPr>
          <a:xfrm>
            <a:off x="8509539" y="5068834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8_BD.178_2#2d9a47b0d.choices?vaa=1&amp;vcp=1&amp;vis=1&amp;pid=a138176e3&amp;color=0,0,0&amp;vtp=1&amp;vaab=1&amp;bbb=1"/>
          <p:cNvSpPr/>
          <p:nvPr/>
        </p:nvSpPr>
        <p:spPr>
          <a:xfrm>
            <a:off x="539496" y="5703834"/>
            <a:ext cx="11109960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B.气温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C.风向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80_1#b056aa077?vaa=1&amp;vcp=1&amp;vis=1&amp;pid=340cda181&amp;color=0,0,0&amp;vtp=1&amp;vaab=1&amp;bt=1&amp;bbb=1&amp;hb=1"/>
          <p:cNvSpPr/>
          <p:nvPr/>
        </p:nvSpPr>
        <p:spPr>
          <a:xfrm>
            <a:off x="539496" y="33510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（2022·湖南永州·中考）亚欧大陆面积广大，气候类型复杂多样。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读下图，完成10～11题。</a:t>
            </a:r>
            <a:endParaRPr lang="en-US" altLang="zh-CN" sz="2800" dirty="0"/>
          </a:p>
        </p:txBody>
      </p:sp>
      <p:pic>
        <p:nvPicPr>
          <p:cNvPr id="4" name="QM_7_BD.181_1#4ebc8a451?htil=20&amp;vaa=1&amp;vcp=1&amp;vis=1&amp;pid=b056aa07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4476" y="1765560"/>
            <a:ext cx="5760158" cy="290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181_2#4ebc8a451?htil=20&amp;vaa=1&amp;vcp=1&amp;vis=1&amp;pid=b056aa077&amp;color=0,0,0&amp;vtp=1&amp;vaab=1&amp;bt=1&amp;bbb=1&amp;hb=1&amp;hs=1"/>
          <p:cNvSpPr/>
          <p:nvPr/>
        </p:nvSpPr>
        <p:spPr>
          <a:xfrm>
            <a:off x="539496" y="1254675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有关甲、乙、丙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、丁四地气温与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降水特点的叙述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181_3#4ebc8a451.choices?htil=20&amp;vaa=1&amp;vcp=1&amp;vis=1&amp;pid=b056aa077&amp;color=0,0,0&amp;vtp=1&amp;vaab=1&amp;bbb=1&amp;hs=1"/>
          <p:cNvSpPr/>
          <p:nvPr/>
        </p:nvSpPr>
        <p:spPr>
          <a:xfrm>
            <a:off x="539496" y="2436600"/>
            <a:ext cx="555955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A.甲地冬冷夏热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.乙地夏季炎热干燥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.丙地冬季温和多雨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.丁地降水季节变化大</a:t>
            </a:r>
            <a:endParaRPr lang="en-US" altLang="zh-CN" sz="2800" dirty="0"/>
          </a:p>
        </p:txBody>
      </p:sp>
      <p:sp>
        <p:nvSpPr>
          <p:cNvPr id="7" name="QC_8_AN.183_1#4ebc8a451.bracket?vaa=1&amp;vcp=1&amp;vis=1&amp;pid=b056aa077&amp;color=0,0,0&amp;vpa=103&amp;vtp=1&amp;vaab=1"/>
          <p:cNvSpPr/>
          <p:nvPr/>
        </p:nvSpPr>
        <p:spPr>
          <a:xfrm>
            <a:off x="5083715" y="1838494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AS.1_1#4ebc8a451?vaa=1&amp;vcp=1&amp;vis=1&amp;pid=b056aa077&amp;color=0,0,0&amp;vtp=1&amp;vaab=1&amp;bbb=1&amp;hb=1&amp;hs=1"/>
          <p:cNvSpPr/>
          <p:nvPr/>
        </p:nvSpPr>
        <p:spPr>
          <a:xfrm>
            <a:off x="539496" y="4669923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提示：甲地为温带海洋性气候，终年温和湿润；乙地为地中海气候，夏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季炎热干燥，冬季温和多雨；丙地为热带季风气候，终年炎热，旱、雨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季分明；丁地为热带雨林气候，终年高温多雨，降水季节变化小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85_1#d5db820c6?htil=21&amp;vaa=1&amp;vcp=1&amp;vis=1&amp;pid=b056aa07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5052" y="1835025"/>
            <a:ext cx="6109768" cy="308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85_2#d5db820c6?htil=21&amp;vaa=1&amp;vcp=1&amp;vis=1&amp;pid=b056aa077&amp;color=0,0,0&amp;vtp=1&amp;vaab=1&amp;bt=1&amp;bbb=1&amp;hb=1"/>
          <p:cNvSpPr/>
          <p:nvPr/>
        </p:nvSpPr>
        <p:spPr>
          <a:xfrm>
            <a:off x="539496" y="1526032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图中四地的气候对应正确的是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86_1#d5db820c6.bracket?vaa=1&amp;vcp=1&amp;vis=1&amp;pid=b056aa077&amp;color=0,0,0&amp;vpa=104&amp;vtp=1&amp;vaab=1"/>
          <p:cNvSpPr/>
          <p:nvPr/>
        </p:nvSpPr>
        <p:spPr>
          <a:xfrm>
            <a:off x="816515" y="21603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85_3#d5db820c6.choices?htil=21&amp;vaa=1&amp;vcp=1&amp;vis=1&amp;pid=b056aa077&amp;color=0,0,0&amp;vtp=1&amp;vaab=1&amp;bbb=1"/>
          <p:cNvSpPr/>
          <p:nvPr/>
        </p:nvSpPr>
        <p:spPr>
          <a:xfrm>
            <a:off x="539496" y="280092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A.甲——温带季风气候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.乙——亚热带季风气候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.丙——热带季风气候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.丁——热带草原气候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510e783d?vcp=1&amp;pid=551d0100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pic>
        <p:nvPicPr>
          <p:cNvPr id="3" name="QM_7_BD.187_1#b7af9543d?htil=22&amp;vaa=1&amp;vcp=1&amp;vis=1&amp;pid=7510e783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4848" y="1285528"/>
            <a:ext cx="4846320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7_BD.187_2#b7af9543d?htil=22&amp;vaa=1&amp;vcp=1&amp;vis=1&amp;pid=7510e783d&amp;color=0,0,0&amp;vtp=1&amp;vaab=1&amp;bbb=1&amp;hb=1&amp;hs=1"/>
          <p:cNvSpPr/>
          <p:nvPr/>
        </p:nvSpPr>
        <p:spPr>
          <a:xfrm>
            <a:off x="539496" y="1267240"/>
            <a:ext cx="612648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（2022·北京·模拟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）小明的妈妈在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网上购买了橄榄油，商品说明书中介绍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了橄榄油是世界优质食用油的代表之一。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小明查询到橄榄油的原料是油橄榄，主</a:t>
            </a:r>
            <a:endParaRPr lang="en-US" altLang="zh-CN" sz="2800" dirty="0"/>
          </a:p>
        </p:txBody>
      </p:sp>
      <p:sp>
        <p:nvSpPr>
          <p:cNvPr id="5" name="QC_8_BD.188_1#0e81becb9?vaa=1&amp;vcp=1&amp;vis=1&amp;pid=b7af9543d&amp;color=0,0,0&amp;vtp=1&amp;vaab=1&amp;bbb=1&amp;hs=1"/>
          <p:cNvSpPr/>
          <p:nvPr/>
        </p:nvSpPr>
        <p:spPr>
          <a:xfrm>
            <a:off x="539496" y="51082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据图判断，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油橄榄主产区位于(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189_1#0e81becb9.bracket?vaa=1&amp;vcp=1&amp;vis=1&amp;pid=b7af9543d&amp;color=0,0,0&amp;vpa=105&amp;vtp=1&amp;vaab=1"/>
          <p:cNvSpPr/>
          <p:nvPr/>
        </p:nvSpPr>
        <p:spPr>
          <a:xfrm>
            <a:off x="5883815" y="509490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188_2#0e81becb9.choices?vaa=1&amp;vcp=1&amp;vis=1&amp;pid=b7af9543d&amp;color=0,0,0&amp;vtp=1&amp;vaab=1&amp;bbb=1&amp;hs=1"/>
          <p:cNvSpPr/>
          <p:nvPr/>
        </p:nvSpPr>
        <p:spPr>
          <a:xfrm>
            <a:off x="539496" y="57299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485130" algn="l"/>
                <a:tab pos="8386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B.北温带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C.南温带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.北寒带</a:t>
            </a:r>
            <a:endParaRPr lang="en-US" altLang="zh-CN" sz="2800" dirty="0"/>
          </a:p>
        </p:txBody>
      </p:sp>
      <p:sp>
        <p:nvSpPr>
          <p:cNvPr id="8" name="QM_7_BD.187_2#b7af9543d?htil=22&amp;vaa=1&amp;vcp=1&amp;vis=1&amp;pid=7510e783d&amp;color=0,0,0&amp;vtp=1&amp;vaab=1&amp;bbb=1&amp;hb=1&amp;hs=1"/>
          <p:cNvSpPr/>
          <p:nvPr/>
        </p:nvSpPr>
        <p:spPr>
          <a:xfrm>
            <a:off x="539496" y="383906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要种植在地中海沿岸地区。读油橄榄图和油橄榄主产区的气候资料图，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～14题。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90_1#0cb1bb76f?htil=23&amp;vaa=1&amp;vcp=1&amp;vis=1&amp;pid=b7af9543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2324" y="1014222"/>
            <a:ext cx="5422392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90_2#0cb1bb76f?htil=23&amp;vaa=1&amp;vcp=1&amp;vis=1&amp;pid=b7af9543d&amp;color=0,0,0&amp;vtp=1&amp;vaab=1&amp;bt=1&amp;bbb=1&amp;hs=1"/>
          <p:cNvSpPr/>
          <p:nvPr/>
        </p:nvSpPr>
        <p:spPr>
          <a:xfrm>
            <a:off x="539496" y="87706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油橄榄主产区(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0cb1bb76f.bracket?vaa=1&amp;vcp=1&amp;vis=1&amp;pid=b7af9543d&amp;color=0,0,0&amp;vpa=106&amp;vtp=1&amp;vaab=1"/>
          <p:cNvSpPr/>
          <p:nvPr/>
        </p:nvSpPr>
        <p:spPr>
          <a:xfrm>
            <a:off x="3394615" y="8637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BD.190_3#0cb1bb76f.choices?htil=23&amp;vaa=1&amp;vcp=1&amp;vis=1&amp;pid=b7af9543d&amp;color=0,0,0&amp;vtp=1&amp;vaab=1&amp;bbb=1&amp;hs=1"/>
              <p:cNvSpPr/>
              <p:nvPr/>
            </p:nvSpPr>
            <p:spPr>
              <a:xfrm>
                <a:off x="539496" y="1509331"/>
                <a:ext cx="555955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A.全年降水均匀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.气温年较差约为22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.气温日较差约为22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.年降水量在1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000毫米以上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BD.190_3#0cb1bb76f.choices?htil=23&amp;vaa=1&amp;vcp=1&amp;vis=1&amp;pid=b7af9543d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09331"/>
                <a:ext cx="555955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7" t="-23" r="9" b="-2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8_BD.192_1#bca059cb9?vaa=1&amp;vcp=1&amp;vis=1&amp;pid=b7af9543d&amp;color=0,0,0&amp;vtp=1&amp;vaab=1&amp;bbb=1&amp;hs=1"/>
          <p:cNvSpPr/>
          <p:nvPr/>
        </p:nvSpPr>
        <p:spPr>
          <a:xfrm>
            <a:off x="539496" y="40669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由图可知，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油橄榄主产区的气候特点是(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93_1#bca059cb9.bracket?vaa=1&amp;vcp=1&amp;vis=1&amp;pid=b7af9543d&amp;color=0,0,0&amp;vpa=107&amp;vtp=1&amp;vaab=1"/>
          <p:cNvSpPr/>
          <p:nvPr/>
        </p:nvSpPr>
        <p:spPr>
          <a:xfrm>
            <a:off x="7306214" y="405358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192_2#bca059cb9.choices?vaa=1&amp;vcp=1&amp;vis=1&amp;pid=b7af9543d&amp;color=0,0,0&amp;vtp=1&amp;vaab=1&amp;bbb=1&amp;hs=1"/>
          <p:cNvSpPr/>
          <p:nvPr/>
        </p:nvSpPr>
        <p:spPr>
          <a:xfrm>
            <a:off x="539496" y="46963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.降水集中在冬季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.降水集中在夏季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C.冬季寒冷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.雨热同期，适合发展农业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94_1#fd41a3c7d?sp=1&amp;vaa=1&amp;vcp=1&amp;vis=1&amp;pid=7510e783d&amp;color=0,0,0&amp;vtp=1&amp;vaab=1&amp;bt=1&amp;bbb=1&amp;hb=1"/>
          <p:cNvSpPr/>
          <p:nvPr/>
        </p:nvSpPr>
        <p:spPr>
          <a:xfrm>
            <a:off x="539496" y="7805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（2024·湖南长沙·模拟）气候是自然环境中较活跃的要素之一。某班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学生分组探究世界气候的相关知识。读图完成下列各题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BD.194_2#fd41a3c7d?sp=1&amp;vaa=1&amp;vcp=1&amp;vis=1&amp;pid=7510e783d&amp;color=0,0,0&amp;vtp=1&amp;vaab=1&amp;bbb=1"/>
          <p:cNvSpPr/>
          <p:nvPr/>
        </p:nvSpPr>
        <p:spPr>
          <a:xfrm>
            <a:off x="539496" y="205574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第一组：发现气候分布规律</a:t>
            </a:r>
            <a:endParaRPr lang="en-US" altLang="zh-CN" sz="2800" dirty="0"/>
          </a:p>
        </p:txBody>
      </p:sp>
      <p:pic>
        <p:nvPicPr>
          <p:cNvPr id="4" name="QO_7_BD.194_3#fd41a3c7d?htil=24&amp;vaa=1&amp;vcp=1&amp;vis=1&amp;pid=7510e783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0648" y="2290508"/>
            <a:ext cx="4178808" cy="331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195_1#9b1182052?htil=24&amp;vaa=1&amp;vcp=1&amp;vis=1&amp;pid=fd41a3c7d&amp;color=0,0,0&amp;vtp=1&amp;vaab=1&amp;bbb=1&amp;hb=1"/>
          <p:cNvSpPr/>
          <p:nvPr/>
        </p:nvSpPr>
        <p:spPr>
          <a:xfrm>
            <a:off x="539496" y="2685224"/>
            <a:ext cx="680313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（1）读图1可知，南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、北回归线之间的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地球五带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）地区主要分布有热带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雨林气候、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气候、热带草原气候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气候，它们的共同特征是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96_1#9b1182052.blank?vaa=1&amp;vcp=1&amp;vis=1&amp;pid=fd41a3c7d&amp;color=0,0,0&amp;vpa=108&amp;vtp=1&amp;vaab=1&amp;bbb=1"/>
          <p:cNvSpPr/>
          <p:nvPr/>
        </p:nvSpPr>
        <p:spPr>
          <a:xfrm>
            <a:off x="638715" y="330244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</a:t>
            </a:r>
            <a:endParaRPr lang="en-US" altLang="zh-CN" sz="2800" dirty="0"/>
          </a:p>
        </p:txBody>
      </p:sp>
      <p:sp>
        <p:nvSpPr>
          <p:cNvPr id="7" name="QB_8_AN.197_1#9b1182052.blank?vaa=1&amp;vcp=1&amp;vis=1&amp;pid=fd41a3c7d&amp;color=0,0,0&amp;vpa=109&amp;vtp=1&amp;vaab=1&amp;bbb=1"/>
          <p:cNvSpPr/>
          <p:nvPr/>
        </p:nvSpPr>
        <p:spPr>
          <a:xfrm>
            <a:off x="2327814" y="395014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热带季风</a:t>
            </a:r>
            <a:endParaRPr lang="en-US" altLang="zh-CN" sz="2800" dirty="0"/>
          </a:p>
        </p:txBody>
      </p:sp>
      <p:sp>
        <p:nvSpPr>
          <p:cNvPr id="8" name="QB_8_AN.198_1#9b1182052.blank?vaa=1&amp;vcp=1&amp;vis=1&amp;pid=fd41a3c7d&amp;color=0,0,0&amp;vpa=110&amp;vtp=1&amp;vaab=1&amp;bbb=1"/>
          <p:cNvSpPr/>
          <p:nvPr/>
        </p:nvSpPr>
        <p:spPr>
          <a:xfrm>
            <a:off x="905415" y="459784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热带沙漠</a:t>
            </a:r>
            <a:endParaRPr lang="en-US" altLang="zh-CN" sz="2800" dirty="0"/>
          </a:p>
        </p:txBody>
      </p:sp>
      <p:sp>
        <p:nvSpPr>
          <p:cNvPr id="9" name="QB_8_AN.199_1#9b1182052.blank?vaa=1&amp;vcp=1&amp;vis=1&amp;pid=fd41a3c7d&amp;color=0,0,0&amp;vpa=111&amp;vtp=1&amp;vaab=1&amp;bbb=1"/>
          <p:cNvSpPr/>
          <p:nvPr/>
        </p:nvSpPr>
        <p:spPr>
          <a:xfrm>
            <a:off x="638715" y="522458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终年高温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00_1#2bd66d87f?htil=25&amp;vaa=1&amp;vcp=1&amp;vis=1&amp;pid=fd41a3c7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1508760"/>
            <a:ext cx="4873752" cy="385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200_2#2bd66d87f?htil=25&amp;vaa=1&amp;vcp=1&amp;vis=1&amp;pid=fd41a3c7d&amp;color=0,0,0&amp;vtp=1&amp;vaab=1&amp;bt=1&amp;bbb=1&amp;hb=1"/>
          <p:cNvSpPr/>
          <p:nvPr/>
        </p:nvSpPr>
        <p:spPr>
          <a:xfrm>
            <a:off x="539496" y="1490472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（2）从气候类型的分布来看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，季风气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候主要分布在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201_1#2bd66d87f.blank?vaa=1&amp;vcp=1&amp;vis=1&amp;pid=fd41a3c7d&amp;color=0,0,0&amp;vpa=112&amp;vtp=1&amp;vaab=1&amp;bbb=1"/>
          <p:cNvSpPr/>
          <p:nvPr/>
        </p:nvSpPr>
        <p:spPr>
          <a:xfrm>
            <a:off x="2683414" y="2086737"/>
            <a:ext cx="3814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中、低纬度的大陆东岸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8b9436e83?sp=1&amp;vcp=1&amp;vis=1&amp;pid=fd41a3c7d&amp;color=0,0,0&amp;vtp=1&amp;vaab=1&amp;bt=1&amp;bbb=1"/>
          <p:cNvSpPr/>
          <p:nvPr/>
        </p:nvSpPr>
        <p:spPr>
          <a:xfrm>
            <a:off x="539496" y="7990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第二组：判断气候特征</a:t>
            </a:r>
            <a:endParaRPr lang="en-US" altLang="zh-CN" sz="2800" dirty="0"/>
          </a:p>
        </p:txBody>
      </p:sp>
      <p:pic>
        <p:nvPicPr>
          <p:cNvPr id="3" name="P_8_BD#8b9436e83?vcp=1&amp;vis=1&amp;pid=fd41a3c7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5496" y="1480661"/>
            <a:ext cx="653796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202_1#9f21fc267?vaa=1&amp;vcp=1&amp;vis=1&amp;pid=fd41a3c7d&amp;color=0,0,0&amp;vtp=1&amp;vaab=1&amp;bbb=1&amp;hb=1"/>
          <p:cNvSpPr/>
          <p:nvPr/>
        </p:nvSpPr>
        <p:spPr>
          <a:xfrm>
            <a:off x="539496" y="41984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（3）图2中，与③地相比，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②地的气温年较差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填“大”或“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小”），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填“多”或“少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”），降水季节分配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填“均匀”或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endParaRPr lang="en-US" altLang="zh-CN" sz="2800" dirty="0"/>
          </a:p>
        </p:txBody>
      </p:sp>
      <p:sp>
        <p:nvSpPr>
          <p:cNvPr id="5" name="QB_8_AN.203_1#9f21fc267.blank?vaa=1&amp;vcp=1&amp;vis=1&amp;pid=fd41a3c7d&amp;color=0,0,0&amp;vpa=113&amp;vtp=1&amp;vaab=1"/>
          <p:cNvSpPr/>
          <p:nvPr/>
        </p:nvSpPr>
        <p:spPr>
          <a:xfrm>
            <a:off x="7661814" y="416798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6" name="QB_8_AN.204_1#9f21fc267.blank?vaa=1&amp;vcp=1&amp;vis=1&amp;pid=fd41a3c7d&amp;color=0,0,0&amp;vpa=114&amp;vtp=1&amp;vaab=1"/>
          <p:cNvSpPr/>
          <p:nvPr/>
        </p:nvSpPr>
        <p:spPr>
          <a:xfrm>
            <a:off x="1261015" y="481568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7" name="QB_8_AN.205_1#9f21fc267.blank?vaa=1&amp;vcp=1&amp;vis=1&amp;pid=fd41a3c7d&amp;color=0,0,0&amp;vpa=115&amp;vtp=1&amp;vaab=1&amp;bbb=1"/>
          <p:cNvSpPr/>
          <p:nvPr/>
        </p:nvSpPr>
        <p:spPr>
          <a:xfrm>
            <a:off x="7223664" y="481568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不均匀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1f0afd5da.fixed?vcp=1&amp;pid=563846cf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世界的气候</a:t>
            </a:r>
            <a:endParaRPr lang="en-US" altLang="zh-CN" sz="4000" dirty="0"/>
          </a:p>
        </p:txBody>
      </p:sp>
      <p:sp>
        <p:nvSpPr>
          <p:cNvPr id="3" name="C_5_BD#1f0afd5da.fixed?vcp=1&amp;pid=563846cf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06_1#be055e20a?htil=26&amp;vaa=1&amp;vcp=1&amp;vis=1&amp;pid=fd41a3c7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1508760"/>
            <a:ext cx="4873752" cy="385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206_2#be055e20a?htil=26&amp;vaa=1&amp;vcp=1&amp;vis=1&amp;pid=fd41a3c7d&amp;color=0,0,0&amp;vtp=1&amp;vaab=1&amp;bt=1&amp;bbb=1&amp;hb=1"/>
          <p:cNvSpPr/>
          <p:nvPr/>
        </p:nvSpPr>
        <p:spPr>
          <a:xfrm>
            <a:off x="539496" y="1490472"/>
            <a:ext cx="60990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（4）读图2，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根据气温年变化曲线可知，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地地处热带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根据降水量可知，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地各月的降水变化幅度最小；综合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气温和降水状况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，可以归纳出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④地冬季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的气候特征为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207_1#be055e20a.blank?vaa=1&amp;vcp=1&amp;vis=1&amp;pid=fd41a3c7d&amp;color=0,0,0&amp;vpa=116&amp;vtp=1&amp;vaab=1"/>
          <p:cNvSpPr/>
          <p:nvPr/>
        </p:nvSpPr>
        <p:spPr>
          <a:xfrm>
            <a:off x="549815" y="210769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6" name="QB_8_AN.208_1#be055e20a.blank?vaa=1&amp;vcp=1&amp;vis=1&amp;pid=fd41a3c7d&amp;color=0,0,0&amp;vpa=117&amp;vtp=1&amp;vaab=1"/>
          <p:cNvSpPr/>
          <p:nvPr/>
        </p:nvSpPr>
        <p:spPr>
          <a:xfrm>
            <a:off x="549815" y="275539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7" name="QB_8_AN.209_1#be055e20a.blank?vaa=1&amp;vcp=1&amp;vis=1&amp;pid=fd41a3c7d&amp;color=0,0,0&amp;vpa=118&amp;vtp=1&amp;vaab=1&amp;bbb=1"/>
          <p:cNvSpPr/>
          <p:nvPr/>
        </p:nvSpPr>
        <p:spPr>
          <a:xfrm>
            <a:off x="2683414" y="402983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温和多雨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210_1#cf1f2c44e?htil=27&amp;vaa=1&amp;vcp=1&amp;vis=1&amp;pid=fd41a3c7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564386"/>
            <a:ext cx="5422392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210_2#cf1f2c44e?htil=27&amp;sp=1&amp;vaa=1&amp;vcp=1&amp;vis=1&amp;pid=fd41a3c7d&amp;color=0,0,0&amp;vtp=1&amp;vaab=1&amp;bt=1&amp;bbb=1&amp;hb=1&amp;hs=1"/>
          <p:cNvSpPr/>
          <p:nvPr/>
        </p:nvSpPr>
        <p:spPr>
          <a:xfrm>
            <a:off x="539496" y="154609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（5）根据各地的气候差异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，人们将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气候划分为不同的类型，不同的气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候类型呈现出不同的自然景观。将</a:t>
            </a:r>
            <a:endParaRPr lang="en-US" altLang="zh-CN" sz="2800" dirty="0"/>
          </a:p>
        </p:txBody>
      </p:sp>
      <p:sp>
        <p:nvSpPr>
          <p:cNvPr id="4" name="QB_8_BD.210_3#cf1f2c44e?vaa=1&amp;vcp=1&amp;vis=1&amp;pid=fd41a3c7d&amp;color=0,0,0&amp;vtp=1&amp;vaab=1&amp;bbb=1&amp;hb=1&amp;hs=1"/>
          <p:cNvSpPr/>
          <p:nvPr/>
        </p:nvSpPr>
        <p:spPr>
          <a:xfrm>
            <a:off x="539496" y="4091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—B景观，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景观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景观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211_1#cf1f2c44e.blank?vaa=1&amp;vcp=1&amp;vis=1&amp;pid=fd41a3c7d&amp;color=0,0,0&amp;vpa=119&amp;vtp=1&amp;vaab=1&amp;bbb=1"/>
          <p:cNvSpPr/>
          <p:nvPr/>
        </p:nvSpPr>
        <p:spPr>
          <a:xfrm>
            <a:off x="1261015" y="406101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热带雨林</a:t>
            </a:r>
            <a:endParaRPr lang="en-US" altLang="zh-CN" sz="2800" dirty="0"/>
          </a:p>
        </p:txBody>
      </p:sp>
      <p:sp>
        <p:nvSpPr>
          <p:cNvPr id="6" name="QB_8_AN.212_1#cf1f2c44e.blank?vaa=1&amp;vcp=1&amp;vis=1&amp;pid=fd41a3c7d&amp;color=0,0,0&amp;vpa=120&amp;vtp=1&amp;vaab=1&amp;bbb=1"/>
          <p:cNvSpPr/>
          <p:nvPr/>
        </p:nvSpPr>
        <p:spPr>
          <a:xfrm>
            <a:off x="6120352" y="406101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热带沙漠</a:t>
            </a:r>
            <a:endParaRPr lang="en-US" altLang="zh-CN" sz="2800" dirty="0"/>
          </a:p>
        </p:txBody>
      </p:sp>
      <p:sp>
        <p:nvSpPr>
          <p:cNvPr id="7" name="QB_8_AN.213_1#cf1f2c44e.blank?vaa=1&amp;vcp=1&amp;vis=1&amp;pid=fd41a3c7d&amp;color=0,0,0&amp;vpa=121&amp;vtp=1&amp;vaab=1"/>
          <p:cNvSpPr/>
          <p:nvPr/>
        </p:nvSpPr>
        <p:spPr>
          <a:xfrm>
            <a:off x="8939753" y="406101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B_8_AN.214_1#cf1f2c44e.blank?vaa=1&amp;vcp=1&amp;vis=1&amp;pid=fd41a3c7d&amp;color=0,0,0&amp;vpa=122&amp;vtp=1&amp;vaab=1&amp;bbb=1"/>
          <p:cNvSpPr/>
          <p:nvPr/>
        </p:nvSpPr>
        <p:spPr>
          <a:xfrm>
            <a:off x="549815" y="4687760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寒带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（冰原）</a:t>
            </a:r>
            <a:endParaRPr lang="en-US" altLang="zh-CN" sz="2800" dirty="0"/>
          </a:p>
        </p:txBody>
      </p:sp>
      <p:sp>
        <p:nvSpPr>
          <p:cNvPr id="9" name="QB_8_AN.215_1#cf1f2c44e.blank?vaa=1&amp;vcp=1&amp;vis=1&amp;pid=fd41a3c7d&amp;color=0,0,0&amp;vpa=123&amp;vtp=1&amp;vaab=1"/>
          <p:cNvSpPr/>
          <p:nvPr/>
        </p:nvSpPr>
        <p:spPr>
          <a:xfrm>
            <a:off x="4067715" y="468776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B_8_BD.210_2#cf1f2c44e?htil=27&amp;sp=1&amp;vaa=1&amp;vcp=1&amp;vis=1&amp;pid=fd41a3c7d&amp;color=0,0,0&amp;vtp=1&amp;vaab=1&amp;bt=1&amp;bbb=1&amp;hb=1&amp;hs=1"/>
          <p:cNvSpPr/>
          <p:nvPr/>
        </p:nvSpPr>
        <p:spPr>
          <a:xfrm>
            <a:off x="539995" y="346202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1中甲、乙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、丙三地与其对应的气候类型及图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3的景观对号入座。</a:t>
            </a:r>
            <a:endParaRPr lang="en-US" altLang="zh-CN" sz="2800" dirty="0"/>
          </a:p>
        </p:txBody>
      </p:sp>
      <p:sp>
        <p:nvSpPr>
          <p:cNvPr id="11" name="QB_8_BD.206_3#be055e20a?htil=26&amp;sp=1&amp;vaa=1&amp;vcp=1&amp;vis=1&amp;pid=fd41a3c7d&amp;color=0,0,0&amp;vtp=1&amp;vaab=1&amp;bbb=1"/>
          <p:cNvSpPr/>
          <p:nvPr/>
        </p:nvSpPr>
        <p:spPr>
          <a:xfrm>
            <a:off x="539496" y="957857"/>
            <a:ext cx="60990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第三组：分析气候对景观的影响</a:t>
            </a:r>
            <a:endParaRPr lang="en-US" altLang="zh-CN" sz="2800" b="1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5d91e9e0?vcp=1&amp;pid=1f0afd5d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天气和气候</a:t>
            </a:r>
            <a:endParaRPr lang="en-US" altLang="zh-CN" sz="3000" dirty="0"/>
          </a:p>
        </p:txBody>
      </p:sp>
      <p:sp>
        <p:nvSpPr>
          <p:cNvPr id="3" name="QB_7_BD.1_1#86d82c838?sp=1&amp;vaa=1&amp;vcp=1&amp;vis=1&amp;pid=d5d91e9e0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1.天气和气候</a:t>
            </a:r>
            <a:endParaRPr lang="en-US" altLang="zh-CN" sz="2800" dirty="0"/>
          </a:p>
        </p:txBody>
      </p:sp>
      <p:graphicFrame>
        <p:nvGraphicFramePr>
          <p:cNvPr id="8" name="QB_7_BD.1_2#86d82c838?colgroup=3,14,11&amp;vaa=1&amp;vcp=1&amp;vis=1&amp;pid=d5d91e9e0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73384" cy="3360232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概念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某个地方距离地表较近的大气层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内的具体状态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一个地方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的天气平均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短时间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较长时间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相对稳定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风和日丽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暴风骤雨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四季如春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冬暖夏凉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天气是形成气候的基础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气候是对多年天气平均状况的概括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QB_7_AN.2_1#86d82c838.blank?vaa=1&amp;vcp=1&amp;vis=1&amp;pid=d5d91e9e0&amp;color=0,0,0&amp;vpa=1&amp;vtp=1&amp;vaab=1&amp;bbb=1"/>
          <p:cNvSpPr/>
          <p:nvPr/>
        </p:nvSpPr>
        <p:spPr>
          <a:xfrm>
            <a:off x="2403878" y="298930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短时段</a:t>
            </a:r>
            <a:endParaRPr lang="en-US" altLang="zh-CN" sz="2800" dirty="0"/>
          </a:p>
        </p:txBody>
      </p:sp>
      <p:sp>
        <p:nvSpPr>
          <p:cNvPr id="6" name="QB_7_AN.3_1#86d82c838.blank?vaa=1&amp;vcp=1&amp;vis=1&amp;pid=d5d91e9e0&amp;color=0,0,0&amp;vpa=2&amp;vtp=1&amp;vaab=1&amp;bbb=1"/>
          <p:cNvSpPr/>
          <p:nvPr/>
        </p:nvSpPr>
        <p:spPr>
          <a:xfrm>
            <a:off x="8691903" y="245057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_1#672b066f2?sp=1&amp;vaa=1&amp;vcp=1&amp;vis=1&amp;pid=d5d91e9e0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2.天气预报和常用天气符号</a:t>
            </a:r>
            <a:endParaRPr lang="en-US" altLang="zh-CN" sz="2800" dirty="0"/>
          </a:p>
        </p:txBody>
      </p:sp>
      <p:sp>
        <p:nvSpPr>
          <p:cNvPr id="3" name="QB_7_BD.4_2#672b066f2?sp=1&amp;vaa=1&amp;vcp=1&amp;vis=1&amp;pid=d5d91e9e0&amp;color=0,0,0&amp;vtp=1&amp;vaab=1&amp;bbb=1&amp;hb=1"/>
          <p:cNvSpPr/>
          <p:nvPr/>
        </p:nvSpPr>
        <p:spPr>
          <a:xfrm>
            <a:off x="539496" y="118209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（1）天气预报：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气象工作者通过对卫星云图等天气资料的分析，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发布将要出现的天气状况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，主要包括气温（最高和最低）、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阴天或晴天、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降水的可能性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、降水的强度、风力的大小、空气的能见度等。</a:t>
            </a:r>
            <a:endParaRPr lang="en-US" altLang="zh-CN" sz="2800" dirty="0"/>
          </a:p>
        </p:txBody>
      </p:sp>
      <p:sp>
        <p:nvSpPr>
          <p:cNvPr id="4" name="QB_7_BD.4_3#672b066f2?sp=1&amp;vaa=1&amp;vcp=1&amp;vis=1&amp;pid=d5d91e9e0&amp;color=0,0,0&amp;vtp=1&amp;vaab=1&amp;bbb=1&amp;hb=1"/>
          <p:cNvSpPr/>
          <p:nvPr/>
        </p:nvSpPr>
        <p:spPr>
          <a:xfrm>
            <a:off x="539496" y="311249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（2）卫星云图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：绿色表示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；蓝色表示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；白色表示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云的颜色越白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，表示云层越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下雨的可能性越大。</a:t>
            </a:r>
            <a:endParaRPr lang="en-US" altLang="zh-CN" sz="2800" dirty="0"/>
          </a:p>
        </p:txBody>
      </p:sp>
      <p:sp>
        <p:nvSpPr>
          <p:cNvPr id="5" name="QB_7_AN.5_1#672b066f2.blank?vaa=1&amp;vcp=1&amp;vis=1&amp;pid=d5d91e9e0&amp;color=0,0,0&amp;vpa=3&amp;vtp=1&amp;vaab=1&amp;bbb=1"/>
          <p:cNvSpPr/>
          <p:nvPr/>
        </p:nvSpPr>
        <p:spPr>
          <a:xfrm>
            <a:off x="5350415" y="30820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陆地</a:t>
            </a:r>
            <a:endParaRPr lang="en-US" altLang="zh-CN" sz="2800" dirty="0"/>
          </a:p>
        </p:txBody>
      </p:sp>
      <p:sp>
        <p:nvSpPr>
          <p:cNvPr id="6" name="QB_7_AN.6_1#672b066f2.blank?vaa=1&amp;vcp=1&amp;vis=1&amp;pid=d5d91e9e0&amp;color=0,0,0&amp;vpa=4&amp;vtp=1&amp;vaab=1&amp;bbb=1"/>
          <p:cNvSpPr/>
          <p:nvPr/>
        </p:nvSpPr>
        <p:spPr>
          <a:xfrm>
            <a:off x="8195214" y="30820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</a:t>
            </a:r>
            <a:endParaRPr lang="en-US" altLang="zh-CN" sz="2800" dirty="0"/>
          </a:p>
        </p:txBody>
      </p:sp>
      <p:sp>
        <p:nvSpPr>
          <p:cNvPr id="7" name="QB_7_AN.7_1#672b066f2.blank?vaa=1&amp;vcp=1&amp;vis=1&amp;pid=d5d91e9e0&amp;color=0,0,0&amp;vpa=5&amp;vtp=1&amp;vaab=1&amp;bbb=1"/>
          <p:cNvSpPr/>
          <p:nvPr/>
        </p:nvSpPr>
        <p:spPr>
          <a:xfrm>
            <a:off x="549815" y="370876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云区</a:t>
            </a:r>
            <a:endParaRPr lang="en-US" altLang="zh-CN" sz="2800" dirty="0"/>
          </a:p>
        </p:txBody>
      </p:sp>
      <p:sp>
        <p:nvSpPr>
          <p:cNvPr id="8" name="QB_7_AN.9_1#672b066f2.blank?vaa=1&amp;vcp=1&amp;vis=1&amp;pid=d5d91e9e0&amp;color=0,0,0&amp;vpa=6&amp;vtp=1&amp;vaab=1"/>
          <p:cNvSpPr/>
          <p:nvPr/>
        </p:nvSpPr>
        <p:spPr>
          <a:xfrm>
            <a:off x="6239415" y="370876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厚</a:t>
            </a:r>
            <a:endParaRPr lang="en-US" altLang="zh-CN" sz="2800" dirty="0"/>
          </a:p>
        </p:txBody>
      </p:sp>
      <p:pic>
        <p:nvPicPr>
          <p:cNvPr id="9" name="QB_7_BD.8_1#672b066f2?htil=1&amp;vaa=1&amp;vcp=1&amp;vis=1&amp;pid=d5d91e9e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7898" y="4504762"/>
            <a:ext cx="5977499" cy="173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B_7_BD.8_2#672b066f2?htil=1&amp;sp=1&amp;vaa=1&amp;vcp=1&amp;vis=1&amp;pid=d5d91e9e0&amp;color=0,0,0&amp;vtp=1&amp;vaab=1&amp;bbb=1&amp;hb=1"/>
          <p:cNvSpPr/>
          <p:nvPr/>
        </p:nvSpPr>
        <p:spPr>
          <a:xfrm>
            <a:off x="539496" y="4389482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为了便于读懂天气预报，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通常用专用符号来表示天气状况。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下图为常见的天气符号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_1#65bafe9fd?sp=1&amp;vaa=1&amp;vcp=1&amp;vis=1&amp;pid=d5d91e9e0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3.空气质量与空气污染指数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空气质量的高低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，与空气中所含污染物的数量有关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指数来表示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。空气污染指数越大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，空气污染越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1_1#65bafe9fd.blank?vaa=1&amp;vcp=1&amp;vis=1&amp;pid=d5d91e9e0&amp;color=0,0,0&amp;vpa=7&amp;vtp=1&amp;vaab=1&amp;bbb=1&amp;hb=1"/>
          <p:cNvSpPr/>
          <p:nvPr/>
        </p:nvSpPr>
        <p:spPr>
          <a:xfrm>
            <a:off x="539496" y="311629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空气污染</a:t>
            </a:r>
            <a:endParaRPr lang="en-US" altLang="zh-CN" sz="2800" dirty="0"/>
          </a:p>
        </p:txBody>
      </p:sp>
      <p:sp>
        <p:nvSpPr>
          <p:cNvPr id="4" name="QB_7_AN.12_1#65bafe9fd.blank?vaa=1&amp;vcp=1&amp;vis=1&amp;pid=d5d91e9e0&amp;color=0,0,0&amp;vpa=8&amp;vtp=1&amp;vaab=1&amp;bbb=1"/>
          <p:cNvSpPr/>
          <p:nvPr/>
        </p:nvSpPr>
        <p:spPr>
          <a:xfrm>
            <a:off x="8550814" y="374303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严重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2654</Words>
  <Application>Microsoft Office PowerPoint</Application>
  <PresentationFormat>宽屏</PresentationFormat>
  <Paragraphs>718</Paragraphs>
  <Slides>61</Slides>
  <Notes>59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1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12</cp:revision>
  <dcterms:created xsi:type="dcterms:W3CDTF">2024-11-23T11:29:00Z</dcterms:created>
  <dcterms:modified xsi:type="dcterms:W3CDTF">2025-07-28T01:00:27Z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C2991610F1834D9D9A2D248F8B0F3D75_12</vt:lpwstr>
  </property>
  <property fmtid="{D5CDD505-2E9C-101B-9397-08002B2CF9AE}" pid="3" name="KSOProductBuildVer">
    <vt:lpwstr>2052-12.1.0.17147</vt:lpwstr>
  </property>
</Properties>
</file>