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95" r:id="rId9"/>
    <p:sldId id="262" r:id="rId10"/>
    <p:sldId id="313" r:id="rId11"/>
    <p:sldId id="265" r:id="rId12"/>
    <p:sldId id="307" r:id="rId13"/>
    <p:sldId id="284" r:id="rId14"/>
    <p:sldId id="283" r:id="rId15"/>
    <p:sldId id="260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210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tags" Target="../tags/tag19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tags" Target="../tags/tag20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5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tags" Target="../tags/tag16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tags" Target="../tags/tag17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247130" y="2643505"/>
            <a:ext cx="5840730" cy="1334135"/>
          </a:xfrm>
        </p:spPr>
        <p:txBody>
          <a:bodyPr>
            <a:noAutofit/>
          </a:bodyPr>
          <a:p>
            <a:pPr algn="ctr"/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婴幼儿内分泌系统的特点与保健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模块一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任务八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41917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682750" y="993140"/>
            <a:ext cx="9772650" cy="2755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近些年，家长对孩子身高的期望值不断增加，孩子的身高越来越成为许多父母心中的大事。“孩子身高低于同龄人，请问可以打增高针吗？”“我儿子想长到一米八，医生给开点增高针呗！”据报道，所谓的“增高针”，说白了就是儿童生长激素。　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918335" y="3963035"/>
            <a:ext cx="918845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问题：你觉得家长为了追求孩子长高，热捧“增高针”，这样的做法妥当吗？为什么？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619885" y="1145540"/>
            <a:ext cx="9897110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中午饭后，实习生妙妙在组织24～36个月龄的宝宝入睡。她将室内灯光放暗，开启轻柔的音乐，组织宝宝们上完厕所，指导或帮助宝宝有序地穿脱、折叠衣物，并将其放到指定位置。然后妙妙对宝宝说：“小朋友们，老师带你们来做一做简单的幼儿操，帮助大家消化，然后就可以睡觉啦！”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995805" y="3883025"/>
            <a:ext cx="76720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问题：你觉得睡前开展运动合适吗？为什么？你有什么建议？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下次见！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en-US" altLang="zh-CN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熟悉婴幼儿内分泌系统的特点；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掌握婴幼儿内分泌系统的保健。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1.能说出婴幼儿内分泌系统的特点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2.能够给2～3岁的幼儿进行促进睡眠的活动。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07695" y="1527175"/>
            <a:ext cx="1097534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：知识要点大讨论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小组讨论：内分泌系统由哪几部分构成？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            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婴幼儿内分泌系统的生理特点是什么？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            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如何做好婴幼儿内分泌系统的卫生保健工作？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>
            <p:custDataLst>
              <p:tags r:id="rId1"/>
            </p:custDataLst>
          </p:nvPr>
        </p:nvSpPr>
        <p:spPr>
          <a:xfrm>
            <a:off x="332105" y="1770380"/>
            <a:ext cx="7263765" cy="343598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一、内分泌系统的组成和功能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二、</a:t>
            </a:r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内分泌</a:t>
            </a:r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系统的生理特点</a:t>
            </a:r>
            <a:endParaRPr lang="en-US" altLang="zh-CN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三、</a:t>
            </a:r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</a:t>
            </a: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内分泌</a:t>
            </a:r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系统的卫生保健</a:t>
            </a:r>
            <a:endParaRPr lang="en-US" altLang="zh-CN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2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pPr algn="l"/>
            <a:r>
              <a:rPr lang="zh-CN" altLang="en-US" sz="3600" b="1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目录/CONTENTS</a:t>
            </a:r>
            <a:endParaRPr lang="zh-CN" altLang="en-US" sz="3600" b="1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192520" y="3227705"/>
            <a:ext cx="5182870" cy="289242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08330" y="3228340"/>
            <a:ext cx="5487670" cy="291719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68020" y="3227705"/>
            <a:ext cx="56153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1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内分泌腺（内分泌器官）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垂体、松果体、甲状腺、甲状旁腺、胸腺及肾上腺、性腺等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一、内分泌系统的组成和功能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12"/>
            </p:custDataLst>
          </p:nvPr>
        </p:nvSpPr>
        <p:spPr>
          <a:xfrm>
            <a:off x="697230" y="904240"/>
            <a:ext cx="10774045" cy="21050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内分泌系统是由一系列内分泌腺（内分泌器官），以及分散存在于其他器官组织中的内分泌细胞团（内分泌组织）组成的一个体内信息传递系统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，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是神经系统之外的又一重要的调节系统，其功能分泌激素，以体液形式，对人体新陈代谢、生长发育、生殖活动以和维持机体内环境的稳定等进行调节。      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3"/>
            </p:custDataLst>
          </p:nvPr>
        </p:nvSpPr>
        <p:spPr>
          <a:xfrm>
            <a:off x="6283325" y="2978785"/>
            <a:ext cx="5615305" cy="2619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内分泌细胞团（内分泌组织）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胰腺内的胰岛，睾丸内的间质细胞，卵巢内的卵泡细胞及黄体细胞等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30" y="1009650"/>
            <a:ext cx="10974705" cy="49339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05815" y="914400"/>
            <a:ext cx="10335260" cy="4688205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（一）脑垂体：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生长激素由脑垂体分泌，以夜间入睡后分泌量最多。婴幼儿生长激素缺乏，可以造成生长发育的迟缓，身材矮小。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（二）甲状腺：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碘是甲状腺合成甲状腺素所必需的原料。幼年碘缺乏可引起甲状腺激素合成不足，导致脑发育障碍，引发甲状腺功能减低症。如若孕母缺碘，胎儿碘供给不足，神经系统受到的损害更严重，出现智力落后，长得又小，称为先天性甲状腺功能减低症，又称为呆小症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二、婴幼儿内分泌系统的生理特点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30" y="1009650"/>
            <a:ext cx="10974705" cy="49339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683895"/>
            <a:ext cx="10335260" cy="393001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（三）松果体：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夜间睡眠状态，松果体会分泌大量的褪黑激素。婴幼儿如果光照过度，会减少褪黑激素的分泌，引起睡眠紊乱后就可能导致性激素提前分泌，从而导致性早熟。松果体分泌的褪黑激素能抑制腺垂体促性腺激素的释放，可以防止性早熟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二、婴幼儿内分泌系统的生理特点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315720" y="4519930"/>
            <a:ext cx="95599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ym typeface="+mn-ea"/>
              </a:rPr>
              <a:t>女童在8岁前，男童在9岁前呈现第二性征发育症例如乳房发育、睾丸和阴茎增大等，称为性早熟。</a:t>
            </a:r>
            <a:endParaRPr lang="zh-CN" altLang="en-US" sz="2000"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四、婴幼儿内分泌系统的卫生保健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65530" y="1047750"/>
          <a:ext cx="991298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</a:rPr>
                        <a:t>（一）</a:t>
                      </a:r>
                      <a:endParaRPr lang="zh-CN" altLang="en-US"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sym typeface="+mn-ea"/>
                        </a:rPr>
                        <a:t>保证婴幼儿充足的睡眠</a:t>
                      </a:r>
                      <a:endParaRPr lang="zh-CN" altLang="en-US" sz="24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促进生长激素分泌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1065530" y="2510790"/>
          <a:ext cx="991298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</a:rPr>
                        <a:t>（二）</a:t>
                      </a:r>
                      <a:endParaRPr lang="zh-CN" altLang="en-US"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sym typeface="+mn-ea"/>
                        </a:rPr>
                        <a:t>提供婴幼儿合理的膳食</a:t>
                      </a:r>
                      <a:endParaRPr lang="zh-CN" altLang="en-US" sz="24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平衡膳食，充足的能量和营养能促进婴幼儿健康，提高内分泌腺的功能。母乳和部分辅食中所含的钠、碘能满足需求，1岁内婴儿辅食不加盐，1岁后幼儿开始尝试家庭食物，可摄入少量碘盐。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三、婴幼儿内分泌系统的卫生保健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396875" y="914400"/>
          <a:ext cx="11310620" cy="3330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475"/>
                <a:gridCol w="10050145"/>
              </a:tblGrid>
              <a:tr h="6400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</a:rPr>
                        <a:t>（三）</a:t>
                      </a:r>
                      <a:endParaRPr lang="zh-CN" altLang="en-US"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sym typeface="+mn-ea"/>
                        </a:rPr>
                        <a:t>防止婴幼儿出现性早熟</a:t>
                      </a:r>
                      <a:endParaRPr lang="zh-CN" altLang="en-US" sz="24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978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1.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科学饮食。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sym typeface="+mn-ea"/>
                        </a:rPr>
                        <a:t>避免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饮食过量的动物类食品、反季节蔬菜和水果、油炸类食品。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124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2.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不乱给婴幼儿吃补品。补品或营养品中大多含有激素成分。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3.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避免接触化妆品或激素类药物。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4.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防止光照过度。婴幼儿睡觉时要关灯。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10"/>
            </p:custDataLst>
          </p:nvPr>
        </p:nvGraphicFramePr>
        <p:xfrm>
          <a:off x="396875" y="4398010"/>
          <a:ext cx="11311255" cy="1344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475"/>
                <a:gridCol w="10050780"/>
              </a:tblGrid>
              <a:tr h="6724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</a:rPr>
                        <a:t>（四）</a:t>
                      </a:r>
                      <a:endParaRPr lang="zh-CN" altLang="en-US"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sym typeface="+mn-ea"/>
                        </a:rPr>
                        <a:t>早发现婴幼儿内分泌系统异常</a:t>
                      </a:r>
                      <a:endParaRPr lang="zh-CN" altLang="en-US" sz="24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724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定期进行体格检查，监测生长发育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5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59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1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3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6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6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7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7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7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83.xml><?xml version="1.0" encoding="utf-8"?>
<p:tagLst xmlns:p="http://schemas.openxmlformats.org/presentationml/2006/main">
  <p:tag name="KSO_WM_UNIT_TABLE_BEAUTIFY" val="smartTable{35f73148-d56e-4677-88e9-1eb8a4d1aaa4}"/>
  <p:tag name="TABLE_ENDDRAG_ORIGIN_RECT" val="780*261"/>
  <p:tag name="TABLE_ENDDRAG_RECT" val="83*82*780*261"/>
</p:tagLst>
</file>

<file path=ppt/tags/tag184.xml><?xml version="1.0" encoding="utf-8"?>
<p:tagLst xmlns:p="http://schemas.openxmlformats.org/presentationml/2006/main">
  <p:tag name="KSO_WM_UNIT_TABLE_BEAUTIFY" val="smartTable{aa450400-0857-407d-88cf-022bcedd8294}"/>
  <p:tag name="TABLE_ENDDRAG_ORIGIN_RECT" val="780*261"/>
  <p:tag name="TABLE_ENDDRAG_RECT" val="83*82*780*261"/>
</p:tagLst>
</file>

<file path=ppt/tags/tag18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ABLE_BEAUTIFY" val="smartTable{35f73148-d56e-4677-88e9-1eb8a4d1aaa4}"/>
  <p:tag name="TABLE_ENDDRAG_ORIGIN_RECT" val="890*337"/>
  <p:tag name="TABLE_ENDDRAG_RECT" val="31*72*890*337"/>
</p:tagLst>
</file>

<file path=ppt/tags/tag191.xml><?xml version="1.0" encoding="utf-8"?>
<p:tagLst xmlns:p="http://schemas.openxmlformats.org/presentationml/2006/main">
  <p:tag name="KSO_WM_UNIT_TABLE_BEAUTIFY" val="smartTable{286c2e9e-65c6-4281-88b5-e1db7f9d465a}"/>
  <p:tag name="TABLE_ENDDRAG_ORIGIN_RECT" val="890*105"/>
  <p:tag name="TABLE_ENDDRAG_RECT" val="31*346*890*105"/>
  <p:tag name="KSO_WM_BEAUTIFY_FLAG" val=""/>
</p:tagLst>
</file>

<file path=ppt/tags/tag19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3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04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09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COMMONDATA" val="eyJoZGlkIjoiNzM0MTVmZDFjMGI1YzFhNTdjMDdmODY2YWQ0YmU1NmEifQ=="/>
  <p:tag name="KSO_WPP_MARK_KEY" val="edc4ae16-9a38-4313-bf6e-428e8fa34f27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WPS 演示</Application>
  <PresentationFormat>宽屏</PresentationFormat>
  <Paragraphs>102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 婴幼儿内分泌系统的特点与保健</vt:lpstr>
      <vt:lpstr>一、教学目标 知识目标： 熟悉婴幼儿内分泌系统的特点与保健。 能力目标：	 1.能说出婴幼儿内分泌系统的特点； 2.能够给2～3岁的幼儿进行促进睡眠的活动。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小企鹅</cp:lastModifiedBy>
  <cp:revision>21</cp:revision>
  <dcterms:created xsi:type="dcterms:W3CDTF">2023-05-23T12:01:00Z</dcterms:created>
  <dcterms:modified xsi:type="dcterms:W3CDTF">2023-05-29T13:38:03Z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2052-11.1.0.14309</vt:lpwstr>
  </property>
</Properties>
</file>