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391" r:id="rId2"/>
    <p:sldId id="411" r:id="rId3"/>
    <p:sldId id="759" r:id="rId4"/>
    <p:sldId id="713" r:id="rId5"/>
    <p:sldId id="772" r:id="rId6"/>
    <p:sldId id="762" r:id="rId7"/>
    <p:sldId id="764" r:id="rId8"/>
    <p:sldId id="771" r:id="rId9"/>
    <p:sldId id="773" r:id="rId10"/>
    <p:sldId id="780" r:id="rId11"/>
    <p:sldId id="781" r:id="rId12"/>
    <p:sldId id="774" r:id="rId13"/>
    <p:sldId id="775" r:id="rId14"/>
    <p:sldId id="761" r:id="rId15"/>
  </p:sldIdLst>
  <p:sldSz cx="9144000" cy="5143500" type="screen16x9"/>
  <p:notesSz cx="6858000" cy="9144000"/>
  <p:custDataLst>
    <p:tags r:id="rId1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92"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07">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97" d="100"/>
          <a:sy n="97" d="100"/>
        </p:scale>
        <p:origin x="78" y="606"/>
      </p:cViewPr>
      <p:guideLst>
        <p:guide orient="horz" pos="1692"/>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07"/>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2922066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1353167155"/>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314008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20229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13.jpe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12.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11.jpeg"/><Relationship Id="rId5" Type="http://schemas.openxmlformats.org/officeDocument/2006/relationships/tags" Target="../tags/tag9.xml"/><Relationship Id="rId10" Type="http://schemas.openxmlformats.org/officeDocument/2006/relationships/image" Target="../media/image10.jpeg"/><Relationship Id="rId4" Type="http://schemas.openxmlformats.org/officeDocument/2006/relationships/tags" Target="../tags/tag8.xml"/><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任务二 </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智能</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家居温度传感器的应用</a:t>
            </a:r>
          </a:p>
        </p:txBody>
      </p:sp>
      <p:sp>
        <p:nvSpPr>
          <p:cNvPr id="2" name="文本框 1"/>
          <p:cNvSpPr txBox="1"/>
          <p:nvPr/>
        </p:nvSpPr>
        <p:spPr>
          <a:xfrm>
            <a:off x="3122930" y="1347470"/>
            <a:ext cx="4225925"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项目二 温湿度传感器的应用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18" name="文本框 17"/>
          <p:cNvSpPr txBox="1"/>
          <p:nvPr/>
        </p:nvSpPr>
        <p:spPr>
          <a:xfrm>
            <a:off x="395605" y="699770"/>
            <a:ext cx="7218045" cy="2630170"/>
          </a:xfrm>
          <a:prstGeom prst="rect">
            <a:avLst/>
          </a:prstGeom>
          <a:noFill/>
          <a:ln w="9525">
            <a:noFill/>
          </a:ln>
        </p:spPr>
        <p:txBody>
          <a:bodyPr wrap="square">
            <a:spAutoFit/>
          </a:bodyPr>
          <a:lstStyle/>
          <a:p>
            <a:pPr marL="0" indent="0" latinLnBrk="0">
              <a:lnSpc>
                <a:spcPct val="150000"/>
              </a:lnSpc>
            </a:pPr>
            <a:r>
              <a:rPr lang="zh-CN" altLang="en-US" sz="1800" b="1"/>
              <a:t>（一）通过米家APP连接小米温湿度计</a:t>
            </a:r>
            <a:endParaRPr lang="zh-CN" sz="1800" b="0">
              <a:ea typeface="仿宋" panose="02010609060101010101" charset="-122"/>
            </a:endParaRPr>
          </a:p>
          <a:p>
            <a:pPr marL="0" indent="0" latinLnBrk="0">
              <a:lnSpc>
                <a:spcPct val="150000"/>
              </a:lnSpc>
            </a:pPr>
            <a:r>
              <a:rPr lang="zh-CN" altLang="en-US" sz="1400" b="0"/>
              <a:t>步骤１:准备好小米温湿度传感器。</a:t>
            </a:r>
          </a:p>
          <a:p>
            <a:pPr marL="0" indent="0" latinLnBrk="0">
              <a:lnSpc>
                <a:spcPct val="150000"/>
              </a:lnSpc>
            </a:pPr>
            <a:r>
              <a:rPr lang="zh-CN" altLang="en-US" sz="1400">
                <a:sym typeface="+mn-ea"/>
              </a:rPr>
              <a:t>步骤２:手机先连接wifi，打开蓝牙，然后进入米家App，点击右上角添加设备，米家自动搜索设备，选择设备进行添加。</a:t>
            </a:r>
          </a:p>
          <a:p>
            <a:pPr marL="0" indent="0" latinLnBrk="0">
              <a:lnSpc>
                <a:spcPct val="150000"/>
              </a:lnSpc>
            </a:pPr>
            <a:r>
              <a:rPr lang="zh-CN" altLang="en-US" sz="1400">
                <a:sym typeface="+mn-ea"/>
              </a:rPr>
              <a:t>步骤３:进入温湿度计设备，就可以查看室内的温湿度和历史的温湿度数据情况。</a:t>
            </a:r>
            <a:endParaRPr lang="zh-CN" altLang="en-US" sz="1400" b="0"/>
          </a:p>
          <a:p>
            <a:pPr marL="0" indent="0"/>
            <a:endParaRPr lang="en-US" sz="1800">
              <a:latin typeface="仿宋" panose="02010609060101010101" charset="-122"/>
              <a:cs typeface="Arial Unicode MS" charset="0"/>
              <a:sym typeface="+mn-ea"/>
            </a:endParaRPr>
          </a:p>
          <a:p>
            <a:pPr marL="0" indent="0"/>
            <a:endParaRPr lang="zh-CN" sz="1800" b="0">
              <a:ea typeface="仿宋" panose="02010609060101010101" charset="-122"/>
            </a:endParaRPr>
          </a:p>
          <a:p>
            <a:pPr marL="0" indent="0"/>
            <a:endParaRPr lang="en-US" altLang="en-US" sz="1800" b="0">
              <a:latin typeface="仿宋" panose="02010609060101010101" charset="-122"/>
              <a:cs typeface="Arial Unicode MS" charset="0"/>
            </a:endParaRPr>
          </a:p>
        </p:txBody>
      </p:sp>
      <p:pic>
        <p:nvPicPr>
          <p:cNvPr id="19" name="图片 18"/>
          <p:cNvPicPr/>
          <p:nvPr/>
        </p:nvPicPr>
        <p:blipFill>
          <a:blip r:embed="rId4"/>
          <a:stretch>
            <a:fillRect/>
          </a:stretch>
        </p:blipFill>
        <p:spPr>
          <a:xfrm>
            <a:off x="1043940" y="2839720"/>
            <a:ext cx="1229360" cy="913130"/>
          </a:xfrm>
          <a:prstGeom prst="rect">
            <a:avLst/>
          </a:prstGeom>
          <a:noFill/>
          <a:ln w="9525">
            <a:noFill/>
          </a:ln>
        </p:spPr>
      </p:pic>
      <p:sp>
        <p:nvSpPr>
          <p:cNvPr id="102" name="文本框 101"/>
          <p:cNvSpPr txBox="1"/>
          <p:nvPr/>
        </p:nvSpPr>
        <p:spPr>
          <a:xfrm>
            <a:off x="323850" y="1491615"/>
            <a:ext cx="5080000" cy="645160"/>
          </a:xfrm>
          <a:prstGeom prst="rect">
            <a:avLst/>
          </a:prstGeom>
          <a:noFill/>
          <a:ln w="9525">
            <a:noFill/>
          </a:ln>
        </p:spPr>
        <p:txBody>
          <a:bodyPr>
            <a:spAutoFit/>
          </a:bodyPr>
          <a:lstStyle/>
          <a:p>
            <a:pPr marL="0" indent="304800"/>
            <a:endParaRPr lang="zh-CN" sz="1800" b="0">
              <a:ea typeface="仿宋" panose="02010609060101010101" charset="-122"/>
            </a:endParaRPr>
          </a:p>
          <a:p>
            <a:pPr marL="0" indent="304800"/>
            <a:r>
              <a:rPr lang="en-US" sz="1800" b="0">
                <a:latin typeface="仿宋" panose="02010609060101010101" charset="-122"/>
                <a:cs typeface="Arial Unicode MS" charset="0"/>
              </a:rPr>
              <a:t>              </a:t>
            </a:r>
            <a:endParaRPr lang="en-US" altLang="en-US" sz="1800" b="0">
              <a:latin typeface="仿宋" panose="02010609060101010101" charset="-122"/>
              <a:cs typeface="Arial Unicode MS" charset="0"/>
            </a:endParaRPr>
          </a:p>
        </p:txBody>
      </p:sp>
      <p:graphicFrame>
        <p:nvGraphicFramePr>
          <p:cNvPr id="20" name="表格 19"/>
          <p:cNvGraphicFramePr/>
          <p:nvPr/>
        </p:nvGraphicFramePr>
        <p:xfrm>
          <a:off x="2032000" y="1645285"/>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2" name="表格 21"/>
          <p:cNvGraphicFramePr/>
          <p:nvPr/>
        </p:nvGraphicFramePr>
        <p:xfrm>
          <a:off x="2032000" y="2376805"/>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23" name="图片 22"/>
          <p:cNvPicPr/>
          <p:nvPr/>
        </p:nvPicPr>
        <p:blipFill>
          <a:blip r:embed="rId5"/>
          <a:stretch>
            <a:fillRect/>
          </a:stretch>
        </p:blipFill>
        <p:spPr>
          <a:xfrm>
            <a:off x="3275965" y="2427605"/>
            <a:ext cx="1568450" cy="2235835"/>
          </a:xfrm>
          <a:prstGeom prst="rect">
            <a:avLst/>
          </a:prstGeom>
          <a:noFill/>
          <a:ln w="9525">
            <a:noFill/>
          </a:ln>
        </p:spPr>
      </p:pic>
      <p:graphicFrame>
        <p:nvGraphicFramePr>
          <p:cNvPr id="25" name="表格 24"/>
          <p:cNvGraphicFramePr/>
          <p:nvPr/>
        </p:nvGraphicFramePr>
        <p:xfrm>
          <a:off x="2032000" y="4584700"/>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7" name="文本框 26"/>
          <p:cNvSpPr txBox="1"/>
          <p:nvPr/>
        </p:nvSpPr>
        <p:spPr>
          <a:xfrm>
            <a:off x="2032000" y="5316220"/>
            <a:ext cx="5080000" cy="645160"/>
          </a:xfrm>
          <a:prstGeom prst="rect">
            <a:avLst/>
          </a:prstGeom>
          <a:noFill/>
          <a:ln w="9525">
            <a:noFill/>
          </a:ln>
        </p:spPr>
        <p:txBody>
          <a:bodyPr>
            <a:spAutoFit/>
          </a:bodyPr>
          <a:lstStyle/>
          <a:p>
            <a:pPr marL="0" indent="0"/>
            <a:r>
              <a:rPr lang="en-US" sz="1800" b="0">
                <a:latin typeface="仿宋" panose="02010609060101010101" charset="-122"/>
                <a:cs typeface="Arial Unicode MS" charset="0"/>
              </a:rPr>
              <a:t> </a:t>
            </a:r>
          </a:p>
          <a:p>
            <a:pPr marL="0" indent="0"/>
            <a:r>
              <a:rPr lang="en-US" sz="1800" b="0">
                <a:latin typeface="仿宋" panose="02010609060101010101" charset="-122"/>
                <a:cs typeface="Arial Unicode MS" charset="0"/>
              </a:rPr>
              <a:t> </a:t>
            </a:r>
            <a:endParaRPr lang="en-US" altLang="en-US" sz="1800" b="0">
              <a:latin typeface="仿宋" panose="02010609060101010101" charset="-122"/>
              <a:cs typeface="Arial Unicode MS" charset="0"/>
            </a:endParaRPr>
          </a:p>
        </p:txBody>
      </p:sp>
      <p:graphicFrame>
        <p:nvGraphicFramePr>
          <p:cNvPr id="28" name="表格 27"/>
          <p:cNvGraphicFramePr/>
          <p:nvPr/>
        </p:nvGraphicFramePr>
        <p:xfrm>
          <a:off x="2032000" y="5961380"/>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29" name="图片 28"/>
          <p:cNvPicPr/>
          <p:nvPr/>
        </p:nvPicPr>
        <p:blipFill>
          <a:blip r:embed="rId6"/>
          <a:stretch>
            <a:fillRect/>
          </a:stretch>
        </p:blipFill>
        <p:spPr>
          <a:xfrm>
            <a:off x="5723890" y="2427605"/>
            <a:ext cx="1276350" cy="2273300"/>
          </a:xfrm>
          <a:prstGeom prst="rect">
            <a:avLst/>
          </a:prstGeom>
          <a:noFill/>
          <a:ln w="9525">
            <a:noFill/>
          </a:ln>
        </p:spPr>
      </p:pic>
      <p:sp>
        <p:nvSpPr>
          <p:cNvPr id="2" name="文本框 1"/>
          <p:cNvSpPr txBox="1"/>
          <p:nvPr/>
        </p:nvSpPr>
        <p:spPr>
          <a:xfrm>
            <a:off x="971550" y="3834765"/>
            <a:ext cx="1330325" cy="245110"/>
          </a:xfrm>
          <a:prstGeom prst="rect">
            <a:avLst/>
          </a:prstGeom>
        </p:spPr>
        <p:txBody>
          <a:bodyPr wrap="square">
            <a:sp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小米温湿度传感器</a:t>
            </a:r>
          </a:p>
        </p:txBody>
      </p:sp>
      <p:sp>
        <p:nvSpPr>
          <p:cNvPr id="5" name="文本框 4"/>
          <p:cNvSpPr txBox="1"/>
          <p:nvPr>
            <p:custDataLst>
              <p:tags r:id="rId1"/>
            </p:custDataLst>
          </p:nvPr>
        </p:nvSpPr>
        <p:spPr>
          <a:xfrm>
            <a:off x="3420110" y="4663440"/>
            <a:ext cx="1330325" cy="245110"/>
          </a:xfrm>
          <a:prstGeom prst="rect">
            <a:avLst/>
          </a:prstGeom>
        </p:spPr>
        <p:txBody>
          <a:bodyPr wrap="square">
            <a:sp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米家</a:t>
            </a:r>
            <a:r>
              <a:rPr lang="en-US" altLang="zh-CN" sz="1000">
                <a:latin typeface="宋体" panose="02010600030101010101" pitchFamily="2" charset="-122"/>
              </a:rPr>
              <a:t>APP</a:t>
            </a:r>
            <a:r>
              <a:rPr lang="zh-CN" altLang="en-US" sz="1000">
                <a:latin typeface="宋体" panose="02010600030101010101" pitchFamily="2" charset="-122"/>
              </a:rPr>
              <a:t>添加设备</a:t>
            </a:r>
          </a:p>
        </p:txBody>
      </p:sp>
      <p:sp>
        <p:nvSpPr>
          <p:cNvPr id="6" name="文本框 5"/>
          <p:cNvSpPr txBox="1"/>
          <p:nvPr>
            <p:custDataLst>
              <p:tags r:id="rId2"/>
            </p:custDataLst>
          </p:nvPr>
        </p:nvSpPr>
        <p:spPr>
          <a:xfrm>
            <a:off x="5580380" y="4663440"/>
            <a:ext cx="2636520" cy="245110"/>
          </a:xfrm>
          <a:prstGeom prst="rect">
            <a:avLst/>
          </a:prstGeom>
        </p:spPr>
        <p:txBody>
          <a:bodyPr wrap="square">
            <a:sp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查看温湿度实时数据和历史数据</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18" name="文本框 17"/>
          <p:cNvSpPr txBox="1"/>
          <p:nvPr/>
        </p:nvSpPr>
        <p:spPr>
          <a:xfrm>
            <a:off x="395605" y="699770"/>
            <a:ext cx="7770495" cy="2846070"/>
          </a:xfrm>
          <a:prstGeom prst="rect">
            <a:avLst/>
          </a:prstGeom>
          <a:noFill/>
          <a:ln w="9525">
            <a:noFill/>
          </a:ln>
        </p:spPr>
        <p:txBody>
          <a:bodyPr wrap="square">
            <a:spAutoFit/>
          </a:bodyPr>
          <a:lstStyle/>
          <a:p>
            <a:pPr marL="0" indent="0"/>
            <a:r>
              <a:rPr lang="zh-CN" sz="1800" b="1">
                <a:latin typeface="宋体" panose="02010600030101010101" pitchFamily="2" charset="-122"/>
              </a:rPr>
              <a:t>（二）通过小爱音箱来询问室内实时温湿度</a:t>
            </a:r>
            <a:endParaRPr lang="zh-CN" sz="1800" b="0">
              <a:latin typeface="宋体" panose="02010600030101010101" pitchFamily="2" charset="-122"/>
            </a:endParaRPr>
          </a:p>
          <a:p>
            <a:pPr marL="0" indent="0" latinLnBrk="0">
              <a:lnSpc>
                <a:spcPct val="150000"/>
              </a:lnSpc>
            </a:pPr>
            <a:r>
              <a:rPr lang="en-US" sz="1400">
                <a:latin typeface="宋体" panose="02010600030101010101" pitchFamily="2" charset="-122"/>
                <a:cs typeface="宋体" panose="02010600030101010101" pitchFamily="2" charset="-122"/>
                <a:sym typeface="+mn-ea"/>
              </a:rPr>
              <a:t>步骤1：准备小爱音箱，连接电源。</a:t>
            </a:r>
          </a:p>
          <a:p>
            <a:pPr marL="0" indent="0" latinLnBrk="0">
              <a:lnSpc>
                <a:spcPct val="150000"/>
              </a:lnSpc>
            </a:pPr>
            <a:r>
              <a:rPr lang="en-US" sz="1400">
                <a:latin typeface="宋体" panose="02010600030101010101" pitchFamily="2" charset="-122"/>
                <a:cs typeface="宋体" panose="02010600030101010101" pitchFamily="2" charset="-122"/>
                <a:sym typeface="+mn-ea"/>
              </a:rPr>
              <a:t>步骤2：按照屏幕提示下载小爱音箱APP</a:t>
            </a:r>
            <a:r>
              <a:rPr lang="zh-CN" altLang="en-US" sz="1400">
                <a:latin typeface="宋体" panose="02010600030101010101" pitchFamily="2" charset="-122"/>
                <a:cs typeface="宋体" panose="02010600030101010101" pitchFamily="2" charset="-122"/>
                <a:sym typeface="+mn-ea"/>
              </a:rPr>
              <a:t>。</a:t>
            </a:r>
            <a:endParaRPr lang="en-US" sz="1400">
              <a:latin typeface="宋体" panose="02010600030101010101" pitchFamily="2" charset="-122"/>
              <a:cs typeface="宋体" panose="02010600030101010101" pitchFamily="2" charset="-122"/>
              <a:sym typeface="+mn-ea"/>
            </a:endParaRPr>
          </a:p>
          <a:p>
            <a:pPr marL="0" indent="0" latinLnBrk="0">
              <a:lnSpc>
                <a:spcPct val="150000"/>
              </a:lnSpc>
            </a:pPr>
            <a:r>
              <a:rPr lang="en-US" sz="1400">
                <a:latin typeface="宋体" panose="02010600030101010101" pitchFamily="2" charset="-122"/>
                <a:cs typeface="宋体" panose="02010600030101010101" pitchFamily="2" charset="-122"/>
                <a:sym typeface="+mn-ea"/>
              </a:rPr>
              <a:t>步骤3：打开小爱音箱APP，给小爱音箱配网，并授权登录。</a:t>
            </a:r>
          </a:p>
          <a:p>
            <a:pPr marL="0" indent="0" latinLnBrk="0">
              <a:lnSpc>
                <a:spcPct val="150000"/>
              </a:lnSpc>
            </a:pPr>
            <a:r>
              <a:rPr lang="en-US" sz="1400">
                <a:latin typeface="宋体" panose="02010600030101010101" pitchFamily="2" charset="-122"/>
                <a:cs typeface="宋体" panose="02010600030101010101" pitchFamily="2" charset="-122"/>
                <a:sym typeface="+mn-ea"/>
              </a:rPr>
              <a:t>步骤4：打开小爱音箱APP，智能家居选项卡，会自动读取刚才在米家APP中添加成功的温湿度计</a:t>
            </a:r>
            <a:r>
              <a:rPr lang="zh-CN" altLang="en-US" sz="1400">
                <a:latin typeface="宋体" panose="02010600030101010101" pitchFamily="2" charset="-122"/>
                <a:cs typeface="宋体" panose="02010600030101010101" pitchFamily="2" charset="-122"/>
                <a:sym typeface="+mn-ea"/>
              </a:rPr>
              <a:t>。</a:t>
            </a:r>
          </a:p>
          <a:p>
            <a:pPr marL="0" indent="0" latinLnBrk="0">
              <a:lnSpc>
                <a:spcPct val="150000"/>
              </a:lnSpc>
            </a:pPr>
            <a:r>
              <a:rPr lang="en-US" sz="1400">
                <a:latin typeface="宋体" panose="02010600030101010101" pitchFamily="2" charset="-122"/>
                <a:cs typeface="宋体" panose="02010600030101010101" pitchFamily="2" charset="-122"/>
                <a:sym typeface="+mn-ea"/>
              </a:rPr>
              <a:t>步骤5：打开米家APP，我的-&gt;蓝牙网关-&gt;选择小爱触屏音箱-&gt;打开蓝牙Mesh网关，出现蓝牙连接的设备。这样就完成了温湿度传感器和网关的连接。</a:t>
            </a:r>
          </a:p>
          <a:p>
            <a:pPr marL="0" indent="0" latinLnBrk="0">
              <a:lnSpc>
                <a:spcPct val="150000"/>
              </a:lnSpc>
            </a:pPr>
            <a:endParaRPr lang="zh-CN" sz="1400" b="0">
              <a:latin typeface="宋体" panose="02010600030101010101" pitchFamily="2" charset="-122"/>
              <a:cs typeface="宋体" panose="02010600030101010101" pitchFamily="2" charset="-122"/>
            </a:endParaRPr>
          </a:p>
          <a:p>
            <a:pPr marL="0" indent="0"/>
            <a:endParaRPr lang="en-US" altLang="en-US" sz="1400" b="0">
              <a:latin typeface="宋体" panose="02010600030101010101" pitchFamily="2" charset="-122"/>
              <a:cs typeface="宋体" panose="02010600030101010101" pitchFamily="2" charset="-122"/>
            </a:endParaRPr>
          </a:p>
        </p:txBody>
      </p:sp>
      <p:graphicFrame>
        <p:nvGraphicFramePr>
          <p:cNvPr id="20" name="表格 19"/>
          <p:cNvGraphicFramePr/>
          <p:nvPr/>
        </p:nvGraphicFramePr>
        <p:xfrm>
          <a:off x="2032000" y="1645285"/>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2" name="表格 21"/>
          <p:cNvGraphicFramePr/>
          <p:nvPr/>
        </p:nvGraphicFramePr>
        <p:xfrm>
          <a:off x="2032000" y="2376805"/>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5" name="表格 24"/>
          <p:cNvGraphicFramePr/>
          <p:nvPr/>
        </p:nvGraphicFramePr>
        <p:xfrm>
          <a:off x="2032000" y="4584700"/>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7" name="文本框 26"/>
          <p:cNvSpPr txBox="1"/>
          <p:nvPr/>
        </p:nvSpPr>
        <p:spPr>
          <a:xfrm>
            <a:off x="2032000" y="5316220"/>
            <a:ext cx="5080000" cy="645160"/>
          </a:xfrm>
          <a:prstGeom prst="rect">
            <a:avLst/>
          </a:prstGeom>
          <a:noFill/>
          <a:ln w="9525">
            <a:noFill/>
          </a:ln>
        </p:spPr>
        <p:txBody>
          <a:bodyPr>
            <a:spAutoFit/>
          </a:bodyPr>
          <a:lstStyle/>
          <a:p>
            <a:pPr marL="0" indent="0"/>
            <a:r>
              <a:rPr lang="en-US" sz="1800" b="0">
                <a:latin typeface="仿宋" panose="02010609060101010101" charset="-122"/>
                <a:cs typeface="Arial Unicode MS" charset="0"/>
              </a:rPr>
              <a:t> </a:t>
            </a:r>
          </a:p>
          <a:p>
            <a:pPr marL="0" indent="0"/>
            <a:r>
              <a:rPr lang="en-US" sz="1800" b="0">
                <a:latin typeface="仿宋" panose="02010609060101010101" charset="-122"/>
                <a:cs typeface="Arial Unicode MS" charset="0"/>
              </a:rPr>
              <a:t> </a:t>
            </a:r>
            <a:endParaRPr lang="en-US" altLang="en-US" sz="1800" b="0">
              <a:latin typeface="仿宋" panose="02010609060101010101" charset="-122"/>
              <a:cs typeface="Arial Unicode MS" charset="0"/>
            </a:endParaRPr>
          </a:p>
        </p:txBody>
      </p:sp>
      <p:graphicFrame>
        <p:nvGraphicFramePr>
          <p:cNvPr id="28" name="表格 27"/>
          <p:cNvGraphicFramePr/>
          <p:nvPr/>
        </p:nvGraphicFramePr>
        <p:xfrm>
          <a:off x="2032000" y="5961380"/>
          <a:ext cx="0" cy="0"/>
        </p:xfrm>
        <a:graphic>
          <a:graphicData uri="http://schemas.openxmlformats.org/drawingml/2006/table">
            <a:tbl>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5" name="图片 5" descr="lADPJwKtxJOhTDHNDYDNEgA_4608_3456"/>
          <p:cNvPicPr>
            <a:picLocks noChangeAspect="1"/>
          </p:cNvPicPr>
          <p:nvPr>
            <p:custDataLst>
              <p:tags r:id="rId1"/>
            </p:custDataLst>
          </p:nvPr>
        </p:nvPicPr>
        <p:blipFill>
          <a:blip r:embed="rId10"/>
          <a:srcRect l="3316" t="23356" r="29732" b="10448"/>
          <a:stretch>
            <a:fillRect/>
          </a:stretch>
        </p:blipFill>
        <p:spPr>
          <a:xfrm>
            <a:off x="395605" y="3067685"/>
            <a:ext cx="1866900" cy="1384300"/>
          </a:xfrm>
          <a:prstGeom prst="rect">
            <a:avLst/>
          </a:prstGeom>
        </p:spPr>
      </p:pic>
      <p:pic>
        <p:nvPicPr>
          <p:cNvPr id="8" name="图片 8" descr="lADPJv8gRe7q7UzNCSTNBDg_1080_2340"/>
          <p:cNvPicPr>
            <a:picLocks noChangeAspect="1"/>
          </p:cNvPicPr>
          <p:nvPr>
            <p:custDataLst>
              <p:tags r:id="rId2"/>
            </p:custDataLst>
          </p:nvPr>
        </p:nvPicPr>
        <p:blipFill>
          <a:blip r:embed="rId11"/>
          <a:stretch>
            <a:fillRect/>
          </a:stretch>
        </p:blipFill>
        <p:spPr>
          <a:xfrm>
            <a:off x="2627630" y="2860040"/>
            <a:ext cx="941070" cy="1728470"/>
          </a:xfrm>
          <a:prstGeom prst="rect">
            <a:avLst/>
          </a:prstGeom>
        </p:spPr>
      </p:pic>
      <p:pic>
        <p:nvPicPr>
          <p:cNvPr id="9" name="图片 9" descr="lADPJx8Zubnu9WTNCSTNBDg_1080_2340"/>
          <p:cNvPicPr>
            <a:picLocks noChangeAspect="1"/>
          </p:cNvPicPr>
          <p:nvPr>
            <p:custDataLst>
              <p:tags r:id="rId3"/>
            </p:custDataLst>
          </p:nvPr>
        </p:nvPicPr>
        <p:blipFill>
          <a:blip r:embed="rId12"/>
          <a:stretch>
            <a:fillRect/>
          </a:stretch>
        </p:blipFill>
        <p:spPr>
          <a:xfrm>
            <a:off x="4572000" y="2787650"/>
            <a:ext cx="994410" cy="1781175"/>
          </a:xfrm>
          <a:prstGeom prst="rect">
            <a:avLst/>
          </a:prstGeom>
        </p:spPr>
      </p:pic>
      <p:pic>
        <p:nvPicPr>
          <p:cNvPr id="12" name="图片 12" descr="lADPJx8ZubpTmKHNCSTNBDg_1080_2340"/>
          <p:cNvPicPr>
            <a:picLocks noChangeAspect="1"/>
          </p:cNvPicPr>
          <p:nvPr>
            <p:custDataLst>
              <p:tags r:id="rId4"/>
            </p:custDataLst>
          </p:nvPr>
        </p:nvPicPr>
        <p:blipFill>
          <a:blip r:embed="rId13"/>
          <a:stretch>
            <a:fillRect/>
          </a:stretch>
        </p:blipFill>
        <p:spPr>
          <a:xfrm>
            <a:off x="6804025" y="2787650"/>
            <a:ext cx="1189355" cy="1800860"/>
          </a:xfrm>
          <a:prstGeom prst="rect">
            <a:avLst/>
          </a:prstGeom>
        </p:spPr>
      </p:pic>
      <p:sp>
        <p:nvSpPr>
          <p:cNvPr id="2" name="文本框 1"/>
          <p:cNvSpPr txBox="1"/>
          <p:nvPr>
            <p:custDataLst>
              <p:tags r:id="rId5"/>
            </p:custDataLst>
          </p:nvPr>
        </p:nvSpPr>
        <p:spPr>
          <a:xfrm>
            <a:off x="539750" y="4451985"/>
            <a:ext cx="1330325" cy="245110"/>
          </a:xfrm>
          <a:prstGeom prst="rect">
            <a:avLst/>
          </a:prstGeom>
        </p:spPr>
        <p:txBody>
          <a:bodyPr wrap="square">
            <a:sp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小爱音箱</a:t>
            </a:r>
          </a:p>
        </p:txBody>
      </p:sp>
      <p:sp>
        <p:nvSpPr>
          <p:cNvPr id="6" name="文本框 5"/>
          <p:cNvSpPr txBox="1"/>
          <p:nvPr>
            <p:custDataLst>
              <p:tags r:id="rId6"/>
            </p:custDataLst>
          </p:nvPr>
        </p:nvSpPr>
        <p:spPr>
          <a:xfrm>
            <a:off x="2700020" y="4588510"/>
            <a:ext cx="1330325" cy="239395"/>
          </a:xfrm>
          <a:prstGeom prst="rect">
            <a:avLst/>
          </a:prstGeom>
        </p:spPr>
        <p:txBody>
          <a:bodyPr wrap="square">
            <a:no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小爱音箱</a:t>
            </a:r>
            <a:r>
              <a:rPr lang="en-US" altLang="zh-CN" sz="1000">
                <a:latin typeface="宋体" panose="02010600030101010101" pitchFamily="2" charset="-122"/>
              </a:rPr>
              <a:t>APP</a:t>
            </a:r>
          </a:p>
        </p:txBody>
      </p:sp>
      <p:sp>
        <p:nvSpPr>
          <p:cNvPr id="7" name="文本框 6"/>
          <p:cNvSpPr txBox="1"/>
          <p:nvPr>
            <p:custDataLst>
              <p:tags r:id="rId7"/>
            </p:custDataLst>
          </p:nvPr>
        </p:nvSpPr>
        <p:spPr>
          <a:xfrm>
            <a:off x="6804025" y="4588510"/>
            <a:ext cx="1330325" cy="239395"/>
          </a:xfrm>
          <a:prstGeom prst="rect">
            <a:avLst/>
          </a:prstGeom>
        </p:spPr>
        <p:txBody>
          <a:bodyPr wrap="square">
            <a:no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米家</a:t>
            </a:r>
            <a:r>
              <a:rPr lang="en-US" altLang="zh-CN" sz="1000">
                <a:latin typeface="宋体" panose="02010600030101010101" pitchFamily="2" charset="-122"/>
              </a:rPr>
              <a:t>APP</a:t>
            </a:r>
            <a:r>
              <a:rPr lang="zh-CN" altLang="en-US" sz="1000">
                <a:latin typeface="宋体" panose="02010600030101010101" pitchFamily="2" charset="-122"/>
              </a:rPr>
              <a:t>添加蓝牙网关</a:t>
            </a:r>
          </a:p>
        </p:txBody>
      </p:sp>
      <p:sp>
        <p:nvSpPr>
          <p:cNvPr id="10" name="文本框 9"/>
          <p:cNvSpPr txBox="1"/>
          <p:nvPr>
            <p:custDataLst>
              <p:tags r:id="rId8"/>
            </p:custDataLst>
          </p:nvPr>
        </p:nvSpPr>
        <p:spPr>
          <a:xfrm>
            <a:off x="4572000" y="4568825"/>
            <a:ext cx="1019175" cy="239395"/>
          </a:xfrm>
          <a:prstGeom prst="rect">
            <a:avLst/>
          </a:prstGeom>
        </p:spPr>
        <p:txBody>
          <a:bodyPr wrap="square">
            <a:noAutofit/>
            <a:extLst>
              <a:ext uri="{4A0BC546-FE56-4ADE-93B0-CB8AF2F6F144}">
                <wpsdc:textFrameExt xmlns:wpsdc="http://www.wps.cn/officeDocument/2022/drawingmlCustomData" xmlns="" type="text"/>
              </a:ext>
            </a:extLst>
          </a:bodyPr>
          <a:lstStyle/>
          <a:p>
            <a:pPr algn="l"/>
            <a:r>
              <a:rPr lang="zh-CN" altLang="en-US" sz="1000">
                <a:latin typeface="宋体" panose="02010600030101010101" pitchFamily="2" charset="-122"/>
              </a:rPr>
              <a:t>小爱音箱</a:t>
            </a:r>
            <a:r>
              <a:rPr lang="en-US" altLang="zh-CN" sz="1000">
                <a:latin typeface="宋体" panose="02010600030101010101" pitchFamily="2" charset="-122"/>
              </a:rPr>
              <a:t>APP</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四、任务总结</a:t>
            </a:r>
            <a:endParaRPr lang="zh-CN" altLang="en-US" sz="2400" b="1" dirty="0">
              <a:solidFill>
                <a:schemeClr val="accent5">
                  <a:lumMod val="50000"/>
                </a:schemeClr>
              </a:solidFill>
              <a:latin typeface="+mn-ea"/>
              <a:ea typeface="+mn-ea"/>
            </a:endParaRPr>
          </a:p>
        </p:txBody>
      </p:sp>
      <p:sp>
        <p:nvSpPr>
          <p:cNvPr id="5" name="文本框 4"/>
          <p:cNvSpPr txBox="1"/>
          <p:nvPr/>
        </p:nvSpPr>
        <p:spPr>
          <a:xfrm>
            <a:off x="1030605" y="1203325"/>
            <a:ext cx="7733665" cy="1409700"/>
          </a:xfrm>
          <a:prstGeom prst="rect">
            <a:avLst/>
          </a:prstGeom>
          <a:noFill/>
        </p:spPr>
        <p:txBody>
          <a:bodyPr wrap="square" rtlCol="0" anchor="t">
            <a:noAutofit/>
          </a:bodyPr>
          <a:lstStyle/>
          <a:p>
            <a:pPr marL="285750" indent="-285750" algn="l">
              <a:lnSpc>
                <a:spcPct val="150000"/>
              </a:lnSpc>
              <a:buClrTx/>
              <a:buSzTx/>
              <a:buFont typeface="Wingdings" panose="05000000000000000000" charset="0"/>
              <a:buChar char="l"/>
            </a:pPr>
            <a:r>
              <a:rPr lang="zh-CN" altLang="en-US" sz="1400">
                <a:sym typeface="+mn-ea"/>
              </a:rPr>
              <a:t>温度传感器的分类</a:t>
            </a:r>
            <a:endParaRPr lang="zh-CN" altLang="en-US" sz="1400"/>
          </a:p>
          <a:p>
            <a:pPr marL="285750" indent="-285750" algn="l">
              <a:lnSpc>
                <a:spcPct val="150000"/>
              </a:lnSpc>
              <a:buClrTx/>
              <a:buSzTx/>
              <a:buFont typeface="Wingdings" panose="05000000000000000000" charset="0"/>
              <a:buChar char="l"/>
            </a:pPr>
            <a:r>
              <a:rPr lang="zh-CN" altLang="en-US" sz="1400">
                <a:sym typeface="+mn-ea"/>
              </a:rPr>
              <a:t>温度传感器的原理</a:t>
            </a:r>
            <a:endParaRPr lang="zh-CN" altLang="en-US" sz="1400"/>
          </a:p>
          <a:p>
            <a:pPr marL="285750" indent="-285750" algn="l">
              <a:lnSpc>
                <a:spcPct val="150000"/>
              </a:lnSpc>
              <a:buClrTx/>
              <a:buSzTx/>
              <a:buFont typeface="Wingdings" panose="05000000000000000000" charset="0"/>
              <a:buChar char="l"/>
            </a:pPr>
            <a:r>
              <a:rPr lang="zh-CN" altLang="en-US" sz="1400">
                <a:sym typeface="+mn-ea"/>
              </a:rPr>
              <a:t>温度传感器的安装配置和调试</a:t>
            </a:r>
            <a:endParaRPr lang="zh-CN" altLang="en-US" sz="1400"/>
          </a:p>
          <a:p>
            <a:pPr marL="0" indent="457200" algn="l" latinLnBrk="0">
              <a:lnSpc>
                <a:spcPct val="150000"/>
              </a:lnSpc>
              <a:buClrTx/>
              <a:buSzTx/>
              <a:buFont typeface="Wingdings" panose="05000000000000000000" charset="0"/>
              <a:buNone/>
            </a:pPr>
            <a:endParaRPr lang="zh-CN" altLang="en-US" sz="14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611505" y="843915"/>
            <a:ext cx="7597775" cy="3215005"/>
          </a:xfrm>
          <a:prstGeom prst="rect">
            <a:avLst/>
          </a:prstGeom>
        </p:spPr>
        <p:txBody>
          <a:bodyPr wrap="square">
            <a:spAutoFit/>
          </a:bodyPr>
          <a:lstStyle/>
          <a:p>
            <a:pPr marL="0" indent="457200" algn="l">
              <a:lnSpc>
                <a:spcPct val="150000"/>
              </a:lnSpc>
              <a:buClrTx/>
              <a:buSzTx/>
              <a:buFont typeface="Arial" panose="020B0604020202020204" pitchFamily="34" charset="0"/>
              <a:buNone/>
            </a:pPr>
            <a:r>
              <a:rPr lang="zh-CN" altLang="en-US" sz="1600"/>
              <a:t>    在智能家居的使用场景中,对温度的监测是必不可少的,本任务要完成智能家居场景中温度传感器的安装和配置。</a:t>
            </a:r>
          </a:p>
          <a:p>
            <a:pPr marL="0" indent="457200" algn="l">
              <a:lnSpc>
                <a:spcPct val="150000"/>
              </a:lnSpc>
              <a:buClrTx/>
              <a:buSzTx/>
              <a:buFont typeface="Arial" panose="020B0604020202020204" pitchFamily="34" charset="0"/>
              <a:buNone/>
            </a:pPr>
            <a:r>
              <a:rPr lang="zh-CN" altLang="en-US" sz="1600"/>
              <a:t>关键知识点</a:t>
            </a:r>
          </a:p>
          <a:p>
            <a:pPr marL="285750" indent="-285750" algn="l">
              <a:lnSpc>
                <a:spcPct val="150000"/>
              </a:lnSpc>
              <a:buClrTx/>
              <a:buSzTx/>
              <a:buFont typeface="Wingdings" panose="05000000000000000000" charset="0"/>
              <a:buChar char="l"/>
            </a:pPr>
            <a:r>
              <a:rPr lang="zh-CN" altLang="en-US" sz="1600"/>
              <a:t>温度传感器的分类</a:t>
            </a:r>
          </a:p>
          <a:p>
            <a:pPr marL="285750" indent="-285750" algn="l">
              <a:lnSpc>
                <a:spcPct val="150000"/>
              </a:lnSpc>
              <a:buClrTx/>
              <a:buSzTx/>
              <a:buFont typeface="Wingdings" panose="05000000000000000000" charset="0"/>
              <a:buChar char="l"/>
            </a:pPr>
            <a:r>
              <a:rPr lang="zh-CN" altLang="en-US" sz="1600"/>
              <a:t>温度传感器的原理</a:t>
            </a:r>
          </a:p>
          <a:p>
            <a:pPr marL="0" indent="0" algn="l">
              <a:lnSpc>
                <a:spcPct val="150000"/>
              </a:lnSpc>
              <a:buClrTx/>
              <a:buSzTx/>
              <a:buFont typeface="Wingdings" panose="05000000000000000000" charset="0"/>
              <a:buNone/>
            </a:pPr>
            <a:r>
              <a:rPr lang="en-US" altLang="zh-CN" sz="1600"/>
              <a:t>       </a:t>
            </a:r>
            <a:r>
              <a:rPr lang="zh-CN" altLang="en-US" sz="1600"/>
              <a:t>关键技能点</a:t>
            </a:r>
          </a:p>
          <a:p>
            <a:pPr marL="285750" indent="-285750" algn="l">
              <a:lnSpc>
                <a:spcPct val="150000"/>
              </a:lnSpc>
              <a:buClrTx/>
              <a:buSzTx/>
              <a:buFont typeface="Wingdings" panose="05000000000000000000" charset="0"/>
              <a:buChar char="l"/>
            </a:pPr>
            <a:r>
              <a:rPr lang="zh-CN" altLang="en-US" sz="1600"/>
              <a:t>温度传感器的安装配置和调试</a:t>
            </a:r>
          </a:p>
          <a:p>
            <a:pPr marL="0" indent="0" algn="just">
              <a:lnSpc>
                <a:spcPct val="175000"/>
              </a:lnSpc>
              <a:spcAft>
                <a:spcPts val="0"/>
              </a:spcAft>
              <a:buFont typeface="Arial" panose="020B0604020202020204" pitchFamily="34" charset="0"/>
              <a:buNone/>
            </a:pP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endParaRPr lang="zh-CN" altLang="en-US"/>
          </a:p>
        </p:txBody>
      </p:sp>
      <p:sp>
        <p:nvSpPr>
          <p:cNvPr id="6" name="文本框 5"/>
          <p:cNvSpPr txBox="1"/>
          <p:nvPr/>
        </p:nvSpPr>
        <p:spPr>
          <a:xfrm>
            <a:off x="323850" y="1491615"/>
            <a:ext cx="8073390" cy="2953385"/>
          </a:xfrm>
          <a:prstGeom prst="rect">
            <a:avLst/>
          </a:prstGeom>
          <a:noFill/>
        </p:spPr>
        <p:txBody>
          <a:bodyPr wrap="square" rtlCol="0" anchor="t">
            <a:spAutoFit/>
          </a:bodyPr>
          <a:lstStyle/>
          <a:p>
            <a:pPr algn="l">
              <a:lnSpc>
                <a:spcPct val="100000"/>
              </a:lnSpc>
              <a:buClrTx/>
              <a:buSzTx/>
              <a:buFontTx/>
              <a:buNone/>
            </a:pPr>
            <a:r>
              <a:rPr lang="zh-CN" altLang="en-US" sz="1800" b="1"/>
              <a:t>（一）金属传感器</a:t>
            </a:r>
          </a:p>
          <a:p>
            <a:pPr indent="457200" algn="l">
              <a:lnSpc>
                <a:spcPct val="150000"/>
              </a:lnSpc>
              <a:buClrTx/>
              <a:buSzTx/>
              <a:buNone/>
            </a:pPr>
            <a:r>
              <a:rPr lang="zh-CN" altLang="en-US" sz="1400"/>
              <a:t>     金属在环境温度变化后会产生相应的变形,因此,传感器可以以不同方式对这种变形进行信号转换。</a:t>
            </a:r>
          </a:p>
          <a:p>
            <a:pPr indent="457200" algn="l">
              <a:lnSpc>
                <a:spcPct val="150000"/>
              </a:lnSpc>
              <a:buClrTx/>
              <a:buSzTx/>
              <a:buNone/>
            </a:pPr>
            <a:r>
              <a:rPr lang="zh-CN" altLang="en-US" sz="1400"/>
              <a:t>(1)双金属片式温度传感器。 </a:t>
            </a:r>
          </a:p>
          <a:p>
            <a:pPr indent="457200" algn="l">
              <a:lnSpc>
                <a:spcPct val="150000"/>
              </a:lnSpc>
              <a:buClrTx/>
              <a:buSzTx/>
              <a:buNone/>
            </a:pPr>
            <a:r>
              <a:rPr lang="zh-CN" altLang="en-US" sz="1400"/>
              <a:t>    双金属片由两片膨胀系数不同的金属贴在一起组成,金属材料 A 比另外一种金属膨胀程度高,随着温度变化,金属片发生弯曲,弯曲的曲率可以转换成输出信号。</a:t>
            </a:r>
          </a:p>
          <a:p>
            <a:pPr indent="457200" algn="l">
              <a:lnSpc>
                <a:spcPct val="150000"/>
              </a:lnSpc>
              <a:buClrTx/>
              <a:buSzTx/>
              <a:buNone/>
            </a:pPr>
            <a:r>
              <a:rPr lang="zh-CN" altLang="en-US" sz="1400"/>
              <a:t>(2)双金属杆和金属管传感器。 </a:t>
            </a:r>
          </a:p>
          <a:p>
            <a:pPr indent="457200" algn="l">
              <a:lnSpc>
                <a:spcPct val="150000"/>
              </a:lnSpc>
              <a:buClrTx/>
              <a:buSzTx/>
              <a:buNone/>
            </a:pPr>
            <a:r>
              <a:rPr lang="zh-CN" altLang="en-US" sz="1400"/>
              <a:t>    随着温度升高,金属管(材料 A)长度增加,而不膨胀钢杆(金属 B)的长度不增加,这样由于位置的变化,金属管的线性膨胀就可以进行传递。反过来,这种线性膨胀可以转换成输出信号。</a:t>
            </a:r>
          </a:p>
        </p:txBody>
      </p:sp>
      <p:sp>
        <p:nvSpPr>
          <p:cNvPr id="2" name="文本框 1"/>
          <p:cNvSpPr txBox="1"/>
          <p:nvPr>
            <p:custDataLst>
              <p:tags r:id="rId1"/>
            </p:custDataLst>
          </p:nvPr>
        </p:nvSpPr>
        <p:spPr>
          <a:xfrm>
            <a:off x="395605" y="843280"/>
            <a:ext cx="8168005" cy="645160"/>
          </a:xfrm>
          <a:prstGeom prst="rect">
            <a:avLst/>
          </a:prstGeom>
          <a:noFill/>
        </p:spPr>
        <p:txBody>
          <a:bodyPr wrap="square" rtlCol="0" anchor="t">
            <a:spAutoFit/>
          </a:bodyPr>
          <a:lstStyle/>
          <a:p>
            <a:r>
              <a:rPr lang="en-US" altLang="zh-CN" b="1"/>
              <a:t>   </a:t>
            </a:r>
            <a:r>
              <a:rPr lang="zh-CN" altLang="en-US" b="1"/>
              <a:t>温度传感器根据其工作原理可以分为金属传感器、电阻传感器和热电偶传感器三类。</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043940" y="1275715"/>
            <a:ext cx="7733665" cy="1409700"/>
          </a:xfrm>
          <a:prstGeom prst="rect">
            <a:avLst/>
          </a:prstGeom>
          <a:noFill/>
        </p:spPr>
        <p:txBody>
          <a:bodyPr wrap="square" rtlCol="0" anchor="t">
            <a:noAutofit/>
          </a:bodyPr>
          <a:lstStyle/>
          <a:p>
            <a:pPr marL="0" indent="457200" latinLnBrk="0">
              <a:lnSpc>
                <a:spcPct val="150000"/>
              </a:lnSpc>
              <a:buNone/>
            </a:pPr>
            <a:r>
              <a:rPr lang="zh-CN" altLang="en-US" sz="1400"/>
              <a:t>电阻传感器的基本原理:将被测非电量的变化转变成电阻值的变化,通过测量电阻值达到测量非电量的目的。 电阻式传感器按其工作原理可分为:电阻应变式传感器、电位计式传感器、热电阻式传感器、半导体热能电阻传感器等。</a:t>
            </a:r>
          </a:p>
          <a:p>
            <a:pPr marL="0" indent="457200" latinLnBrk="0">
              <a:lnSpc>
                <a:spcPct val="150000"/>
              </a:lnSpc>
              <a:buNone/>
            </a:pPr>
            <a:r>
              <a:rPr lang="zh-CN" altLang="en-US" sz="1400"/>
              <a:t>热电阻传感器主要是利用热敏电阻的电阻值随温度变化而变化这一特性来测量温度及与温度有关的参数。 电阻值的变化是不同的,而电阻值的变化量又可以直接作为输出信号。 热敏电阻可以分为以下两种类型:正温度系数热敏电阻的电阻值随温度升高而增加,随温度降低而减小;负温度系数热敏电阻的电阻值随温度升高而减小,随温度降低而增加。</a:t>
            </a:r>
          </a:p>
        </p:txBody>
      </p:sp>
      <p:sp>
        <p:nvSpPr>
          <p:cNvPr id="6" name="文本框 5"/>
          <p:cNvSpPr txBox="1"/>
          <p:nvPr/>
        </p:nvSpPr>
        <p:spPr>
          <a:xfrm>
            <a:off x="323850" y="768985"/>
            <a:ext cx="4572000" cy="368300"/>
          </a:xfrm>
          <a:prstGeom prst="rect">
            <a:avLst/>
          </a:prstGeom>
          <a:noFill/>
        </p:spPr>
        <p:txBody>
          <a:bodyPr wrap="square" rtlCol="0" anchor="t">
            <a:spAutoFit/>
          </a:bodyPr>
          <a:lstStyle/>
          <a:p>
            <a:r>
              <a:rPr lang="zh-CN" altLang="en-US" b="1"/>
              <a:t>（二）电阻传感器</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539750" y="1203960"/>
            <a:ext cx="7733665" cy="1409700"/>
          </a:xfrm>
          <a:prstGeom prst="rect">
            <a:avLst/>
          </a:prstGeom>
          <a:noFill/>
        </p:spPr>
        <p:txBody>
          <a:bodyPr wrap="square" rtlCol="0" anchor="t">
            <a:noAutofit/>
          </a:bodyPr>
          <a:lstStyle/>
          <a:p>
            <a:pPr marL="0" indent="457200" latinLnBrk="0">
              <a:lnSpc>
                <a:spcPct val="150000"/>
              </a:lnSpc>
              <a:buNone/>
            </a:pPr>
            <a:r>
              <a:rPr lang="zh-CN" altLang="en-US" sz="1400"/>
              <a:t>热电偶由两根不同材料的金属线组成,先将两根金属线的末端焊接在一起,再测出不加热部位的环境温度,就可以准确知道加热点的温度。 因为它必须有两种不同材质的导体,所以称之为热电偶。 不同材质做出的热电偶用于不同的温度范围时,它们的灵敏度也不相同。 热电偶的灵敏度是指加热点温度变化 1℃ 时,输出电位差的变化量。 </a:t>
            </a:r>
          </a:p>
        </p:txBody>
      </p:sp>
      <p:sp>
        <p:nvSpPr>
          <p:cNvPr id="6" name="文本框 5"/>
          <p:cNvSpPr txBox="1"/>
          <p:nvPr/>
        </p:nvSpPr>
        <p:spPr>
          <a:xfrm>
            <a:off x="323850" y="768985"/>
            <a:ext cx="4572000" cy="368300"/>
          </a:xfrm>
          <a:prstGeom prst="rect">
            <a:avLst/>
          </a:prstGeom>
          <a:noFill/>
        </p:spPr>
        <p:txBody>
          <a:bodyPr wrap="square" rtlCol="0" anchor="t">
            <a:spAutoFit/>
          </a:bodyPr>
          <a:lstStyle/>
          <a:p>
            <a:r>
              <a:rPr lang="zh-CN" altLang="en-US" b="1"/>
              <a:t>（三）热电偶传感器</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521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NmIwMTM5ZTkzMDAzOTAzMDRlYTRkOGVjYzNkNzBkNjA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743</Words>
  <Application>Microsoft Office PowerPoint</Application>
  <PresentationFormat>全屏显示(16:9)</PresentationFormat>
  <Paragraphs>80</Paragraphs>
  <Slides>14</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Aharoni</vt:lpstr>
      <vt:lpstr>Arial Unicode MS</vt:lpstr>
      <vt:lpstr>仿宋</vt:lpstr>
      <vt:lpstr>华文细黑</vt:lpstr>
      <vt:lpstr>宋体</vt:lpstr>
      <vt:lpstr>微软雅黑</vt:lpstr>
      <vt:lpstr>Arial</vt:lpstr>
      <vt:lpstr>Impact</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1565</cp:revision>
  <dcterms:created xsi:type="dcterms:W3CDTF">2013-04-24T01:35:00Z</dcterms:created>
  <dcterms:modified xsi:type="dcterms:W3CDTF">2023-07-27T08:09:24Z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KSORubyTemplateID">
    <vt:lpwstr>13</vt:lpwstr>
  </property>
  <property fmtid="{D5CDD505-2E9C-101B-9397-08002B2CF9AE}" pid="4" name="ICV">
    <vt:lpwstr>B96D5621462642DEAAF558EE5DEC6A58_13</vt:lpwstr>
  </property>
</Properties>
</file>