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93" r:id="rId16"/>
    <p:sldId id="294" r:id="rId17"/>
    <p:sldId id="295" r:id="rId18"/>
    <p:sldId id="296" r:id="rId19"/>
    <p:sldId id="297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8" r:id="rId3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60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3529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BAA24-1B81-500B-E01F-46B0D81EE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1EF3E1-B44A-4ECC-A87E-D7A9AF8B14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21E370-EA9A-C256-11D8-189CAB419E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DC79AA-7ED4-A551-6E37-BF0CDA47F8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6488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4.xml"/><Relationship Id="rId3" Type="http://schemas.openxmlformats.org/officeDocument/2006/relationships/slide" Target="../slides/slide3.xml"/><Relationship Id="rId7" Type="http://schemas.openxmlformats.org/officeDocument/2006/relationships/slide" Target="../slides/slide2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4.xml"/><Relationship Id="rId3" Type="http://schemas.openxmlformats.org/officeDocument/2006/relationships/slide" Target="../slides/slide3.xml"/><Relationship Id="rId7" Type="http://schemas.openxmlformats.org/officeDocument/2006/relationships/slide" Target="../slides/slide2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e2ce27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18254A0-93A9-4795-8536-473148F9E0D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品味语言，赏析词句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e2ce27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93F5696-D609-4C9D-9A18-6CDF95D08FC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cc0c548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5456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4cc0c5483&amp;color=RGB(64,64,64)">
            <a:hlinkClick r:id="rId3" action="ppaction://hlinksldjump"/>
          </p:cNvPr>
          <p:cNvSpPr/>
          <p:nvPr/>
        </p:nvSpPr>
        <p:spPr>
          <a:xfrm>
            <a:off x="2679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pic>
        <p:nvPicPr>
          <p:cNvPr id="6" name="MasterShapeName?linknodeid=3bc50c57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48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bc50c57c&amp;color=RGB(64,64,64)">
            <a:hlinkClick r:id="rId5" action="ppaction://hlinksldjump"/>
          </p:cNvPr>
          <p:cNvSpPr/>
          <p:nvPr/>
        </p:nvSpPr>
        <p:spPr>
          <a:xfrm>
            <a:off x="407822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8" name="MasterShapeName?linknodeid=9f6de6da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9f6de6da0&amp;color=RGB(64,64,64)">
            <a:hlinkClick r:id="rId6" action="ppaction://hlinksldjump"/>
          </p:cNvPr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0" name="MasterShapeName?linknodeid=b936269e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7416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b936269e7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题后总结</a:t>
            </a:r>
            <a:endParaRPr lang="en-US" sz="1800" dirty="0"/>
          </a:p>
        </p:txBody>
      </p:sp>
      <p:pic>
        <p:nvPicPr>
          <p:cNvPr id="12" name="MasterShapeName?linknodeid=65694d677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4736" y="6483096"/>
            <a:ext cx="1399032" cy="374904"/>
          </a:xfrm>
          <a:prstGeom prst="rect">
            <a:avLst/>
          </a:prstGeom>
        </p:spPr>
      </p:pic>
      <p:sp>
        <p:nvSpPr>
          <p:cNvPr id="13" name="MasterShapeName?linknodeid=65694d677&amp;color=RGB(64,64,64)">
            <a:hlinkClick r:id="rId8" action="ppaction://hlinksldjump"/>
          </p:cNvPr>
          <p:cNvSpPr/>
          <p:nvPr/>
        </p:nvSpPr>
        <p:spPr>
          <a:xfrm>
            <a:off x="833932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第10讲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品味语言，赏析词句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3f38e380009f4e7b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4E709CF-6E20-76A8-6378-78919159AD6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9ACBCF4-3D8D-4878-9B52-3E8D617C2FF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0A0FF47-F093-4091-A8E2-80A0B7885B6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cc0c548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5456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4cc0c5483&amp;color=RGB(64,64,64)">
            <a:hlinkClick r:id="rId3" action="ppaction://hlinksldjump"/>
          </p:cNvPr>
          <p:cNvSpPr/>
          <p:nvPr/>
        </p:nvSpPr>
        <p:spPr>
          <a:xfrm>
            <a:off x="2679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pic>
        <p:nvPicPr>
          <p:cNvPr id="6" name="MasterShapeName?linknodeid=3bc50c57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488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bc50c57c&amp;color=RGB(64,64,64)">
            <a:hlinkClick r:id="rId5" action="ppaction://hlinksldjump"/>
          </p:cNvPr>
          <p:cNvSpPr/>
          <p:nvPr/>
        </p:nvSpPr>
        <p:spPr>
          <a:xfrm>
            <a:off x="407822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8" name="MasterShapeName?linknodeid=9f6de6da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9f6de6da0&amp;color=RGB(64,64,64)">
            <a:hlinkClick r:id="rId6" action="ppaction://hlinksldjump"/>
          </p:cNvPr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0" name="MasterShapeName?linknodeid=b936269e7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7416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b936269e7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题后总结</a:t>
            </a:r>
            <a:endParaRPr lang="en-US" sz="1800" dirty="0"/>
          </a:p>
        </p:txBody>
      </p:sp>
      <p:pic>
        <p:nvPicPr>
          <p:cNvPr id="12" name="MasterShapeName?linknodeid=65694d677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4736" y="6483096"/>
            <a:ext cx="1399032" cy="374904"/>
          </a:xfrm>
          <a:prstGeom prst="rect">
            <a:avLst/>
          </a:prstGeom>
        </p:spPr>
      </p:pic>
      <p:sp>
        <p:nvSpPr>
          <p:cNvPr id="13" name="MasterShapeName?linknodeid=65694d677&amp;color=RGB(64,64,64)">
            <a:hlinkClick r:id="rId8" action="ppaction://hlinksldjump"/>
          </p:cNvPr>
          <p:cNvSpPr/>
          <p:nvPr/>
        </p:nvSpPr>
        <p:spPr>
          <a:xfrm>
            <a:off x="833932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b73b839e7?vcp=1&amp;pid=96771f74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二、分析体会画线句子的含义和作用</a:t>
            </a:r>
            <a:endParaRPr lang="en-US" altLang="zh-CN" sz="3000" dirty="0"/>
          </a:p>
        </p:txBody>
      </p:sp>
      <p:sp>
        <p:nvSpPr>
          <p:cNvPr id="3" name="P_8_BD#a719b89d4?sp=1&amp;vcp=1&amp;pid=b73b839e7&amp;color=0,0,0&amp;vtp=1&amp;vaab=1&amp;bb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1.摘录法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选摘原文原句来作答。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2.浓缩法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：在原文中找到相应的语句，按照题目要求，将其“浓缩”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为合乎规范的句子作为答案。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3.改写法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：依据题目，将原文中的某个或几个句子作一些改动，使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其合乎答题的要求。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_BD#a719b89d4?sp=1&amp;vcp=1&amp;pid=b73b839e7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4.拼接法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：将分散在文章各处的某些句子，有机地拼接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、融合在一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使之满足题目的要求。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5.仿写法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：依照文章中的某个句子的形式，拟写一个形式上与其相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似而内容上又合乎题目要求的句子，使之成为答案。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6.活译法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：分析那些运用了比喻的修辞手法的句子的含义，即说出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这个比喻的本体和喻体，再结合上下文分析。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f324ead1d?vcp=1&amp;pid=96771f74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三、结合实际谈谈对句子的理解与感悟</a:t>
            </a:r>
            <a:endParaRPr lang="en-US" altLang="zh-CN" sz="3000" dirty="0"/>
          </a:p>
        </p:txBody>
      </p:sp>
      <p:sp>
        <p:nvSpPr>
          <p:cNvPr id="3" name="P_8_BD#296a118b4?sp=1&amp;vcp=1&amp;pid=f324ead1d&amp;color=0,0,0&amp;vtp=1&amp;vaab=1&amp;bb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1.要明白题目的要求，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并按题目的要求理清作答的思路。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2.根据上下文理解句子的意思，或者根据生活实际谈对句子的理解。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组织好语言，把自己的理解表达出来。值得一提的是，在回答这类题目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时，一定要体现题目的要求、上下文的内容，或者体现生活实际。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f6de6da0.fixed?vcp=1&amp;pid=ee2ce27b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品味语言，赏析词句</a:t>
            </a:r>
            <a:endParaRPr lang="en-US" altLang="zh-CN" sz="4000" dirty="0"/>
          </a:p>
        </p:txBody>
      </p:sp>
      <p:sp>
        <p:nvSpPr>
          <p:cNvPr id="3" name="C_4_BD#9f6de6da0.fixed?vcp=1&amp;pid=ee2ce27ba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5_BD.5_1#296b7b79e?sp=1&amp;vaa=1&amp;vcp=1&amp;pid=9f6de6da0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阅读下面的文字，完成下面小题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5_BD.5_2#296b7b79e?sp=1&amp;vaa=1&amp;vcp=1&amp;pid=9f6de6da0&amp;color=0,0,0&amp;vtp=1&amp;vaab=1&amp;bbb=1&amp;hb=1"/>
          <p:cNvSpPr/>
          <p:nvPr/>
        </p:nvSpPr>
        <p:spPr>
          <a:xfrm>
            <a:off x="539496" y="1182097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燕园石寻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宗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从燕园离去的人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可记得那些石头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初看燕园景色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只见湖光塔影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秀树繁花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不会注意到石头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燕园风光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就会发现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无论水面山基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或是草中桥边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到处离不开石头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走进有点古迹意味的西校门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往右一转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可见一片荷田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夏日花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大如巨碗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荷田周围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都是石头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有的竖立如小山峰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有的平坦可以休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岸边垂柳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水面风荷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连成层叠的绿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涂抹在石的堤岸上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5" name="QB_5_BD.5_2#296b7b79e?sp=1&amp;vaa=1&amp;vcp=1&amp;pid=9f6de6da0&amp;color=0,0,0&amp;vtp=1&amp;vaab=1&amp;bbb=1&amp;hb=1&amp;zzd= 12">
            <a:extLst>
              <a:ext uri="{FF2B5EF4-FFF2-40B4-BE49-F238E27FC236}">
                <a16:creationId xmlns:a16="http://schemas.microsoft.com/office/drawing/2014/main" id="{2B028C7F-79C2-83F4-3CAF-F9257DC12442}"/>
              </a:ext>
            </a:extLst>
          </p:cNvPr>
          <p:cNvSpPr/>
          <p:nvPr/>
        </p:nvSpPr>
        <p:spPr>
          <a:xfrm>
            <a:off x="7454678" y="632559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QB_5_BD.5_2#296b7b79e?sp=1&amp;vaa=1&amp;vcp=1&amp;pid=9f6de6da0&amp;color=0,0,0&amp;vtp=1&amp;vaab=1&amp;bbb=1&amp;hb=1&amp;zzd= 12">
            <a:extLst>
              <a:ext uri="{FF2B5EF4-FFF2-40B4-BE49-F238E27FC236}">
                <a16:creationId xmlns:a16="http://schemas.microsoft.com/office/drawing/2014/main" id="{BF682B0A-3AB5-8821-3A58-502F858CCE49}"/>
              </a:ext>
            </a:extLst>
          </p:cNvPr>
          <p:cNvSpPr/>
          <p:nvPr/>
        </p:nvSpPr>
        <p:spPr>
          <a:xfrm>
            <a:off x="7810278" y="632559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_2#296b7b79e?sp=1&amp;vaa=1&amp;vcp=1&amp;pid=9f6de6da0&amp;color=0,0,0&amp;vtp=1&amp;vaab=1&amp;bbb=1&amp;hb=1">
            <a:extLst>
              <a:ext uri="{FF2B5EF4-FFF2-40B4-BE49-F238E27FC236}">
                <a16:creationId xmlns:a16="http://schemas.microsoft.com/office/drawing/2014/main" id="{4BCAF5AA-3C1B-1AE9-E5E3-B98D7B0AC929}"/>
              </a:ext>
            </a:extLst>
          </p:cNvPr>
          <p:cNvSpPr/>
          <p:nvPr/>
        </p:nvSpPr>
        <p:spPr>
          <a:xfrm>
            <a:off x="539496" y="86106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最大的水面是未名湖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也用石做堤岸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石的姿态融进水的边缘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水也增加了意味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西端湖水中有一小块不足以成为岛的土地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用大石与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岸相连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连续的石块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像是逗号下的小尾巴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靠湖面一侧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有一条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石雕的鱼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曾见它无数次沉浮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它半张着嘴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有时似在依着水面吐泡儿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有时则高高地昂着头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不知从何时起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它的头不见了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只有向上翘着的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尾巴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在测量湖面高低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每一个燕园长大的孩子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都在那石鱼背上坐过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把脚伸在水里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自由自在地幻想未来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等他们长大离开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这小小的鱼岛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便成为他们生命中的一个逗号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05958044"/>
      </p:ext>
    </p:extLst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_2#296b7b79e?sp=1&amp;vaa=1&amp;vcp=1&amp;pid=9f6de6da0&amp;color=0,0,0&amp;vtp=1&amp;vaab=1&amp;bbb=1&amp;hb=1">
            <a:extLst>
              <a:ext uri="{FF2B5EF4-FFF2-40B4-BE49-F238E27FC236}">
                <a16:creationId xmlns:a16="http://schemas.microsoft.com/office/drawing/2014/main" id="{EB4DF958-A366-0815-8803-53EA1320129D}"/>
              </a:ext>
            </a:extLst>
          </p:cNvPr>
          <p:cNvSpPr/>
          <p:nvPr/>
        </p:nvSpPr>
        <p:spPr>
          <a:xfrm>
            <a:off x="539496" y="84582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不只水边有石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山下也有石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从鱼岛往西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在绿荫中可见隆起的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上下都是大石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十几株大树的底座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也用大石围起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路边随时可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见气象不一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成为景致的石头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杂缀着野花的披拂的草中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随意躺卧着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那惬意样儿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似乎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嵇康晏眠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也不及它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还有几块石矗立桥边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便成了具有天然意趣的短栏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这些石块数以千万计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它们和山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路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桥一起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组成整体的美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并非都是组合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在燕园中还有些自成一家的石头可以一提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要选的五六块都是太湖石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不知入不入得石谱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841510378"/>
      </p:ext>
    </p:extLst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_2#296b7b79e?sp=1&amp;vaa=1&amp;vcp=1&amp;pid=9f6de6da0&amp;color=0,0,0&amp;vtp=1&amp;vaab=1&amp;bbb=1&amp;hb=1">
            <a:extLst>
              <a:ext uri="{FF2B5EF4-FFF2-40B4-BE49-F238E27FC236}">
                <a16:creationId xmlns:a16="http://schemas.microsoft.com/office/drawing/2014/main" id="{E6520060-9046-2BC1-F273-7CB2B2DA45E9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办公楼南两条路会合处有一角草地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中间摆着一尊太湖石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一人高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宽宽的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是个矮胖子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石上许多纹路孔窍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让人联想到老人多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皱纹和黑斑的脸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这似乎很丑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但也奇怪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看着看着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竟在丑中看出美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那皱纹和黑斑都有一种自然的韵致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可以细细观玩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北面有小路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达镜春园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两边树木郁郁葱葱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绕过楼房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寻石的人会忽然停住脚步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因为浓绿中站着两块大石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都带着湖水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激荡的痕迹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两石相挨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似乎你望着我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我望着你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再往里走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荷池在望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隔着卷舒开合任天真的碧叶红菡苗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赫然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有一尊巨石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顶端有洞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转过池西道路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便见大石全貌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石下连着各种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89941816"/>
      </p:ext>
    </p:extLst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_2#296b7b79e?sp=1&amp;vaa=1&amp;vcp=1&amp;pid=9f6de6da0&amp;color=0,0,0&amp;vtp=1&amp;vaab=1&amp;bbb=1&amp;hb=1">
            <a:extLst>
              <a:ext uri="{FF2B5EF4-FFF2-40B4-BE49-F238E27FC236}">
                <a16:creationId xmlns:a16="http://schemas.microsoft.com/office/drawing/2014/main" id="{55854A50-7EB4-3E48-B7C9-6B68B5B06721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形状的较小的石块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显得格外高大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线条挺秀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洞孔诡秘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层峦叠嶂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都聚石上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还有爬上来的藤蔓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爬上来又静静地垂下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那鲜嫩的绿便滴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在池水里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荷叶上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这是诸石中最辉煌的一尊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不知不觉出镜春园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到了朗润园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正对桥身立着一尊石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这石不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似一般太湖石玲珑多孔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却是大起大落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上下凸出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中间凹进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可容童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子蹲卧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如同虎口大张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在等待什么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放在桥头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似有守卫之意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再往北走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便是燕园北墙了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又是一块草地上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有假山和太湖石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这尊石有一人多高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从北面看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宛如一只狼犬举着前腿站立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仰首向天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在大声吼叫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014709660"/>
      </p:ext>
    </p:extLst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_2#296b7b79e?sp=1&amp;vaa=1&amp;vcp=1&amp;pid=9f6de6da0&amp;color=0,0,0&amp;vtp=1&amp;vaab=1&amp;bbb=1&amp;hb=1&amp;hltap=1">
            <a:extLst>
              <a:ext uri="{FF2B5EF4-FFF2-40B4-BE49-F238E27FC236}">
                <a16:creationId xmlns:a16="http://schemas.microsoft.com/office/drawing/2014/main" id="{E071706D-961D-E98C-4807-6EECE4D409B9}"/>
              </a:ext>
            </a:extLst>
          </p:cNvPr>
          <p:cNvSpPr/>
          <p:nvPr/>
        </p:nvSpPr>
        <p:spPr>
          <a:xfrm>
            <a:off x="539496" y="568166"/>
            <a:ext cx="11109960" cy="57083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燕园若是没有这些石头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很难想象会是什么模样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石头在中国艺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术中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占有极重要的地位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无论园林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绘画还是文学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有人画石入迷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有人爱石成癖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而红楼梦中那位至情公子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也原不过是一块石头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（选自《铁箫斋文萃》，有删改）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联系语境，简要分析第③段“涂抹”一词的表达效果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岸边垂柳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水面风荷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连成层叠的绿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涂抹在石的堤岸上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5_BD.5_2#296b7b79e?sp=1&amp;vaa=1&amp;vcp=1&amp;pid=9f6de6da0&amp;color=0,0,0&amp;vtp=1&amp;vaab=1&amp;bbb=1&amp;hb=1&amp;hltap=1&amp;zzd= 9">
            <a:extLst>
              <a:ext uri="{FF2B5EF4-FFF2-40B4-BE49-F238E27FC236}">
                <a16:creationId xmlns:a16="http://schemas.microsoft.com/office/drawing/2014/main" id="{FF6EEB4F-2DA6-31C6-4934-411F31A9DE25}"/>
              </a:ext>
            </a:extLst>
          </p:cNvPr>
          <p:cNvSpPr/>
          <p:nvPr/>
        </p:nvSpPr>
        <p:spPr>
          <a:xfrm>
            <a:off x="7454678" y="44162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QB_5_BD.5_2#296b7b79e?sp=1&amp;vaa=1&amp;vcp=1&amp;pid=9f6de6da0&amp;color=0,0,0&amp;vtp=1&amp;vaab=1&amp;bbb=1&amp;hb=1&amp;hltap=1&amp;zzd= 9">
            <a:extLst>
              <a:ext uri="{FF2B5EF4-FFF2-40B4-BE49-F238E27FC236}">
                <a16:creationId xmlns:a16="http://schemas.microsoft.com/office/drawing/2014/main" id="{07B26369-FB14-B1AA-49F9-FC3545B51D81}"/>
              </a:ext>
            </a:extLst>
          </p:cNvPr>
          <p:cNvSpPr/>
          <p:nvPr/>
        </p:nvSpPr>
        <p:spPr>
          <a:xfrm>
            <a:off x="7810278" y="44162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068961"/>
      </p:ext>
    </p:extLst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ee2ce27ba.fixed?vcp=1&amp;pid=3365bf4ca&amp;color=238,61,7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ee2ce27ba.fixed?vcp=1&amp;pid=3365bf4ca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读</a:t>
            </a:r>
            <a:endParaRPr lang="en-US" altLang="zh-CN" sz="4800" dirty="0"/>
          </a:p>
        </p:txBody>
      </p:sp>
      <p:sp>
        <p:nvSpPr>
          <p:cNvPr id="4" name="C_3#ee2ce27ba.fixed?vcp=1&amp;pid=3365bf4ca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二、文学作品阅读</a:t>
            </a:r>
            <a:endParaRPr lang="en-US" altLang="zh-CN" sz="4000" dirty="0"/>
          </a:p>
        </p:txBody>
      </p:sp>
      <p:sp>
        <p:nvSpPr>
          <p:cNvPr id="5" name="C_3_BD#ee2ce27ba.fixed?vcp=1&amp;pid=3365bf4ca&amp;color=0,0,0&amp;vtp=1&amp;vaab=1&amp;bbb=1"/>
          <p:cNvSpPr/>
          <p:nvPr/>
        </p:nvSpPr>
        <p:spPr>
          <a:xfrm>
            <a:off x="265176" y="4754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品味语言，赏析词句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AS.1_1#296b7b79e?htil=2&amp;vaa=1&amp;vcp=1&amp;pid=9f6de6da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233" y="890422"/>
            <a:ext cx="2432663" cy="623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AS.1_1#296b7b79e?htil=2&amp;vaa=1&amp;vcp=1&amp;pid=9f6de6da0&amp;color=0,0,0&amp;vtp=1&amp;vaab=1&amp;bt=1&amp;bbb=1&amp;hb=1&amp;hs=1"/>
          <p:cNvSpPr/>
          <p:nvPr/>
        </p:nvSpPr>
        <p:spPr>
          <a:xfrm>
            <a:off x="2977896" y="560417"/>
            <a:ext cx="84490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本题考查赏析词语的能力。“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涂抹”本义是指用手或工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具将颜色、油墨等物质抹在物体表面上。根据“连成层</a:t>
            </a:r>
            <a:endParaRPr lang="en-US" altLang="zh-CN" sz="2800" dirty="0"/>
          </a:p>
        </p:txBody>
      </p:sp>
      <p:sp>
        <p:nvSpPr>
          <p:cNvPr id="4" name="QB_5_AN.2_1#296b7b79e?vaa=1&amp;vcp=1&amp;pid=9f6de6da0&amp;color=0,0,0&amp;vtp=1&amp;vaab=1&amp;bbb=1&amp;hb=1&amp;hs=1"/>
          <p:cNvSpPr/>
          <p:nvPr/>
        </p:nvSpPr>
        <p:spPr>
          <a:xfrm>
            <a:off x="539496" y="395281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涂抹”的本义是指用手或工具将颜色、油墨等物质抹在物体表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面上，在句中指植物的绿映衬在石岸上。写出了垂柳、风荷的绿意盎然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为燕园的石头增添了生机和美感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5_AS.1_1#296b7b79e?htil=2&amp;vaa=1&amp;vcp=1&amp;pid=9f6de6da0&amp;color=0,0,0&amp;vtp=1&amp;vaab=1&amp;bt=1&amp;bbb=1&amp;hb=1&amp;hs=1">
            <a:extLst>
              <a:ext uri="{FF2B5EF4-FFF2-40B4-BE49-F238E27FC236}">
                <a16:creationId xmlns:a16="http://schemas.microsoft.com/office/drawing/2014/main" id="{CD26F9E5-ECF1-2E42-8F54-9465144D7048}"/>
              </a:ext>
            </a:extLst>
          </p:cNvPr>
          <p:cNvSpPr/>
          <p:nvPr/>
        </p:nvSpPr>
        <p:spPr>
          <a:xfrm>
            <a:off x="539496" y="1843117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叠的绿，涂抹在石的堤岸上”可知，本句中的“涂抹”是指植物的绿映衬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在石岸上。写出了垂柳、风荷绿意盎然的景象给燕园及燕园的石头带来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勃勃生机和美感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936269e7.fixed?vcp=1&amp;pid=ee2ce27b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品味语言，赏析词句</a:t>
            </a:r>
            <a:endParaRPr lang="en-US" altLang="zh-CN" sz="4000" dirty="0"/>
          </a:p>
        </p:txBody>
      </p:sp>
      <p:sp>
        <p:nvSpPr>
          <p:cNvPr id="3" name="C_4_BD#b936269e7.fixed?vcp=1&amp;pid=ee2ce27ba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题后总结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b3b22be6e?sp=1&amp;vcp=1&amp;pid=b936269e7&amp;color=0,0,0&amp;vtp=1&amp;vaab=1&amp;bt=1&amp;bbb=1"/>
          <p:cNvSpPr/>
          <p:nvPr/>
        </p:nvSpPr>
        <p:spPr>
          <a:xfrm>
            <a:off x="539496" y="5600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赏析重要词语的答题思路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答题思路：本义+句义+文义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P_5_BD#b3b22be6e?vcp=1&amp;pid=b936269e7&amp;color=0,0,0&amp;vtp=1&amp;vaab=1&amp;bt=1&amp;bbb=1">
            <a:extLst>
              <a:ext uri="{FF2B5EF4-FFF2-40B4-BE49-F238E27FC236}">
                <a16:creationId xmlns:a16="http://schemas.microsoft.com/office/drawing/2014/main" id="{5A111817-2472-FC64-3348-513B8BAD3935}"/>
              </a:ext>
            </a:extLst>
          </p:cNvPr>
          <p:cNvSpPr/>
          <p:nvPr/>
        </p:nvSpPr>
        <p:spPr>
          <a:xfrm>
            <a:off x="539496" y="1923540"/>
            <a:ext cx="11109960" cy="39393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解题指导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（1）先联系词语本义，并解释该词在文中的含义（判断该词有没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有运用修辞手法等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（2）分析这个词语与句意/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文意的联系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（3）分析词语的表达效果。如：这个词语准确描写了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表现了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的性格品质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b3b22be6e?vcp=1&amp;pid=b936269e7&amp;color=0,0,0&amp;vtp=1&amp;vaab=1&amp;bt=1&amp;bbb=1"/>
          <p:cNvSpPr/>
          <p:nvPr/>
        </p:nvSpPr>
        <p:spPr>
          <a:xfrm>
            <a:off x="541020" y="1995259"/>
            <a:ext cx="11109960" cy="1967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7550" algn="l"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答题规范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一词原指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这里指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运用了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辞/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描写方法等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写出了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表现了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人或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物的精神、品质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表达了作者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的感情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5694d677.fixed?vcp=1&amp;pid=ee2ce27b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品味语言，赏析词句</a:t>
            </a:r>
            <a:endParaRPr lang="en-US" altLang="zh-CN" sz="4000" dirty="0"/>
          </a:p>
        </p:txBody>
      </p:sp>
      <p:sp>
        <p:nvSpPr>
          <p:cNvPr id="3" name="C_4_BD#65694d677.fixed?vcp=1&amp;pid=ee2ce27ba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针对训练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8_1#af9543738?vaa=1&amp;vcp=1&amp;pid=65694d677&amp;color=0,0,0&amp;vtp=1&amp;vaab=1&amp;bt=1&amp;bbb=1"/>
          <p:cNvSpPr/>
          <p:nvPr/>
        </p:nvSpPr>
        <p:spPr>
          <a:xfrm>
            <a:off x="539496" y="8856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阅读下面的文字，完成下面小题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5_BD.8_2#af9543738?sp=1&amp;vaa=1&amp;vcp=1&amp;pid=65694d677&amp;color=0,0,0&amp;vtp=1&amp;vaab=1&amp;bbb=1&amp;hb=1"/>
          <p:cNvSpPr/>
          <p:nvPr/>
        </p:nvSpPr>
        <p:spPr>
          <a:xfrm>
            <a:off x="539496" y="15133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看见生活的甜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汤馨敏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晚上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我在校门外等她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雨忽然下起来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越下越大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哗啦啦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地拍打着学校门口的顶棚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本来干爽的地面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一时半刻便水流成河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她是守约的孩子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怕我在外面等久了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便急匆匆地跑出来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是周全的孩子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在雨季总是随身带着伞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但是这雨实在太大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从教室到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学校门口这短短的一段路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她的运动鞋已经进水了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8_3#af9543738?vaa=1&amp;vcp=1&amp;pid=65694d677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我把伞偏向她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她马上推了过来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我的鞋子已经湿了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就不管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妈妈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你不要把鞋子踩湿了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会冷的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到家后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我的鞋里仍然干爽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她的袜子全部湿透了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她的双脚冷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得像冰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在热水里泡了好一会儿才缓过来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我应该会一直记得这个细节吧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记得一个春寒料峭的雨夜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女儿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穿着湿透的鞋子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把雨伞推向我这边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8_4#af9543738?vaa=1&amp;vcp=1&amp;pid=65694d677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在我的写作课上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班长宋丹写过一篇文章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描述她女儿上小学时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有一次她去学校给女儿送饭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将车停在离校门口三四百米的地方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备下车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突然下起了雨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她在车里找了半天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摸到一把伞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慌慌张张地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冲下车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把伞和饭一起递给在屋檐下翘首以盼的女儿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让她赶快回教室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趁热吃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谁知女儿一直磨蹭着不走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反而奔了过来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妈妈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这雨不知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道下到什么时候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我把你送到车上再回去吧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小小的女儿撑着伞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猫着腰的她送回车里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关上车门的瞬间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她的泪几乎掉下来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女儿本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可以急匆匆地去吃饭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甚至还可以抱怨妈妈到晚了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但是女儿没有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儿心里惦记着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妈妈怎么回去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妈妈会不会被淋湿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8_5#af9543738?vaa=1&amp;vcp=1&amp;pid=65694d677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每个妈妈都有这样的时刻吧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当我们与生活苦苦缠斗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当我们在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不同的门外等着性情各异的孩子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当我们做好了他们会抱怨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会挑剔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会觉得理所当然的准备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他们却流露出意料之外的爱和关怀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瞬间将我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们击中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于是艰辛尽洗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余生可期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前些日子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一个朋友向我倾诉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说孩子成绩不好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她很着急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除了成绩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孩子其他方面怎么样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身体好吗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心情好吗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喜欢上学吗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其他都很好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吃嘛嘛香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倒下就入睡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脾气好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取快递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跑腿这些体力活全是他干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人缘也好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班上同学都喜欢跟他玩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他很喜欢上学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每天都去得很早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就是成绩让人恼火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8_6#af9543738?vaa=1&amp;vcp=1&amp;pid=65694d677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⑩“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那你有没有想过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万一他成绩好了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其他的却不那么好了怎么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比如学习的压力大了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睡眠可能变差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脾气可能变坏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你是想要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一个这样的孩子呢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还是更喜欢现在这个虽然成绩不怎么样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但是健康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又开心的孩子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我又问她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她想了想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这么一想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我觉得他现在的状态挺好的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该看到他的好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不应该只盯着他不够好的地方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cc0c5483.fixed?vcp=1&amp;pid=ee2ce27b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品味语言，赏析词句</a:t>
            </a:r>
            <a:endParaRPr lang="en-US" altLang="zh-CN" sz="4000" dirty="0"/>
          </a:p>
        </p:txBody>
      </p:sp>
      <p:sp>
        <p:nvSpPr>
          <p:cNvPr id="3" name="C_4_BD#4cc0c5483.fixed?vcp=1&amp;pid=ee2ce27ba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8_7#af9543738?vaa=1&amp;vcp=1&amp;pid=65694d677&amp;color=0,0,0&amp;vtp=1&amp;vaab=1&amp;bt=1&amp;bbb=1&amp;hb=1"/>
          <p:cNvSpPr/>
          <p:nvPr/>
        </p:nvSpPr>
        <p:spPr>
          <a:xfrm>
            <a:off x="539496" y="437859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这个孩子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成绩也许有一天会提高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也许不会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但那又怎么样呢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他仍然是个好孩子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有一天站在别的赛场上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他的温厚自会呈现它的价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站在他的角度来看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现阶段比成绩更重要的事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是妈妈对他这个人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而不是对学习成绩和一切外物的爱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他感受到爱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内心深处就会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生出安全感和价值感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生出扎实的力量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才有持续绽放的可能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5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我们要看见孩子的好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看见生活的甜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这是世间的甘露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看见是不容易的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它需要一颗澄澈的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没有杂质的心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你看见了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这短暂的安慰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也就能循着这丝丝缕缕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络绎不绝的希望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穿越漆黑的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长夜和无尽的荒凉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（选自《读者》，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期，有删改）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_1#d88d94185?sp=1&amp;vaa=1&amp;vcp=1&amp;pid=af9543738&amp;color=0,0,0&amp;vtp=1&amp;vaab=1&amp;bt=1&amp;bbb=1"/>
          <p:cNvSpPr/>
          <p:nvPr/>
        </p:nvSpPr>
        <p:spPr>
          <a:xfrm>
            <a:off x="539496" y="14072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阅读文章，理清文脉，在表格横线处填入恰当的内容。</a:t>
            </a:r>
            <a:endParaRPr lang="en-US" altLang="zh-CN" sz="2800" dirty="0"/>
          </a:p>
        </p:txBody>
      </p:sp>
      <p:graphicFrame>
        <p:nvGraphicFramePr>
          <p:cNvPr id="29" name="QB_6_BD.9_2#d88d94185?colgroup=5,14,9&amp;vaa=1&amp;vcp=1&amp;pid=af954373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843165"/>
              </p:ext>
            </p:extLst>
          </p:nvPr>
        </p:nvGraphicFramePr>
        <p:xfrm>
          <a:off x="539496" y="2088895"/>
          <a:ext cx="11100816" cy="2880000"/>
        </p:xfrm>
        <a:graphic>
          <a:graphicData uri="http://schemas.openxmlformats.org/drawingml/2006/table">
            <a:tbl>
              <a:tblPr/>
              <a:tblGrid>
                <a:gridCol w="2112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38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接女儿放学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女儿把伞推过我这边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班长宋丹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感动得几乎掉泪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朋友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倾诉孩子成绩不好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我疏解她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d88d94185?vaa=1&amp;vcp=1&amp;pid=af9543738&amp;color=0,0,0&amp;vtp=1&amp;vaab=1&amp;bt=1&amp;bbb=1&amp;hb=1"/>
          <p:cNvSpPr/>
          <p:nvPr/>
        </p:nvSpPr>
        <p:spPr>
          <a:xfrm>
            <a:off x="539496" y="584962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本题考查情节梳理与概括。第①问，根据题干提示，定位到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段“我应该会一直记得这个细节吧。记得一个春寒料峭的雨夜，女儿穿着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湿透的鞋子，把雨伞推向我这边”可知“我”的反应是“会一直记住这个细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第②问，根据题干提示，定位到⑥段，可知事件是“给女儿送饭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女儿为我撑伞，把我送回车里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第③问，根据题干提示，定位到</a:t>
            </a:r>
            <a:r>
              <a:rPr lang="en-US" altLang="zh-CN" sz="25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⑪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这么一想，我觉得他现在的状态挺好的。我应该看到他的好，不应该只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盯着他不够好的地方”可知朋友的反应是“看到孩子的好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3" name="QB_6_AN.2_1#d88d94185?vaa=1&amp;vcp=1&amp;pid=af9543738&amp;color=0,0,0&amp;vtp=1&amp;vaab=1&amp;bbb=1&amp;hb=1"/>
          <p:cNvSpPr/>
          <p:nvPr/>
        </p:nvSpPr>
        <p:spPr>
          <a:xfrm>
            <a:off x="539496" y="50659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会一直记住这个细节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给女儿送饭，女儿为“我”撑伞，把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我”送回车里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看到孩子的好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_1#f13f04086?sp=1&amp;vaa=1&amp;vcp=1&amp;pid=af9543738&amp;color=0,0,0&amp;vtp=1&amp;vaab=1&amp;bt=1&amp;bbb=1&amp;hb=1&amp;hltap=1"/>
          <p:cNvSpPr/>
          <p:nvPr/>
        </p:nvSpPr>
        <p:spPr>
          <a:xfrm>
            <a:off x="539496" y="1546066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【赏析语句】请从描写的角度赏析文中第⑥段画线的句子。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谁知女儿一直磨蹭着不走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反而奔了过来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妈妈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这雨不知道下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到什么时候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我把你送到车上再回去吧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f13f04086?vaa=1&amp;vcp=1&amp;pid=af9543738&amp;color=0,0,0&amp;vtp=1&amp;vaab=1&amp;bt=1&amp;bbb=1&amp;hb=1"/>
          <p:cNvSpPr/>
          <p:nvPr/>
        </p:nvSpPr>
        <p:spPr>
          <a:xfrm>
            <a:off x="539496" y="582422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本题考查从描写的角度进行语句赏析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。“磨蹭”“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奔”属于动作描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妈妈，这雨不知道下到什么时候，我把你送到车上再回去吧”属于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语言描写。结合下文“关上车门的瞬间，她的泪几乎掉下来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女儿本可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以急匆匆地去吃饭，甚至还可以抱怨妈妈到晚了，但是女儿没有，女儿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心里惦记着：妈妈怎么回去？妈妈会不会被淋湿”可知，这些描写表现了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宋丹的女儿的对宋丹的关心，也写出了宋丹为女儿的关心和体贴而感动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2_1#f13f04086?vaa=1&amp;vcp=1&amp;pid=af9543738&amp;color=0,0,0&amp;vtp=1&amp;vaab=1&amp;bbb=1&amp;hb=1"/>
          <p:cNvSpPr/>
          <p:nvPr/>
        </p:nvSpPr>
        <p:spPr>
          <a:xfrm>
            <a:off x="539496" y="44284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这句话运用动作描写和语言描写，“磨蹭”“奔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”等动作以及女儿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说的话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，既写出了宋丹的女儿的对宋丹的关心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，也体现了宋丹因女儿的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关心和体贴而感动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8_1#52a3bfabe?sp=1&amp;vaa=1&amp;vcp=1&amp;pid=af9543738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第⑦段中的画线句“每个妈妈都有这样的时刻吧？”在文中起到怎样的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_________________________________________________________________</a:t>
            </a:r>
            <a:endParaRPr lang="en-US" altLang="zh-CN" sz="2800" dirty="0"/>
          </a:p>
        </p:txBody>
      </p:sp>
      <p:sp>
        <p:nvSpPr>
          <p:cNvPr id="4" name="QB_6_AN.19_1#52a3bfabe.blank?vaa=1&amp;vcp=1&amp;pid=af9543738&amp;color=0,0,0&amp;vpa=5&amp;vtp=1&amp;vaab=1&amp;bbb=1&amp;hb=1"/>
          <p:cNvSpPr/>
          <p:nvPr/>
        </p:nvSpPr>
        <p:spPr>
          <a:xfrm>
            <a:off x="539496" y="345030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①结构上，这一句总结了上文两位妈妈的感受，同时引出下文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，为下文中朋友思考方式的改变做铺垫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②结构上，起到承上启下的过渡作用。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0_1#e22314683?sp=1&amp;vaa=1&amp;vcp=1&amp;pid=af9543738&amp;color=0,0,0&amp;vtp=1&amp;vaab=1&amp;bt=1&amp;bbb=1&amp;hb=1"/>
          <p:cNvSpPr/>
          <p:nvPr/>
        </p:nvSpPr>
        <p:spPr>
          <a:xfrm>
            <a:off x="539496" y="18745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文章以《看见生活的甜》为题，“生活的甜”指什么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？作者是如何看见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？请结合文章分析。</a:t>
            </a:r>
            <a:endParaRPr lang="en-US" altLang="zh-CN" sz="2800" dirty="0"/>
          </a:p>
        </p:txBody>
      </p:sp>
      <p:sp>
        <p:nvSpPr>
          <p:cNvPr id="3" name="QB_6_BD.20_2#e22314683?sp=1&amp;vaa=1&amp;vcp=1&amp;pid=af9543738&amp;color=0,0,0&amp;vtp=1&amp;vaab=1&amp;bbb=1&amp;hb=1&amp;hltap=1"/>
          <p:cNvSpPr/>
          <p:nvPr/>
        </p:nvSpPr>
        <p:spPr>
          <a:xfrm>
            <a:off x="539496" y="3157537"/>
            <a:ext cx="11109960" cy="1822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e22314683?vaa=1&amp;vcp=1&amp;pid=af9543738&amp;color=0,0,0&amp;vtp=1&amp;vaab=1&amp;bt=1&amp;bbb=1&amp;hb=1"/>
          <p:cNvSpPr/>
          <p:nvPr/>
        </p:nvSpPr>
        <p:spPr>
          <a:xfrm>
            <a:off x="541020" y="687345"/>
            <a:ext cx="11109960" cy="5292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本题考查对标题含义的理解。第一问：根据第</a:t>
            </a:r>
            <a:r>
              <a:rPr lang="en-US" altLang="zh-CN" sz="25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~</a:t>
            </a:r>
            <a:r>
              <a:rPr lang="en-US" altLang="zh-CN" sz="25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⑬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甜”具有象征意义，指人与人之间的相互关爱和生活中微小而美好的瞬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间。第二问：根据第⑨段“除了成绩，孩子其他方面怎么样？身体好吗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心情好吗？喜欢上学吗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第⑩段“那你有没有想过，万一他成绩好了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其他的却不那么好了怎么办？比如学习的压力大了，睡眠可能变差，脾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气可能变坏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你是想要一个这样的孩子呢，还是更喜欢现在这个虽然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成绩不怎么样，但是健康又开心的孩子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</a:t>
            </a:r>
            <a:r>
              <a:rPr lang="en-US" altLang="zh-CN" sz="25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⑬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段“我们要看见孩子的好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看见生活的甜，这是世间的甘露”和第</a:t>
            </a:r>
            <a:r>
              <a:rPr lang="en-US" altLang="zh-CN" sz="25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段“看见是不容易的。它需要一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1E739-D3ED-4BD0-8E24-0A66B01C15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e22314683?vaa=1&amp;vcp=1&amp;pid=af9543738&amp;color=0,0,0&amp;vtp=1&amp;vaab=1&amp;bt=1&amp;bbb=1&amp;hb=1">
            <a:extLst>
              <a:ext uri="{FF2B5EF4-FFF2-40B4-BE49-F238E27FC236}">
                <a16:creationId xmlns:a16="http://schemas.microsoft.com/office/drawing/2014/main" id="{00F15566-726A-039C-9208-2329D7116126}"/>
              </a:ext>
            </a:extLst>
          </p:cNvPr>
          <p:cNvSpPr/>
          <p:nvPr/>
        </p:nvSpPr>
        <p:spPr>
          <a:xfrm>
            <a:off x="539496" y="1028002"/>
            <a:ext cx="11109960" cy="20379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颗澄澈的、没有杂质的心。你看见了这短暂的安慰，也就能循着这丝丝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缕缕、络绎不绝的希望，穿越漆黑的长夜和无尽的荒凉”可知，作者认为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只有善于发现、感受美好的瞬间，改变我们的思考方式，才能“看见”甜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e22314683?vaa=1&amp;vcp=1&amp;pid=af9543738&amp;color=0,0,0&amp;vtp=1&amp;vaab=1&amp;bt=1&amp;bbb=1&amp;hb=1"/>
          <p:cNvSpPr/>
          <p:nvPr/>
        </p:nvSpPr>
        <p:spPr>
          <a:xfrm>
            <a:off x="539496" y="298951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甜”具有象征意义，指人与人之间的关爱和生活中微小而美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好的瞬间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作者认为，只有善于发现、感受微小美好的瞬间，改变我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们的思考方式，才能“看见”甜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8808031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64bacc18c?vcp=1&amp;pid=4cc0c5483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43584"/>
            <a:ext cx="11064240" cy="4370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bc50c57c.fixed?vcp=1&amp;pid=ee2ce27b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品味语言，赏析词句</a:t>
            </a:r>
            <a:endParaRPr lang="en-US" altLang="zh-CN" sz="4000" dirty="0"/>
          </a:p>
        </p:txBody>
      </p:sp>
      <p:sp>
        <p:nvSpPr>
          <p:cNvPr id="3" name="C_4_BD#3bc50c57c.fixed?vcp=1&amp;pid=ee2ce27ba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1cf6954a?vcp=1&amp;pid=3bc50c57c&amp;color=238,61,73&amp;vtp=1&amp;vaab=1&amp;bt=1&amp;bbb=1"/>
          <p:cNvSpPr/>
          <p:nvPr/>
        </p:nvSpPr>
        <p:spPr>
          <a:xfrm>
            <a:off x="539496" y="375107"/>
            <a:ext cx="11109960" cy="6134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一、散文的语言</a:t>
            </a:r>
            <a:endParaRPr lang="en-US" altLang="zh-CN" sz="3200" dirty="0"/>
          </a:p>
        </p:txBody>
      </p:sp>
      <p:sp>
        <p:nvSpPr>
          <p:cNvPr id="3" name="P_6_BD#26e78b956?sp=1&amp;vcp=1&amp;pid=01cf6954a&amp;color=0,0,0&amp;vtp=1&amp;vaab=1&amp;bbb=1&amp;hb=1"/>
          <p:cNvSpPr/>
          <p:nvPr/>
        </p:nvSpPr>
        <p:spPr>
          <a:xfrm>
            <a:off x="539496" y="1052792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1.记人叙事性散文的语言美，主要体现在人物的肖像、语言、动作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描写等方面，具体又落在生动的动词和形容词的运用上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2.抒情性散文的语言美，主要美在情感和形式。很多句子往往既是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对景物的描写，又是作者某种情感的寄托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一切景语皆情语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分析时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要注意把描写景物的句子同作者的心境、情感等联系起来，同时要注意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分析句子中修辞手法的运用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3.哲理性散文的语言美，主要美在深刻。重点理解关键句子，即体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味句子所表达的思想感情，如作者在字里行间流露出的喜怒哀乐、褒贬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态度及思想倾向等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af23116e?vcp=1&amp;pid=3bc50c57c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二、小说的语言</a:t>
            </a:r>
            <a:endParaRPr lang="en-US" altLang="zh-CN" sz="3200" dirty="0"/>
          </a:p>
        </p:txBody>
      </p:sp>
      <p:sp>
        <p:nvSpPr>
          <p:cNvPr id="3" name="P_6_BD#dfe88cc51?vcp=1&amp;pid=8af23116e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品味小说的语言往往要求品味和主题有关的景物描写、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环境描写，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或者是品味与表现主要人物的品质或心理有重要关系的人物描写。对景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物描写的赏析可以从分析景物描写的四个作用展开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：烘托人物性格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动情节发展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，渲染气氛，交代社会背景。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91b905fd?vcp=1&amp;pid=3bc50c57c&amp;color=238,61,73&amp;vtp=1&amp;vaab=1&amp;bt=1&amp;bbb=1"/>
          <p:cNvSpPr/>
          <p:nvPr/>
        </p:nvSpPr>
        <p:spPr>
          <a:xfrm>
            <a:off x="539496" y="599222"/>
            <a:ext cx="11109960" cy="598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C_6_BD#96771f747?sp=1&amp;vcp=1&amp;pid=e91b905fd&amp;color=0,0,0&amp;vtp=1&amp;vaab=1&amp;bbb=1"/>
          <p:cNvSpPr/>
          <p:nvPr/>
        </p:nvSpPr>
        <p:spPr>
          <a:xfrm>
            <a:off x="539496" y="1329868"/>
            <a:ext cx="11109960" cy="598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赏析词句的方法</a:t>
            </a:r>
            <a:endParaRPr lang="en-US" altLang="zh-CN" sz="3200" dirty="0"/>
          </a:p>
        </p:txBody>
      </p:sp>
      <p:sp>
        <p:nvSpPr>
          <p:cNvPr id="4" name="C_7_BD#b0c7c5126?vcp=1&amp;pid=96771f747&amp;color=0,0,0&amp;vtp=1&amp;vaab=1&amp;bbb=1"/>
          <p:cNvSpPr/>
          <p:nvPr/>
        </p:nvSpPr>
        <p:spPr>
          <a:xfrm>
            <a:off x="539496" y="2115864"/>
            <a:ext cx="11109960" cy="5613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一、分析加点字、词的表达效果</a:t>
            </a:r>
            <a:endParaRPr lang="en-US" altLang="zh-CN" sz="3000" dirty="0"/>
          </a:p>
        </p:txBody>
      </p:sp>
      <p:sp>
        <p:nvSpPr>
          <p:cNvPr id="5" name="P_8_BD#59c2659e2?vcp=1&amp;pid=b0c7c5126&amp;color=0,0,0&amp;vtp=1&amp;vaab=1&amp;bbb=1&amp;hb=1"/>
          <p:cNvSpPr/>
          <p:nvPr/>
        </p:nvSpPr>
        <p:spPr>
          <a:xfrm>
            <a:off x="539496" y="2821476"/>
            <a:ext cx="11109960" cy="23242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表达效果，就是指在写作中运用某种方法所产生的良好效果。在中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考中，根据文体的不同，表达效果题主要分为两类：一类是对某个词语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某种修辞手法的表达效果的考查，一类是对某种表现方法、写作方法的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表达效果的考查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_BD#59c2659e2?sp=1&amp;vcp=1&amp;pid=b0c7c5126&amp;color=0,0,0&amp;vtp=1&amp;vaab=1&amp;bt=1&amp;bbb=1"/>
          <p:cNvSpPr/>
          <p:nvPr/>
        </p:nvSpPr>
        <p:spPr>
          <a:xfrm>
            <a:off x="541020" y="137587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分析关键词语，要注意结合特定语境，分析词语的含义；要注意词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语的感情色彩，判断词语的特殊含义。具体来说，可以围绕以下几种思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路展开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zh-CN" altLang="en-US" sz="2800" dirty="0"/>
          </a:p>
          <a:p>
            <a:pPr indent="717550"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1.词句的语境意义+作用（所表达的思想感情）；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2.使用的修辞手法+表达效果；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3.文章的主旨+具体语句对主旨的体现等。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1569</Words>
  <Application>Microsoft Office PowerPoint</Application>
  <PresentationFormat>宽屏</PresentationFormat>
  <Paragraphs>272</Paragraphs>
  <Slides>38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 (正文)</vt:lpstr>
      <vt:lpstr>仿宋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8</cp:revision>
  <dcterms:created xsi:type="dcterms:W3CDTF">2024-11-21T07:20:05Z</dcterms:created>
  <dcterms:modified xsi:type="dcterms:W3CDTF">2025-07-24T02:39:14Z</dcterms:modified>
  <cp:category/>
  <cp:contentStatus/>
</cp:coreProperties>
</file>