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391" r:id="rId2"/>
    <p:sldId id="411" r:id="rId3"/>
    <p:sldId id="759" r:id="rId4"/>
    <p:sldId id="762" r:id="rId5"/>
    <p:sldId id="764" r:id="rId6"/>
    <p:sldId id="763" r:id="rId7"/>
    <p:sldId id="772" r:id="rId8"/>
    <p:sldId id="773" r:id="rId9"/>
    <p:sldId id="774" r:id="rId10"/>
    <p:sldId id="775" r:id="rId11"/>
    <p:sldId id="776" r:id="rId12"/>
    <p:sldId id="777" r:id="rId13"/>
    <p:sldId id="778" r:id="rId14"/>
    <p:sldId id="779" r:id="rId15"/>
    <p:sldId id="780" r:id="rId16"/>
    <p:sldId id="781" r:id="rId17"/>
    <p:sldId id="782" r:id="rId18"/>
    <p:sldId id="783" r:id="rId19"/>
    <p:sldId id="784" r:id="rId20"/>
    <p:sldId id="785" r:id="rId21"/>
    <p:sldId id="786" r:id="rId22"/>
    <p:sldId id="787" r:id="rId23"/>
    <p:sldId id="788" r:id="rId24"/>
    <p:sldId id="789" r:id="rId25"/>
    <p:sldId id="765" r:id="rId26"/>
    <p:sldId id="768" r:id="rId27"/>
    <p:sldId id="767" r:id="rId28"/>
    <p:sldId id="713" r:id="rId29"/>
    <p:sldId id="761" r:id="rId30"/>
  </p:sldIdLst>
  <p:sldSz cx="9144000" cy="5143500" type="screen16x9"/>
  <p:notesSz cx="6858000" cy="9144000"/>
  <p:custDataLst>
    <p:tags r:id="rId33"/>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6" userDrawn="1">
          <p15:clr>
            <a:srgbClr val="A4A3A4"/>
          </p15:clr>
        </p15:guide>
        <p15:guide id="2" pos="2844" userDrawn="1">
          <p15:clr>
            <a:srgbClr val="A4A3A4"/>
          </p15:clr>
        </p15:guide>
      </p15:sldGuideLst>
    </p:ext>
    <p:ext uri="{2D200454-40CA-4A62-9FC3-DE9A4176ACB9}">
      <p15:notesGuideLst xmlns:p15="http://schemas.microsoft.com/office/powerpoint/2012/main">
        <p15:guide id="1" orient="horz" pos="3032">
          <p15:clr>
            <a:srgbClr val="A4A3A4"/>
          </p15:clr>
        </p15:guide>
        <p15:guide id="2" pos="213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F"/>
    <a:srgbClr val="D6854B"/>
    <a:srgbClr val="FF974D"/>
    <a:srgbClr val="E56C19"/>
    <a:srgbClr val="BDD6EE"/>
    <a:srgbClr val="EAF0FA"/>
    <a:srgbClr val="E4EBB3"/>
    <a:srgbClr val="CFDEF3"/>
    <a:srgbClr val="D9D9D9"/>
    <a:srgbClr val="ABC5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30" autoAdjust="0"/>
    <p:restoredTop sz="86449" autoAdjust="0"/>
  </p:normalViewPr>
  <p:slideViewPr>
    <p:cSldViewPr showGuides="1">
      <p:cViewPr varScale="1">
        <p:scale>
          <a:sx n="79" d="100"/>
          <a:sy n="79" d="100"/>
        </p:scale>
        <p:origin x="1254" y="84"/>
      </p:cViewPr>
      <p:guideLst>
        <p:guide orient="horz" pos="1706"/>
        <p:guide pos="28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2856" y="-108"/>
      </p:cViewPr>
      <p:guideLst>
        <p:guide orient="horz" pos="3032"/>
        <p:guide pos="2133"/>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6A9BBCEB-A6EB-4CB6-BCF6-8F5CA44A1DC1}" type="datetimeFigureOut">
              <a:rPr lang="zh-CN" altLang="en-US"/>
              <a:t>2023/7/22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88DC97E6-8DB8-4DE9-8729-4F1A43F66A13}" type="slidenum">
              <a:rPr lang="zh-CN" altLang="en-US"/>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CC1DB3D5-2CA8-4B8F-B421-571B6BD8B95C}" type="datetime1">
              <a:rPr lang="zh-CN" altLang="en-US"/>
              <a:t>2023/7/22</a:t>
            </a:fld>
            <a:endParaRPr lang="zh-CN" altLang="en-US" sz="1200"/>
          </a:p>
        </p:txBody>
      </p:sp>
      <p:sp>
        <p:nvSpPr>
          <p:cNvPr id="10244"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a:t>单击此处编辑母版文本样式</a:t>
            </a:r>
          </a:p>
          <a:p>
            <a:pPr>
              <a:spcBef>
                <a:spcPct val="30000"/>
              </a:spcBef>
              <a:defRPr/>
            </a:pPr>
            <a:r>
              <a:rPr lang="zh-CN" altLang="zh-CN" sz="1200"/>
              <a:t>第二级</a:t>
            </a:r>
          </a:p>
          <a:p>
            <a:pPr>
              <a:spcBef>
                <a:spcPct val="30000"/>
              </a:spcBef>
              <a:defRPr/>
            </a:pPr>
            <a:r>
              <a:rPr lang="zh-CN" altLang="zh-CN" sz="1200"/>
              <a:t>第三级</a:t>
            </a:r>
          </a:p>
          <a:p>
            <a:pPr>
              <a:spcBef>
                <a:spcPct val="30000"/>
              </a:spcBef>
              <a:defRPr/>
            </a:pPr>
            <a:r>
              <a:rPr lang="zh-CN" altLang="zh-CN" sz="1200"/>
              <a:t>第四级</a:t>
            </a:r>
          </a:p>
          <a:p>
            <a:pPr>
              <a:spcBef>
                <a:spcPct val="30000"/>
              </a:spcBef>
              <a:defRPr/>
            </a:pPr>
            <a:r>
              <a:rPr lang="zh-CN" altLang="zh-CN" sz="120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EF3CB808-3130-4D77-A222-D2649ED14188}" type="slidenum">
              <a:rPr lang="zh-CN" altLang="en-US"/>
              <a:t>‹#›</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6"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BEA543-A537-481B-86F6-550196B60E05}" type="datetime1">
              <a:rPr lang="zh-CN" altLang="en-US" smtClean="0"/>
              <a:t>2023/7/22</a:t>
            </a:fld>
            <a:endParaRPr lang="zh-CN" altLang="en-US" sz="1200"/>
          </a:p>
        </p:txBody>
      </p:sp>
      <p:sp>
        <p:nvSpPr>
          <p:cNvPr id="13317"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A860A5-30BF-464D-BED0-513EB1F1AF6E}" type="slidenum">
              <a:rPr lang="zh-CN" altLang="en-US" smtClean="0"/>
              <a:t>1</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4" name="日期占位符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68AF36-8280-4718-BE0E-DA5FDBE1639F}" type="datetime1">
              <a:rPr lang="zh-CN" altLang="en-US" smtClean="0"/>
              <a:t>2023/7/22</a:t>
            </a:fld>
            <a:endParaRPr lang="zh-CN" altLang="en-US" sz="1200"/>
          </a:p>
        </p:txBody>
      </p:sp>
      <p:sp>
        <p:nvSpPr>
          <p:cNvPr id="15365" name="灯片编号占位符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9C1EF5B-9FA9-4427-ACE6-D13AF319A848}" type="slidenum">
              <a:rPr lang="zh-CN" altLang="en-US" smtClean="0"/>
              <a:t>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764086" y="158227"/>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648045" cy="64804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userDrawn="1"/>
        </p:nvSpPr>
        <p:spPr>
          <a:xfrm>
            <a:off x="6966008" y="113477"/>
            <a:ext cx="2232155" cy="400110"/>
          </a:xfrm>
          <a:prstGeom prst="rect">
            <a:avLst/>
          </a:prstGeom>
          <a:noFill/>
        </p:spPr>
        <p:txBody>
          <a:bodyPr wrap="square" rtlCol="0">
            <a:spAutoFit/>
          </a:bodyPr>
          <a:lstStyle/>
          <a:p>
            <a:r>
              <a:rPr lang="zh-CN" altLang="en-US" sz="2000" b="1" dirty="0" smtClean="0">
                <a:solidFill>
                  <a:srgbClr val="004D9F"/>
                </a:solidFill>
                <a:latin typeface="微软雅黑" panose="020B0503020204020204" pitchFamily="34" charset="-122"/>
                <a:ea typeface="微软雅黑" panose="020B0503020204020204" pitchFamily="34" charset="-122"/>
              </a:rPr>
              <a:t>传感器技术应用</a:t>
            </a:r>
            <a:endParaRPr lang="zh-CN" altLang="en-US" sz="2000" dirty="0">
              <a:solidFill>
                <a:srgbClr val="004D9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6"/>
          <p:cNvSpPr txBox="1"/>
          <p:nvPr userDrawn="1"/>
        </p:nvSpPr>
        <p:spPr>
          <a:xfrm>
            <a:off x="2483855" y="1563680"/>
            <a:ext cx="4251649"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rPr>
              <a:t>谢 谢</a:t>
            </a:r>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608587" y="96243"/>
            <a:ext cx="196410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传感器技术应用</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255" y="34260"/>
            <a:ext cx="524077" cy="52407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44175" y="2055031"/>
            <a:ext cx="7317174" cy="876744"/>
          </a:xfrm>
          <a:prstGeom prst="rect">
            <a:avLst/>
          </a:prstGeom>
          <a:solidFill>
            <a:schemeClr val="bg1">
              <a:alpha val="10000"/>
            </a:schemeClr>
          </a:solidFill>
          <a:ln>
            <a:noFill/>
          </a:ln>
          <a:effectLst>
            <a:glow rad="101600">
              <a:schemeClr val="bg1">
                <a:alpha val="6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3131900" y="1347665"/>
            <a:ext cx="2985441" cy="461665"/>
          </a:xfrm>
          <a:prstGeom prst="rect">
            <a:avLst/>
          </a:prstGeom>
          <a:noFill/>
        </p:spPr>
        <p:txBody>
          <a:bodyPr wrap="square" rtlCol="0">
            <a:spAutoFit/>
          </a:bodyPr>
          <a:lstStyle/>
          <a:p>
            <a:r>
              <a:rPr lang="zh-CN" altLang="en-US" sz="2400" b="1">
                <a:solidFill>
                  <a:schemeClr val="bg1"/>
                </a:solidFill>
                <a:latin typeface="微软雅黑" panose="020B0503020204020204" pitchFamily="34" charset="-122"/>
                <a:ea typeface="微软雅黑" panose="020B0503020204020204" pitchFamily="34" charset="-122"/>
              </a:rPr>
              <a:t>项目五 光电传感器</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982587" y="2201015"/>
            <a:ext cx="5040350" cy="584775"/>
          </a:xfrm>
          <a:prstGeom prst="rect">
            <a:avLst/>
          </a:prstGeom>
        </p:spPr>
        <p:txBody>
          <a:bodyPr wrap="square">
            <a:spAutoFit/>
          </a:bodyPr>
          <a:lstStyle/>
          <a:p>
            <a:pPr algn="ctr"/>
            <a:r>
              <a:rPr lang="zh-CN" altLang="en-US" sz="3200" b="1">
                <a:latin typeface="微软雅黑" panose="020B0503020204020204" pitchFamily="34" charset="-122"/>
                <a:ea typeface="微软雅黑" panose="020B0503020204020204" pitchFamily="34" charset="-122"/>
                <a:cs typeface="Times New Roman" panose="02020603050405020304" pitchFamily="18" charset="0"/>
              </a:rPr>
              <a:t>任务</a:t>
            </a:r>
            <a:r>
              <a:rPr lang="zh-CN" altLang="en-US" sz="3200" b="1" smtClean="0">
                <a:latin typeface="微软雅黑" panose="020B0503020204020204" pitchFamily="34" charset="-122"/>
                <a:ea typeface="微软雅黑" panose="020B0503020204020204" pitchFamily="34" charset="-122"/>
                <a:cs typeface="Times New Roman" panose="02020603050405020304" pitchFamily="18" charset="0"/>
              </a:rPr>
              <a:t>一  认</a:t>
            </a:r>
            <a:r>
              <a:rPr lang="zh-CN" altLang="en-US" sz="3200" b="1">
                <a:latin typeface="微软雅黑" panose="020B0503020204020204" pitchFamily="34" charset="-122"/>
                <a:ea typeface="微软雅黑" panose="020B0503020204020204" pitchFamily="34" charset="-122"/>
                <a:cs typeface="Times New Roman" panose="02020603050405020304" pitchFamily="18" charset="0"/>
              </a:rPr>
              <a:t>识光电传感器</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（三）光电传感器常见检测方式</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364372" y="1162263"/>
            <a:ext cx="8692316" cy="1015663"/>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电传感器将可见光线及红外线等的“光”通过发射器进行发射，并通过接收器检测由检测物体反射的光或被遮挡的光量变化，从而输出信号</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58399" y="2144131"/>
            <a:ext cx="2757486" cy="499624"/>
          </a:xfrm>
          <a:prstGeom prst="rect">
            <a:avLst/>
          </a:prstGeom>
        </p:spPr>
        <p:txBody>
          <a:bodyPr wrap="non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反射型光电传感器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364372" y="2609298"/>
            <a:ext cx="4572000" cy="2400657"/>
          </a:xfrm>
          <a:prstGeom prst="rect">
            <a:avLst/>
          </a:prstGeom>
        </p:spPr>
        <p:txBody>
          <a:bodyPr>
            <a:spAutoFit/>
          </a:bodyPr>
          <a:lstStyle/>
          <a:p>
            <a:pPr>
              <a:lnSpc>
                <a:spcPct val="150000"/>
              </a:lnSpc>
            </a:pPr>
            <a:r>
              <a:rPr lang="en-US" altLang="zh-CN" sz="20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smtClean="0">
                <a:latin typeface="微软雅黑" panose="020B0503020204020204" pitchFamily="34" charset="-122"/>
                <a:ea typeface="微软雅黑" panose="020B0503020204020204" pitchFamily="34" charset="-122"/>
                <a:cs typeface="Times New Roman" panose="02020603050405020304" pitchFamily="18" charset="0"/>
              </a:rPr>
              <a:t>将</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发光元件和光接收元件内置于</a:t>
            </a:r>
            <a:r>
              <a:rPr lang="en-US" altLang="zh-CN" sz="20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a:latin typeface="微软雅黑" panose="020B0503020204020204" pitchFamily="34" charset="-122"/>
                <a:ea typeface="微软雅黑" panose="020B0503020204020204" pitchFamily="34" charset="-122"/>
                <a:cs typeface="Times New Roman" panose="02020603050405020304" pitchFamily="18" charset="0"/>
              </a:rPr>
              <a:t>个传感器中，由发射器的发光元件进行发光，并通过接收器的光接收元件进行接收。接收器接收到反射回来的光，从而输出信号，即检测到物体。</a:t>
            </a:r>
            <a:endParaRPr lang="zh-CN" altLang="en-US" sz="2000">
              <a:latin typeface="微软雅黑" panose="020B0503020204020204" pitchFamily="34" charset="-122"/>
              <a:ea typeface="微软雅黑" panose="020B0503020204020204"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6372" y="2688594"/>
            <a:ext cx="4431445" cy="1899296"/>
          </a:xfrm>
          <a:prstGeom prst="rect">
            <a:avLst/>
          </a:prstGeom>
          <a:noFill/>
        </p:spPr>
      </p:pic>
      <p:sp>
        <p:nvSpPr>
          <p:cNvPr id="9" name="矩形 8"/>
          <p:cNvSpPr/>
          <p:nvPr/>
        </p:nvSpPr>
        <p:spPr>
          <a:xfrm>
            <a:off x="4713589" y="4502151"/>
            <a:ext cx="4572000" cy="415498"/>
          </a:xfrm>
          <a:prstGeom prst="rect">
            <a:avLst/>
          </a:prstGeom>
        </p:spPr>
        <p:txBody>
          <a:bodyPr>
            <a:spAutoFit/>
          </a:bodyPr>
          <a:lstStyle/>
          <a:p>
            <a:pPr indent="266700"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5-1-2</a:t>
            </a: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发射型光电传感器检测方式示意图</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7438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20629"/>
            <a:ext cx="4572000"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（三）光电传感器常见检测方式</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65669" y="1116123"/>
            <a:ext cx="2917779" cy="553998"/>
          </a:xfrm>
          <a:prstGeom prst="rect">
            <a:avLst/>
          </a:prstGeom>
        </p:spPr>
        <p:txBody>
          <a:bodyPr wrap="square">
            <a:spAutoFit/>
          </a:bodyPr>
          <a:lstStyle/>
          <a:p>
            <a:pPr indent="304800" algn="just">
              <a:lnSpc>
                <a:spcPct val="150000"/>
              </a:lnSpc>
              <a:spcAft>
                <a:spcPts val="0"/>
              </a:spcAft>
            </a:pP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对射型光电传感器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165669" y="1600692"/>
            <a:ext cx="8891019" cy="1477328"/>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发</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射器和接收器处于分离状态。如果在发射器和接收器之间放入检测物体，则发射器的光会被遮挡。接收器接收不到光或光量微弱，从而输出信号，即检测到物体。</a:t>
            </a:r>
            <a:endParaRPr lang="zh-CN" altLang="en-US" sz="2000">
              <a:latin typeface="微软雅黑" panose="020B0503020204020204" pitchFamily="34" charset="-122"/>
              <a:ea typeface="微软雅黑" panose="020B0503020204020204" pitchFamily="34" charset="-122"/>
            </a:endParaRPr>
          </a:p>
        </p:txBody>
      </p:sp>
      <p:sp>
        <p:nvSpPr>
          <p:cNvPr id="9" name="矩形 8"/>
          <p:cNvSpPr/>
          <p:nvPr/>
        </p:nvSpPr>
        <p:spPr>
          <a:xfrm>
            <a:off x="2123830" y="4537436"/>
            <a:ext cx="4572000" cy="377411"/>
          </a:xfrm>
          <a:prstGeom prst="rect">
            <a:avLst/>
          </a:prstGeom>
        </p:spPr>
        <p:txBody>
          <a:bodyPr>
            <a:spAutoFit/>
          </a:bodyPr>
          <a:lstStyle/>
          <a:p>
            <a:pPr indent="266700" algn="ctr">
              <a:lnSpc>
                <a:spcPct val="150000"/>
              </a:lnSpc>
              <a:spcAft>
                <a:spcPts val="0"/>
              </a:spcAft>
            </a:pP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5-1-3</a:t>
            </a:r>
            <a:r>
              <a:rPr lang="zh-CN" altLang="en-US"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对射型光电传感器检测方式示意图</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2719" y="3089289"/>
            <a:ext cx="6717173" cy="1448147"/>
          </a:xfrm>
          <a:prstGeom prst="rect">
            <a:avLst/>
          </a:prstGeom>
          <a:noFill/>
        </p:spPr>
      </p:pic>
    </p:spTree>
    <p:extLst>
      <p:ext uri="{BB962C8B-B14F-4D97-AF65-F5344CB8AC3E}">
        <p14:creationId xmlns:p14="http://schemas.microsoft.com/office/powerpoint/2010/main" val="120905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75142"/>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467715" y="1502249"/>
            <a:ext cx="4982371" cy="553998"/>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按外壳形状分</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类：</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圆柱型，方型。</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936388" y="2283730"/>
            <a:ext cx="7271224" cy="553998"/>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光</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电传感器的外壳是根据客户的安装环境来选择圆型或方型。</a:t>
            </a:r>
            <a:endParaRPr lang="zh-CN" altLang="en-US" sz="20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1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65669" y="1259494"/>
            <a:ext cx="6422456" cy="553998"/>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按检测方式分类：对射式、镜反射式、漫反射式。</a:t>
            </a:r>
          </a:p>
        </p:txBody>
      </p:sp>
      <p:sp>
        <p:nvSpPr>
          <p:cNvPr id="7" name="矩形 6"/>
          <p:cNvSpPr/>
          <p:nvPr/>
        </p:nvSpPr>
        <p:spPr>
          <a:xfrm>
            <a:off x="323705" y="1923705"/>
            <a:ext cx="8006581" cy="1938992"/>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对</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射式光电传感器的发射器和接收器是分离的，因此它的检测距离可达几米乃至几十米。使用时把发射器和接收器分别装在检测物通过路径的两侧，检测物通过时阻挡光路，接收器就动作输出一个开关控制信号。</a:t>
            </a:r>
          </a:p>
        </p:txBody>
      </p:sp>
    </p:spTree>
    <p:extLst>
      <p:ext uri="{BB962C8B-B14F-4D97-AF65-F5344CB8AC3E}">
        <p14:creationId xmlns:p14="http://schemas.microsoft.com/office/powerpoint/2010/main" val="15718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65669" y="1259494"/>
            <a:ext cx="6422456" cy="553998"/>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按检测方式分类：对射式、镜反射式、漫反射式。</a:t>
            </a:r>
          </a:p>
        </p:txBody>
      </p:sp>
      <p:sp>
        <p:nvSpPr>
          <p:cNvPr id="7" name="矩形 6"/>
          <p:cNvSpPr/>
          <p:nvPr/>
        </p:nvSpPr>
        <p:spPr>
          <a:xfrm>
            <a:off x="290368" y="1813492"/>
            <a:ext cx="8496590" cy="2862322"/>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镜</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反射式光电传感器的发射器和接收器装在同一个装置内，在它的前方装一块反光板，利用反射原理完成光电控制作用。正常情况下，发射器发出的光被反光板反射回来被接收器收到；一旦光路被检测物挡住，接收器收不到光时就动作，输出一个开关控制信号。镜反射式光电传感器的检测距离比对射传感器的检测距离稍微短一些，但是安装却比对射光传感器方便很多，可以在窄小的空间安装，只要配合安装反光镜即可。</a:t>
            </a:r>
          </a:p>
        </p:txBody>
      </p:sp>
    </p:spTree>
    <p:extLst>
      <p:ext uri="{BB962C8B-B14F-4D97-AF65-F5344CB8AC3E}">
        <p14:creationId xmlns:p14="http://schemas.microsoft.com/office/powerpoint/2010/main" val="141271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65669" y="1259494"/>
            <a:ext cx="6422456" cy="553998"/>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按检测方式分类：对射式、镜反射式、漫反射式。</a:t>
            </a:r>
          </a:p>
        </p:txBody>
      </p:sp>
      <p:sp>
        <p:nvSpPr>
          <p:cNvPr id="7" name="矩形 6"/>
          <p:cNvSpPr/>
          <p:nvPr/>
        </p:nvSpPr>
        <p:spPr>
          <a:xfrm>
            <a:off x="323705" y="1923705"/>
            <a:ext cx="8496590" cy="2346283"/>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漫</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反射式光电传感器的发射器和接收器装在同一个装置内，但前方没有反光板。正常情况下发射器发出的光，接收器是收不到的。当检测物通过时挡住了光，并把光部分反射回来，接收器就收到光信号，输出一个开关信号。漫反射式光电传感器的检测距离不如对射式、镜反射式光电传感器，但是漫反射光电传感器的安装方式、安装位置要更方便。</a:t>
            </a:r>
          </a:p>
        </p:txBody>
      </p:sp>
    </p:spTree>
    <p:extLst>
      <p:ext uri="{BB962C8B-B14F-4D97-AF65-F5344CB8AC3E}">
        <p14:creationId xmlns:p14="http://schemas.microsoft.com/office/powerpoint/2010/main" val="201552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165669" y="1259494"/>
            <a:ext cx="6422456" cy="499624"/>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按光源分类：可见红光、不可见红外光、激光。</a:t>
            </a:r>
          </a:p>
        </p:txBody>
      </p:sp>
      <p:sp>
        <p:nvSpPr>
          <p:cNvPr id="7" name="矩形 6"/>
          <p:cNvSpPr/>
          <p:nvPr/>
        </p:nvSpPr>
        <p:spPr>
          <a:xfrm>
            <a:off x="323705" y="1869331"/>
            <a:ext cx="8496590" cy="1884618"/>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电传感器的光源是根据客户的要求和检测物体、检测环境而选择，可见光红光和不可见红光会随着距离的远近而改变光斑的大小，但是激光却不会，激光不会因为距离而改变光斑的大小，激光适合检测小物体或微型物体的有无、计数、定位等应用。</a:t>
            </a:r>
          </a:p>
        </p:txBody>
      </p:sp>
    </p:spTree>
    <p:extLst>
      <p:ext uri="{BB962C8B-B14F-4D97-AF65-F5344CB8AC3E}">
        <p14:creationId xmlns:p14="http://schemas.microsoft.com/office/powerpoint/2010/main" val="13209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211350" y="1175288"/>
            <a:ext cx="8654626" cy="1015663"/>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按工作原理分类：光电效应传感器、红外热释电探测器、固态图像传感器、光纤传感器。</a:t>
            </a:r>
          </a:p>
        </p:txBody>
      </p:sp>
      <p:sp>
        <p:nvSpPr>
          <p:cNvPr id="7" name="矩形 6"/>
          <p:cNvSpPr/>
          <p:nvPr/>
        </p:nvSpPr>
        <p:spPr>
          <a:xfrm>
            <a:off x="290368" y="2216958"/>
            <a:ext cx="8496590" cy="2346283"/>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电效应传感器是基于光电效应的传感器。光电效应指光照射于某些物体，物质电子吸收光子能量，发生相应电效应现象。它在受到可见光照射后即产生光电效应，将光信号转换成电信号输出。它除能测量光强之外，还能利用光线的透射、遮挡、反射、干涉等测量多种物理量，如尺寸、位移、速度、温度等。</a:t>
            </a:r>
          </a:p>
        </p:txBody>
      </p:sp>
    </p:spTree>
    <p:extLst>
      <p:ext uri="{BB962C8B-B14F-4D97-AF65-F5344CB8AC3E}">
        <p14:creationId xmlns:p14="http://schemas.microsoft.com/office/powerpoint/2010/main" val="3416675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211350" y="1175288"/>
            <a:ext cx="8654626" cy="1015663"/>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按工作原理分类：光电效应传感器、红外热释电探测器、固态图像传感器、光纤传感器。</a:t>
            </a:r>
          </a:p>
        </p:txBody>
      </p:sp>
      <p:sp>
        <p:nvSpPr>
          <p:cNvPr id="7" name="矩形 6"/>
          <p:cNvSpPr/>
          <p:nvPr/>
        </p:nvSpPr>
        <p:spPr>
          <a:xfrm>
            <a:off x="290368" y="2216958"/>
            <a:ext cx="8496590" cy="499624"/>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红</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外热释电探测器是能对外界红外光辐射产生响应的光电传感器。</a:t>
            </a:r>
          </a:p>
        </p:txBody>
      </p:sp>
      <p:sp>
        <p:nvSpPr>
          <p:cNvPr id="8" name="矩形 7"/>
          <p:cNvSpPr/>
          <p:nvPr/>
        </p:nvSpPr>
        <p:spPr>
          <a:xfrm>
            <a:off x="211350" y="2792908"/>
            <a:ext cx="8845338" cy="1938992"/>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固</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态图像传感器是利用光敏元件的光电转换功能将投射到光敏单元上的光学图像转换成电信号“图像”，即将光强的空间分布转换为与光强成比例的电荷包空间分布，然后利用移位寄存器功能将这些电荷包在时钟脉冲控制实现读取与输出，形成一系列幅值不等的时钟脉冲序列，完成光图像的电转换。</a:t>
            </a:r>
          </a:p>
        </p:txBody>
      </p:sp>
    </p:spTree>
    <p:extLst>
      <p:ext uri="{BB962C8B-B14F-4D97-AF65-F5344CB8AC3E}">
        <p14:creationId xmlns:p14="http://schemas.microsoft.com/office/powerpoint/2010/main" val="233759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4572000" cy="49962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（四）光电传感器分类</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211350" y="1268067"/>
            <a:ext cx="8654626" cy="1015663"/>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按工作原理分类：光电效应传感器、红外热释电探测器、固态图像传感器、光纤传感器。</a:t>
            </a:r>
          </a:p>
        </p:txBody>
      </p:sp>
      <p:sp>
        <p:nvSpPr>
          <p:cNvPr id="8" name="矩形 7"/>
          <p:cNvSpPr/>
          <p:nvPr/>
        </p:nvSpPr>
        <p:spPr>
          <a:xfrm>
            <a:off x="149331" y="2402516"/>
            <a:ext cx="8716645" cy="1938992"/>
          </a:xfrm>
          <a:prstGeom prst="rect">
            <a:avLst/>
          </a:prstGeom>
        </p:spPr>
        <p:txBody>
          <a:bodyPr wrap="square">
            <a:spAutoFit/>
          </a:bodyPr>
          <a:lstStyle/>
          <a:p>
            <a:pPr>
              <a:lnSpc>
                <a:spcPct val="150000"/>
              </a:lnSpc>
            </a:pPr>
            <a:r>
              <a:rPr lang="zh-CN" altLang="en-US" sz="20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a:latin typeface="微软雅黑" panose="020B0503020204020204" pitchFamily="34" charset="-122"/>
                <a:ea typeface="微软雅黑" panose="020B0503020204020204" pitchFamily="34" charset="-122"/>
                <a:cs typeface="Times New Roman" panose="02020603050405020304" pitchFamily="18" charset="0"/>
              </a:rPr>
              <a:t>纤传感器的基本工作原理是将来自光源的光经过光纤送入调制器，使待测参数与进入调制区的光相互作用后，导致光的光学性质发生变化，成为被调制的信号光，在经过光纤送入光探测器，经解调后，获得被测参数。光纤传感器可用于位移、震动、转动、压力、弯曲、应变等的测量。</a:t>
            </a:r>
          </a:p>
        </p:txBody>
      </p:sp>
    </p:spTree>
    <p:extLst>
      <p:ext uri="{BB962C8B-B14F-4D97-AF65-F5344CB8AC3E}">
        <p14:creationId xmlns:p14="http://schemas.microsoft.com/office/powerpoint/2010/main" val="6780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3"/>
          <p:cNvGrpSpPr/>
          <p:nvPr/>
        </p:nvGrpSpPr>
        <p:grpSpPr bwMode="auto">
          <a:xfrm>
            <a:off x="971650" y="1472688"/>
            <a:ext cx="1800225" cy="1882775"/>
            <a:chOff x="430006" y="1962125"/>
            <a:chExt cx="2880000" cy="2880000"/>
          </a:xfrm>
        </p:grpSpPr>
        <p:sp>
          <p:nvSpPr>
            <p:cNvPr id="5" name="圆角矩形 4"/>
            <p:cNvSpPr>
              <a:spLocks noChangeAspect="1"/>
            </p:cNvSpPr>
            <p:nvPr/>
          </p:nvSpPr>
          <p:spPr>
            <a:xfrm rot="2700000">
              <a:off x="430006" y="1962125"/>
              <a:ext cx="2880000" cy="2880000"/>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圆角矩形 7"/>
            <p:cNvSpPr>
              <a:spLocks noChangeAspect="1"/>
            </p:cNvSpPr>
            <p:nvPr/>
          </p:nvSpPr>
          <p:spPr>
            <a:xfrm rot="2700000">
              <a:off x="643699" y="2175458"/>
              <a:ext cx="2452614" cy="2453333"/>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p:nvPr/>
          </p:nvSpPr>
          <p:spPr>
            <a:xfrm>
              <a:off x="879531" y="2571637"/>
              <a:ext cx="1836190" cy="1015042"/>
            </a:xfrm>
            <a:prstGeom prst="rect">
              <a:avLst/>
            </a:prstGeom>
            <a:noFill/>
          </p:spPr>
          <p:txBody>
            <a:bodyPr wrap="none">
              <a:spAutoFit/>
            </a:bodyPr>
            <a:lstStyle/>
            <a:p>
              <a:pPr algn="ctr">
                <a:defRPr/>
              </a:pPr>
              <a:r>
                <a:rPr lang="zh-CN" altLang="en-US" sz="3600" b="1" dirty="0">
                  <a:solidFill>
                    <a:schemeClr val="tx1">
                      <a:lumMod val="65000"/>
                      <a:lumOff val="35000"/>
                    </a:schemeClr>
                  </a:solidFill>
                  <a:latin typeface="+mj-ea"/>
                  <a:ea typeface="+mj-ea"/>
                </a:rPr>
                <a:t>目 录</a:t>
              </a:r>
              <a:endParaRPr lang="en-US" altLang="zh-CN" sz="3600" b="1" dirty="0">
                <a:solidFill>
                  <a:schemeClr val="tx1">
                    <a:lumMod val="65000"/>
                    <a:lumOff val="35000"/>
                  </a:schemeClr>
                </a:solidFill>
                <a:latin typeface="+mj-ea"/>
                <a:ea typeface="+mj-ea"/>
              </a:endParaRPr>
            </a:p>
            <a:p>
              <a:pPr algn="ctr">
                <a:defRPr/>
              </a:pPr>
              <a:r>
                <a:rPr lang="en-US" altLang="zh-CN" sz="2400" dirty="0">
                  <a:solidFill>
                    <a:schemeClr val="tx1">
                      <a:lumMod val="65000"/>
                      <a:lumOff val="35000"/>
                    </a:schemeClr>
                  </a:solidFill>
                  <a:latin typeface="+mj-ea"/>
                  <a:ea typeface="+mj-ea"/>
                </a:rPr>
                <a:t>CONTENTS</a:t>
              </a:r>
            </a:p>
          </p:txBody>
        </p:sp>
      </p:grpSp>
      <p:sp>
        <p:nvSpPr>
          <p:cNvPr id="2" name="矩形 1"/>
          <p:cNvSpPr/>
          <p:nvPr/>
        </p:nvSpPr>
        <p:spPr>
          <a:xfrm>
            <a:off x="5724081" y="1074180"/>
            <a:ext cx="158411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p:txBody>
      </p:sp>
      <p:sp>
        <p:nvSpPr>
          <p:cNvPr id="10" name="矩形 9"/>
          <p:cNvSpPr/>
          <p:nvPr/>
        </p:nvSpPr>
        <p:spPr>
          <a:xfrm>
            <a:off x="5724080" y="3180749"/>
            <a:ext cx="3148330" cy="461665"/>
          </a:xfrm>
          <a:prstGeom prst="rect">
            <a:avLst/>
          </a:prstGeom>
        </p:spPr>
        <p:txBody>
          <a:bodyPr wrap="square">
            <a:spAutoFit/>
          </a:bodyPr>
          <a:lstStyle/>
          <a:p>
            <a:pPr>
              <a:defRPr/>
            </a:pPr>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p>
        </p:txBody>
      </p:sp>
      <p:sp>
        <p:nvSpPr>
          <p:cNvPr id="12" name="圆角矩形 11"/>
          <p:cNvSpPr>
            <a:spLocks noChangeAspect="1"/>
          </p:cNvSpPr>
          <p:nvPr/>
        </p:nvSpPr>
        <p:spPr>
          <a:xfrm rot="2700000">
            <a:off x="4883975" y="317376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a:spLocks noChangeAspect="1"/>
          </p:cNvSpPr>
          <p:nvPr/>
        </p:nvSpPr>
        <p:spPr>
          <a:xfrm rot="2700000">
            <a:off x="4946205" y="324107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文本框 73"/>
          <p:cNvSpPr txBox="1">
            <a:spLocks noChangeArrowheads="1"/>
          </p:cNvSpPr>
          <p:nvPr/>
        </p:nvSpPr>
        <p:spPr bwMode="auto">
          <a:xfrm>
            <a:off x="4967795" y="3201704"/>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3</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7" name="圆角矩形 11"/>
          <p:cNvSpPr>
            <a:spLocks noChangeAspect="1"/>
          </p:cNvSpPr>
          <p:nvPr/>
        </p:nvSpPr>
        <p:spPr>
          <a:xfrm rot="2700000">
            <a:off x="4843335" y="2136934"/>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圆角矩形 12"/>
          <p:cNvSpPr>
            <a:spLocks noChangeAspect="1"/>
          </p:cNvSpPr>
          <p:nvPr/>
        </p:nvSpPr>
        <p:spPr>
          <a:xfrm rot="2700000">
            <a:off x="4906200" y="2204244"/>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73"/>
          <p:cNvSpPr txBox="1">
            <a:spLocks noChangeArrowheads="1"/>
          </p:cNvSpPr>
          <p:nvPr/>
        </p:nvSpPr>
        <p:spPr bwMode="auto">
          <a:xfrm>
            <a:off x="4927790" y="216550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2</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
        <p:nvSpPr>
          <p:cNvPr id="15" name="矩形 14"/>
          <p:cNvSpPr/>
          <p:nvPr/>
        </p:nvSpPr>
        <p:spPr>
          <a:xfrm>
            <a:off x="5724080" y="2083749"/>
            <a:ext cx="1415772" cy="461665"/>
          </a:xfrm>
          <a:prstGeom prst="rect">
            <a:avLst/>
          </a:prstGeom>
        </p:spPr>
        <p:txBody>
          <a:bodyPr wrap="none">
            <a:spAutoFit/>
          </a:bodyPr>
          <a:lstStyle/>
          <a:p>
            <a:r>
              <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70"/>
          <p:cNvGrpSpPr/>
          <p:nvPr/>
        </p:nvGrpSpPr>
        <p:grpSpPr bwMode="auto">
          <a:xfrm>
            <a:off x="4839140" y="1085109"/>
            <a:ext cx="538163" cy="504825"/>
            <a:chOff x="5736000" y="890035"/>
            <a:chExt cx="720000" cy="721684"/>
          </a:xfrm>
        </p:grpSpPr>
        <p:sp>
          <p:nvSpPr>
            <p:cNvPr id="4" name="圆角矩形 3"/>
            <p:cNvSpPr>
              <a:spLocks noChangeAspect="1"/>
            </p:cNvSpPr>
            <p:nvPr/>
          </p:nvSpPr>
          <p:spPr>
            <a:xfrm rot="2700000">
              <a:off x="5735158" y="890877"/>
              <a:ext cx="721684" cy="72000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圆角矩形 5"/>
            <p:cNvSpPr>
              <a:spLocks noChangeAspect="1"/>
            </p:cNvSpPr>
            <p:nvPr/>
          </p:nvSpPr>
          <p:spPr>
            <a:xfrm rot="2700000">
              <a:off x="5824874" y="981142"/>
              <a:ext cx="540128" cy="539469"/>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73"/>
            <p:cNvSpPr txBox="1">
              <a:spLocks noChangeArrowheads="1"/>
            </p:cNvSpPr>
            <p:nvPr/>
          </p:nvSpPr>
          <p:spPr bwMode="auto">
            <a:xfrm>
              <a:off x="5870610" y="906828"/>
              <a:ext cx="448657" cy="571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1</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grpSp>
      <p:sp>
        <p:nvSpPr>
          <p:cNvPr id="20" name="矩形 19"/>
          <p:cNvSpPr/>
          <p:nvPr/>
        </p:nvSpPr>
        <p:spPr>
          <a:xfrm>
            <a:off x="5724080" y="4142904"/>
            <a:ext cx="3148330" cy="461665"/>
          </a:xfrm>
          <a:prstGeom prst="rect">
            <a:avLst/>
          </a:prstGeom>
        </p:spPr>
        <p:txBody>
          <a:bodyPr wrap="square">
            <a:spAutoFit/>
          </a:bodyPr>
          <a:lstStyle/>
          <a:p>
            <a:pPr>
              <a:defRPr/>
            </a:pPr>
            <a:r>
              <a:rPr lang="zh-CN" altLang="en-US" sz="24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24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rot="2700000">
            <a:off x="4883975" y="4135919"/>
            <a:ext cx="504825" cy="538480"/>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rot="2700000">
            <a:off x="4946205" y="4203229"/>
            <a:ext cx="377825" cy="403225"/>
          </a:xfrm>
          <a:prstGeom prst="roundRect">
            <a:avLst/>
          </a:prstGeom>
          <a:solidFill>
            <a:schemeClr val="bg1">
              <a:lumMod val="95000"/>
              <a:alpha val="50000"/>
            </a:schemeClr>
          </a:solidFill>
          <a:ln w="3175">
            <a:solidFill>
              <a:schemeClr val="bg1">
                <a:lumMod val="75000"/>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73"/>
          <p:cNvSpPr txBox="1">
            <a:spLocks noChangeArrowheads="1"/>
          </p:cNvSpPr>
          <p:nvPr/>
        </p:nvSpPr>
        <p:spPr bwMode="auto">
          <a:xfrm>
            <a:off x="4967795" y="4163859"/>
            <a:ext cx="33528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en-US" altLang="zh-CN" sz="2000" dirty="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rPr>
              <a:t>4</a:t>
            </a:r>
            <a:endParaRPr lang="zh-CN" altLang="en-US" sz="20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haroni"/>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1" y="649657"/>
            <a:ext cx="5220045"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（五）光电传感器的图形符号及接线方式</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211350" y="1195337"/>
            <a:ext cx="8654626" cy="1422954"/>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传感器分为两大类：</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PNP</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型和</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NPN</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型。</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PNP</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型和</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NPN</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型传感器一般有三条线，即电源正极线（棕色导线）、电源负极线（蓝色导线</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OUT</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信号输出线（黑色导线）。</a:t>
            </a:r>
          </a:p>
        </p:txBody>
      </p:sp>
      <p:sp>
        <p:nvSpPr>
          <p:cNvPr id="6" name="矩形 5"/>
          <p:cNvSpPr/>
          <p:nvPr/>
        </p:nvSpPr>
        <p:spPr>
          <a:xfrm>
            <a:off x="421086" y="4533512"/>
            <a:ext cx="2451312" cy="377411"/>
          </a:xfrm>
          <a:prstGeom prst="rect">
            <a:avLst/>
          </a:prstGeom>
        </p:spPr>
        <p:txBody>
          <a:bodyPr wrap="none">
            <a:spAutoFit/>
          </a:bodyPr>
          <a:lstStyle/>
          <a:p>
            <a:pPr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5-1-4</a:t>
            </a: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光电传感器图形符号</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3177581" y="4548463"/>
            <a:ext cx="5688395" cy="415498"/>
          </a:xfrm>
          <a:prstGeom prst="rect">
            <a:avLst/>
          </a:prstGeom>
        </p:spPr>
        <p:txBody>
          <a:bodyPr wrap="square">
            <a:spAutoFit/>
          </a:bodyPr>
          <a:lstStyle/>
          <a:p>
            <a:pPr algn="ctr">
              <a:lnSpc>
                <a:spcPct val="150000"/>
              </a:lnSpc>
              <a:spcAft>
                <a:spcPts val="0"/>
              </a:spcAft>
            </a:pP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5-1-5 GTE6-N1212</a:t>
            </a:r>
            <a:r>
              <a:rPr lang="zh-CN" altLang="zh-CN" sz="1400"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漫反射型光电传感器接线方式示意图</a:t>
            </a:r>
            <a:endParaRPr lang="zh-CN" alt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rot="5400000">
            <a:off x="951320" y="2777964"/>
            <a:ext cx="1390844" cy="2010056"/>
          </a:xfrm>
          <a:prstGeom prst="rect">
            <a:avLst/>
          </a:prstGeom>
        </p:spPr>
      </p:pic>
      <p:pic>
        <p:nvPicPr>
          <p:cNvPr id="12" name="图片 11"/>
          <p:cNvPicPr>
            <a:picLocks noChangeAspect="1"/>
          </p:cNvPicPr>
          <p:nvPr/>
        </p:nvPicPr>
        <p:blipFill>
          <a:blip r:embed="rId3"/>
          <a:stretch>
            <a:fillRect/>
          </a:stretch>
        </p:blipFill>
        <p:spPr>
          <a:xfrm>
            <a:off x="4932025" y="2301198"/>
            <a:ext cx="2027157" cy="2308924"/>
          </a:xfrm>
          <a:prstGeom prst="rect">
            <a:avLst/>
          </a:prstGeom>
        </p:spPr>
      </p:pic>
    </p:spTree>
    <p:extLst>
      <p:ext uri="{BB962C8B-B14F-4D97-AF65-F5344CB8AC3E}">
        <p14:creationId xmlns:p14="http://schemas.microsoft.com/office/powerpoint/2010/main" val="70114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6"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180752" y="803545"/>
            <a:ext cx="4572000" cy="400110"/>
          </a:xfrm>
          <a:prstGeom prst="rect">
            <a:avLst/>
          </a:prstGeom>
        </p:spPr>
        <p:txBody>
          <a:bodyPr wrap="square">
            <a:spAutoFit/>
          </a:bodyPr>
          <a:lstStyle/>
          <a:p>
            <a:r>
              <a:rPr lang="zh-CN" altLang="zh-CN" sz="2000">
                <a:latin typeface="微软雅黑" panose="020B0503020204020204" pitchFamily="34" charset="-122"/>
                <a:ea typeface="微软雅黑" panose="020B0503020204020204" pitchFamily="34" charset="-122"/>
              </a:rPr>
              <a:t>（六）光电传感器特点</a:t>
            </a:r>
          </a:p>
        </p:txBody>
      </p:sp>
      <p:sp>
        <p:nvSpPr>
          <p:cNvPr id="6" name="矩形 5"/>
          <p:cNvSpPr/>
          <p:nvPr/>
        </p:nvSpPr>
        <p:spPr>
          <a:xfrm>
            <a:off x="899745" y="1275660"/>
            <a:ext cx="7056490" cy="3323987"/>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检测距离长</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检测对象广泛</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3</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响应速度快</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分辨率高</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可实现非接触的检测，寿命长</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6</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光电传感器的环境适应性差，不在密封环境下用很容易被油污</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粉尘污染失效。</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7952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1000"/>
                                        <p:tgtEl>
                                          <p:spTgt spid="6">
                                            <p:txEl>
                                              <p:pRg st="3" end="3"/>
                                            </p:txEl>
                                          </p:spTgt>
                                        </p:tgtEl>
                                      </p:cBhvr>
                                    </p:animEffect>
                                    <p:anim calcmode="lin" valueType="num">
                                      <p:cBhvr>
                                        <p:cTn id="3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fade">
                                      <p:cBhvr>
                                        <p:cTn id="42" dur="1000"/>
                                        <p:tgtEl>
                                          <p:spTgt spid="6">
                                            <p:txEl>
                                              <p:pRg st="4" end="4"/>
                                            </p:txEl>
                                          </p:spTgt>
                                        </p:tgtEl>
                                      </p:cBhvr>
                                    </p:animEffect>
                                    <p:anim calcmode="lin" valueType="num">
                                      <p:cBhvr>
                                        <p:cTn id="4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1000"/>
                                        <p:tgtEl>
                                          <p:spTgt spid="6">
                                            <p:txEl>
                                              <p:pRg st="5" end="5"/>
                                            </p:txEl>
                                          </p:spTgt>
                                        </p:tgtEl>
                                      </p:cBhvr>
                                    </p:animEffect>
                                    <p:anim calcmode="lin" valueType="num">
                                      <p:cBhvr>
                                        <p:cTn id="50"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323705" y="811165"/>
            <a:ext cx="4572000" cy="400110"/>
          </a:xfrm>
          <a:prstGeom prst="rect">
            <a:avLst/>
          </a:prstGeom>
        </p:spPr>
        <p:txBody>
          <a:bodyPr wrap="square">
            <a:spAutoFit/>
          </a:bodyPr>
          <a:lstStyle/>
          <a:p>
            <a:r>
              <a:rPr lang="zh-CN" altLang="en-US" sz="2000">
                <a:latin typeface="微软雅黑" panose="020B0503020204020204" pitchFamily="34" charset="-122"/>
                <a:ea typeface="微软雅黑" panose="020B0503020204020204" pitchFamily="34" charset="-122"/>
              </a:rPr>
              <a:t>（七）光电传感器使用注意事项</a:t>
            </a:r>
            <a:endParaRPr lang="zh-CN" altLang="zh-CN" sz="2000">
              <a:latin typeface="微软雅黑" panose="020B0503020204020204" pitchFamily="34" charset="-122"/>
              <a:ea typeface="微软雅黑" panose="020B0503020204020204" pitchFamily="34" charset="-122"/>
            </a:endParaRPr>
          </a:p>
        </p:txBody>
      </p:sp>
      <p:sp>
        <p:nvSpPr>
          <p:cNvPr id="6" name="矩形 5"/>
          <p:cNvSpPr/>
          <p:nvPr/>
        </p:nvSpPr>
        <p:spPr>
          <a:xfrm>
            <a:off x="519342" y="1275660"/>
            <a:ext cx="8156943" cy="3323987"/>
          </a:xfrm>
          <a:prstGeom prst="rect">
            <a:avLst/>
          </a:prstGeom>
        </p:spPr>
        <p:txBody>
          <a:bodyPr wrap="square">
            <a:spAutoFit/>
          </a:bodyPr>
          <a:lstStyle/>
          <a:p>
            <a:pPr indent="304800" algn="just">
              <a:lnSpc>
                <a:spcPct val="150000"/>
              </a:lnSpc>
              <a:spcAft>
                <a:spcPts val="0"/>
              </a:spcAft>
            </a:pP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使</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用中，光电传感器的前端面与被检测的工件或物体表面必须保持平行，这样光电传感器的转换效率最高。</a:t>
            </a: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光电传感器必须安装在没有强光直接照射处，因强光中的红外光将影响接收管的正常工作。</a:t>
            </a: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要考虑周围环境反射的影响。</a:t>
            </a: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在灰尘较多的场合，在现场实际要求上，光电传感器灵敏度的选择要增加</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50%</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，以适应在长期使用中延长光电传感器维护周期的要求。</a:t>
            </a:r>
          </a:p>
        </p:txBody>
      </p:sp>
    </p:spTree>
    <p:extLst>
      <p:ext uri="{BB962C8B-B14F-4D97-AF65-F5344CB8AC3E}">
        <p14:creationId xmlns:p14="http://schemas.microsoft.com/office/powerpoint/2010/main" val="112273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1000"/>
                                        <p:tgtEl>
                                          <p:spTgt spid="6">
                                            <p:txEl>
                                              <p:pRg st="3" end="3"/>
                                            </p:txEl>
                                          </p:spTgt>
                                        </p:tgtEl>
                                      </p:cBhvr>
                                    </p:animEffect>
                                    <p:anim calcmode="lin" valueType="num">
                                      <p:cBhvr>
                                        <p:cTn id="3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338046" y="895317"/>
            <a:ext cx="4572000" cy="400110"/>
          </a:xfrm>
          <a:prstGeom prst="rect">
            <a:avLst/>
          </a:prstGeom>
        </p:spPr>
        <p:txBody>
          <a:bodyPr wrap="square">
            <a:spAutoFit/>
          </a:bodyPr>
          <a:lstStyle/>
          <a:p>
            <a:r>
              <a:rPr lang="zh-CN" altLang="en-US" sz="2000">
                <a:latin typeface="微软雅黑" panose="020B0503020204020204" pitchFamily="34" charset="-122"/>
                <a:ea typeface="微软雅黑" panose="020B0503020204020204" pitchFamily="34" charset="-122"/>
              </a:rPr>
              <a:t>（八）光电传感器的用途</a:t>
            </a:r>
          </a:p>
        </p:txBody>
      </p:sp>
      <p:sp>
        <p:nvSpPr>
          <p:cNvPr id="6" name="矩形 5"/>
          <p:cNvSpPr/>
          <p:nvPr/>
        </p:nvSpPr>
        <p:spPr>
          <a:xfrm>
            <a:off x="331942" y="1560506"/>
            <a:ext cx="8482249" cy="1477328"/>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由</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于光电传感器具有信号响应速度快、非接触测量、性能可靠、探测精度和分辨率高等特点，且体积小、重量轻、能耗低，目前广泛应用于多个领域，如航空航天、通信、智能产品、工业自动化控制、物流等。</a:t>
            </a:r>
          </a:p>
        </p:txBody>
      </p:sp>
    </p:spTree>
    <p:extLst>
      <p:ext uri="{BB962C8B-B14F-4D97-AF65-F5344CB8AC3E}">
        <p14:creationId xmlns:p14="http://schemas.microsoft.com/office/powerpoint/2010/main" val="320061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395710" y="1115924"/>
            <a:ext cx="4572000" cy="400110"/>
          </a:xfrm>
          <a:prstGeom prst="rect">
            <a:avLst/>
          </a:prstGeom>
        </p:spPr>
        <p:txBody>
          <a:bodyPr wrap="square">
            <a:spAutoFit/>
          </a:bodyPr>
          <a:lstStyle/>
          <a:p>
            <a:r>
              <a:rPr lang="zh-CN" altLang="en-US" sz="2000">
                <a:latin typeface="微软雅黑" panose="020B0503020204020204" pitchFamily="34" charset="-122"/>
                <a:ea typeface="微软雅黑" panose="020B0503020204020204" pitchFamily="34" charset="-122"/>
              </a:rPr>
              <a:t>（九）光电传感器的发展趋势</a:t>
            </a:r>
          </a:p>
        </p:txBody>
      </p:sp>
      <p:sp>
        <p:nvSpPr>
          <p:cNvPr id="6" name="矩形 5"/>
          <p:cNvSpPr/>
          <p:nvPr/>
        </p:nvSpPr>
        <p:spPr>
          <a:xfrm>
            <a:off x="834524" y="1851700"/>
            <a:ext cx="7408278"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光电传感器正向着智能化、微型化、多功能化发展。</a:t>
            </a:r>
          </a:p>
        </p:txBody>
      </p:sp>
    </p:spTree>
    <p:extLst>
      <p:ext uri="{BB962C8B-B14F-4D97-AF65-F5344CB8AC3E}">
        <p14:creationId xmlns:p14="http://schemas.microsoft.com/office/powerpoint/2010/main" val="133531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任务实施</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03</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39749780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三、任务实施</a:t>
            </a:r>
            <a:endParaRPr lang="zh-CN" altLang="en-US" sz="2400" b="1" dirty="0">
              <a:solidFill>
                <a:schemeClr val="accent5">
                  <a:lumMod val="50000"/>
                </a:schemeClr>
              </a:solidFill>
              <a:latin typeface="+mn-ea"/>
              <a:ea typeface="+mn-ea"/>
            </a:endParaRPr>
          </a:p>
        </p:txBody>
      </p:sp>
      <p:sp>
        <p:nvSpPr>
          <p:cNvPr id="2" name="矩形 1"/>
          <p:cNvSpPr/>
          <p:nvPr/>
        </p:nvSpPr>
        <p:spPr>
          <a:xfrm>
            <a:off x="1691800" y="1275660"/>
            <a:ext cx="5328370" cy="2246769"/>
          </a:xfrm>
          <a:prstGeom prst="rect">
            <a:avLst/>
          </a:prstGeom>
        </p:spPr>
        <p:txBody>
          <a:bodyPr wrap="square">
            <a:spAutoFit/>
          </a:bodyPr>
          <a:lstStyle/>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资</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讯</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交流分</a:t>
            </a:r>
            <a:r>
              <a:rPr lang="zh-CN"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享</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归纳整理</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，绘制成思</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维导</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图</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汇报展示</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62978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任务总结</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04</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24886857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四、任务总结</a:t>
            </a:r>
            <a:endParaRPr lang="zh-CN" altLang="en-US" sz="2400" b="1" dirty="0">
              <a:solidFill>
                <a:schemeClr val="accent5">
                  <a:lumMod val="50000"/>
                </a:schemeClr>
              </a:solidFill>
              <a:latin typeface="+mn-ea"/>
              <a:ea typeface="+mn-ea"/>
            </a:endParaRPr>
          </a:p>
        </p:txBody>
      </p:sp>
      <p:sp>
        <p:nvSpPr>
          <p:cNvPr id="2" name="矩形 1"/>
          <p:cNvSpPr/>
          <p:nvPr/>
        </p:nvSpPr>
        <p:spPr>
          <a:xfrm>
            <a:off x="1907815" y="987640"/>
            <a:ext cx="4572000" cy="2246769"/>
          </a:xfrm>
          <a:prstGeom prst="rect">
            <a:avLst/>
          </a:prstGeom>
        </p:spPr>
        <p:txBody>
          <a:bodyPr>
            <a:spAutoFit/>
          </a:bodyPr>
          <a:lstStyle/>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感</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器的定义</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光电传感器常见的检测</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方</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式</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光电传感器的图形符号及接线方式</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电传感器的特点</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5803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1046440"/>
          </a:xfrm>
          <a:prstGeom prst="rect">
            <a:avLst/>
          </a:prstGeom>
          <a:noFill/>
        </p:spPr>
        <p:txBody>
          <a:bodyPr wrap="square">
            <a:spAutoFit/>
          </a:bodyPr>
          <a:lstStyle/>
          <a:p>
            <a:pPr>
              <a:defRPr/>
            </a:pPr>
            <a:r>
              <a:rPr lang="zh-CN" altLang="en-US" sz="3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任务描述</a:t>
            </a:r>
          </a:p>
          <a:p>
            <a:pPr>
              <a:defRPr/>
            </a:pP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dirty="0" smtClean="0">
                  <a:solidFill>
                    <a:schemeClr val="accent1">
                      <a:lumMod val="50000"/>
                    </a:schemeClr>
                  </a:solidFill>
                  <a:latin typeface="Impact" panose="020B0806030902050204" pitchFamily="34" charset="0"/>
                  <a:ea typeface="华文细黑" panose="02010600040101010101" charset="-122"/>
                </a:rPr>
                <a:t>01</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dirty="0" smtClean="0">
                <a:solidFill>
                  <a:schemeClr val="accent5">
                    <a:lumMod val="50000"/>
                  </a:schemeClr>
                </a:solidFill>
                <a:latin typeface="+mn-ea"/>
                <a:ea typeface="+mn-ea"/>
              </a:rPr>
              <a:t>一、任务</a:t>
            </a:r>
            <a:r>
              <a:rPr lang="zh-CN" altLang="en-US" sz="2400" b="1" dirty="0">
                <a:solidFill>
                  <a:schemeClr val="accent5">
                    <a:lumMod val="50000"/>
                  </a:schemeClr>
                </a:solidFill>
                <a:latin typeface="+mn-ea"/>
                <a:ea typeface="+mn-ea"/>
              </a:rPr>
              <a:t>描述</a:t>
            </a:r>
          </a:p>
        </p:txBody>
      </p:sp>
      <p:sp>
        <p:nvSpPr>
          <p:cNvPr id="2" name="矩形 1"/>
          <p:cNvSpPr/>
          <p:nvPr/>
        </p:nvSpPr>
        <p:spPr>
          <a:xfrm>
            <a:off x="1403780" y="1111129"/>
            <a:ext cx="6840475" cy="1169551"/>
          </a:xfrm>
          <a:prstGeom prst="rect">
            <a:avLst/>
          </a:prstGeom>
        </p:spPr>
        <p:txBody>
          <a:bodyPr wrap="square">
            <a:spAutoFit/>
          </a:bodyPr>
          <a:lstStyle/>
          <a:p>
            <a:pPr marL="285750" indent="-285750" algn="just">
              <a:lnSpc>
                <a:spcPct val="175000"/>
              </a:lnSpc>
              <a:spcAft>
                <a:spcPts val="0"/>
              </a:spcAft>
              <a:buFont typeface="Arial" panose="020B0604020202020204" pitchFamily="34" charset="0"/>
              <a:buChar char="•"/>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认识光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电传感器的概念、分类和特点等基本知识</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ct val="175000"/>
              </a:lnSpc>
              <a:spcAft>
                <a:spcPts val="0"/>
              </a:spcAft>
              <a:buFont typeface="Arial" panose="020B0604020202020204" pitchFamily="34" charset="0"/>
              <a:buChar char="•"/>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搜集、归纳整理光电传感器知识</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，绘制成思</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维导图</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1352530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8101013" y="2601913"/>
            <a:ext cx="482600" cy="77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文本框 2"/>
          <p:cNvSpPr txBox="1"/>
          <p:nvPr/>
        </p:nvSpPr>
        <p:spPr>
          <a:xfrm>
            <a:off x="3645421" y="1911032"/>
            <a:ext cx="2364315" cy="584775"/>
          </a:xfrm>
          <a:prstGeom prst="rect">
            <a:avLst/>
          </a:prstGeom>
          <a:noFill/>
        </p:spPr>
        <p:txBody>
          <a:bodyPr wrap="square">
            <a:spAutoFit/>
          </a:bodyPr>
          <a:lstStyle/>
          <a:p>
            <a:pPr>
              <a:defRPr/>
            </a:pPr>
            <a:r>
              <a:rPr lang="zh-CN" altLang="en-US" sz="3200" smtClean="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知识储备</a:t>
            </a:r>
            <a:endParaRPr lang="zh-CN" altLang="en-US" sz="3000" b="1" dirty="0" smtClean="0">
              <a:solidFill>
                <a:schemeClr val="accent1">
                  <a:lumMod val="50000"/>
                </a:schemeClr>
              </a:solidFill>
              <a:latin typeface="+mj-ea"/>
            </a:endParaRPr>
          </a:p>
        </p:txBody>
      </p:sp>
      <p:sp>
        <p:nvSpPr>
          <p:cNvPr id="4" name="等腰三角形 3"/>
          <p:cNvSpPr/>
          <p:nvPr/>
        </p:nvSpPr>
        <p:spPr>
          <a:xfrm>
            <a:off x="7348538" y="2574925"/>
            <a:ext cx="541337" cy="109538"/>
          </a:xfrm>
          <a:prstGeom prst="triangle">
            <a:avLst/>
          </a:prstGeom>
          <a:solidFill>
            <a:srgbClr val="4384F1"/>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5" name="等腰三角形 4"/>
          <p:cNvSpPr/>
          <p:nvPr/>
        </p:nvSpPr>
        <p:spPr>
          <a:xfrm>
            <a:off x="7656513" y="2574925"/>
            <a:ext cx="515937" cy="106363"/>
          </a:xfrm>
          <a:prstGeom prst="triangle">
            <a:avLst/>
          </a:prstGeom>
          <a:solidFill>
            <a:srgbClr val="E9423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sp>
        <p:nvSpPr>
          <p:cNvPr id="6" name="等腰三角形 5"/>
          <p:cNvSpPr/>
          <p:nvPr/>
        </p:nvSpPr>
        <p:spPr>
          <a:xfrm>
            <a:off x="7956550" y="2571750"/>
            <a:ext cx="425450" cy="107950"/>
          </a:xfrm>
          <a:prstGeom prst="triangle">
            <a:avLst/>
          </a:prstGeom>
          <a:solidFill>
            <a:srgbClr val="FBBD06"/>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charset="-122"/>
              <a:ea typeface="华文细黑" panose="02010600040101010101" charset="-122"/>
            </a:endParaRPr>
          </a:p>
        </p:txBody>
      </p:sp>
      <p:grpSp>
        <p:nvGrpSpPr>
          <p:cNvPr id="7" name="组合 9"/>
          <p:cNvGrpSpPr/>
          <p:nvPr/>
        </p:nvGrpSpPr>
        <p:grpSpPr bwMode="auto">
          <a:xfrm>
            <a:off x="611188" y="1635125"/>
            <a:ext cx="1122362" cy="1104900"/>
            <a:chOff x="435062" y="2197292"/>
            <a:chExt cx="2503108" cy="2448000"/>
          </a:xfrm>
        </p:grpSpPr>
        <p:grpSp>
          <p:nvGrpSpPr>
            <p:cNvPr id="8" name="组合 10"/>
            <p:cNvGrpSpPr/>
            <p:nvPr/>
          </p:nvGrpSpPr>
          <p:grpSpPr bwMode="auto">
            <a:xfrm>
              <a:off x="490170" y="2197292"/>
              <a:ext cx="2448000" cy="2448000"/>
              <a:chOff x="3384388" y="-791390"/>
              <a:chExt cx="2448000" cy="2448000"/>
            </a:xfrm>
          </p:grpSpPr>
          <p:sp>
            <p:nvSpPr>
              <p:cNvPr id="11" name="圆角矩形 10"/>
              <p:cNvSpPr>
                <a:spLocks noChangeAspect="1"/>
              </p:cNvSpPr>
              <p:nvPr/>
            </p:nvSpPr>
            <p:spPr>
              <a:xfrm rot="2700000">
                <a:off x="3385157" y="-790621"/>
                <a:ext cx="2448000" cy="2446461"/>
              </a:xfrm>
              <a:prstGeom prst="roundRect">
                <a:avLst/>
              </a:prstGeom>
              <a:gradFill>
                <a:gsLst>
                  <a:gs pos="0">
                    <a:schemeClr val="bg1"/>
                  </a:gs>
                  <a:gs pos="36000">
                    <a:schemeClr val="bg1"/>
                  </a:gs>
                  <a:gs pos="100000">
                    <a:srgbClr val="ECECEC"/>
                  </a:gs>
                </a:gsLst>
                <a:lin ang="13500000" scaled="1"/>
              </a:gradFill>
              <a:ln w="19050">
                <a:solidFill>
                  <a:schemeClr val="bg1"/>
                </a:solidFill>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圆角矩形 11"/>
              <p:cNvSpPr>
                <a:spLocks noChangeAspect="1"/>
              </p:cNvSpPr>
              <p:nvPr/>
            </p:nvSpPr>
            <p:spPr>
              <a:xfrm rot="2700000">
                <a:off x="3448537" y="-737512"/>
                <a:ext cx="2342483" cy="2340247"/>
              </a:xfrm>
              <a:prstGeom prst="roundRect">
                <a:avLst/>
              </a:prstGeom>
              <a:noFill/>
              <a:ln w="12700">
                <a:solidFill>
                  <a:schemeClr val="bg1">
                    <a:lumMod val="75000"/>
                  </a:schemeClr>
                </a:solidFill>
                <a:prstDash val="dash"/>
              </a:ln>
              <a:effectLst>
                <a:outerShdw blurRad="508000" dist="5080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文本框 8"/>
            <p:cNvSpPr txBox="1"/>
            <p:nvPr/>
          </p:nvSpPr>
          <p:spPr>
            <a:xfrm>
              <a:off x="435062" y="2292259"/>
              <a:ext cx="2442921" cy="1429407"/>
            </a:xfrm>
            <a:prstGeom prst="rect">
              <a:avLst/>
            </a:prstGeom>
            <a:noFill/>
          </p:spPr>
          <p:txBody>
            <a:bodyPr wrap="square">
              <a:spAutoFit/>
            </a:bodyPr>
            <a:lstStyle/>
            <a:p>
              <a:pPr algn="ctr">
                <a:defRPr/>
              </a:pPr>
              <a:r>
                <a:rPr lang="en-US" altLang="zh-CN" sz="3600" smtClean="0">
                  <a:solidFill>
                    <a:schemeClr val="accent1">
                      <a:lumMod val="50000"/>
                    </a:schemeClr>
                  </a:solidFill>
                  <a:latin typeface="Impact" panose="020B0806030902050204" pitchFamily="34" charset="0"/>
                  <a:ea typeface="华文细黑" panose="02010600040101010101" charset="-122"/>
                </a:rPr>
                <a:t>02</a:t>
              </a:r>
              <a:endParaRPr lang="zh-CN" altLang="en-US" sz="3600" dirty="0">
                <a:solidFill>
                  <a:schemeClr val="accent1">
                    <a:lumMod val="50000"/>
                  </a:schemeClr>
                </a:solidFill>
                <a:latin typeface="Impact" panose="020B0806030902050204" pitchFamily="34" charset="0"/>
                <a:ea typeface="华文细黑" panose="02010600040101010101" charset="-122"/>
              </a:endParaRPr>
            </a:p>
          </p:txBody>
        </p:sp>
        <p:sp>
          <p:nvSpPr>
            <p:cNvPr id="10" name="文本框 12"/>
            <p:cNvSpPr txBox="1">
              <a:spLocks noChangeArrowheads="1"/>
            </p:cNvSpPr>
            <p:nvPr/>
          </p:nvSpPr>
          <p:spPr bwMode="auto">
            <a:xfrm>
              <a:off x="532907" y="3525668"/>
              <a:ext cx="2370079" cy="67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dirty="0">
                  <a:solidFill>
                    <a:srgbClr val="7F7F7F"/>
                  </a:solidFill>
                  <a:latin typeface="华文细黑" panose="02010600040101010101" charset="-122"/>
                  <a:ea typeface="华文细黑" panose="02010600040101010101" charset="-122"/>
                </a:rPr>
                <a:t>Part </a:t>
              </a:r>
              <a:r>
                <a:rPr lang="en-US" altLang="zh-CN" sz="1400" dirty="0" smtClean="0">
                  <a:solidFill>
                    <a:srgbClr val="7F7F7F"/>
                  </a:solidFill>
                  <a:latin typeface="华文细黑" panose="02010600040101010101" charset="-122"/>
                  <a:ea typeface="华文细黑" panose="02010600040101010101" charset="-122"/>
                </a:rPr>
                <a:t>One</a:t>
              </a:r>
            </a:p>
          </p:txBody>
        </p:sp>
      </p:grpSp>
      <p:cxnSp>
        <p:nvCxnSpPr>
          <p:cNvPr id="13" name="直接连接符 12"/>
          <p:cNvCxnSpPr/>
          <p:nvPr/>
        </p:nvCxnSpPr>
        <p:spPr bwMode="auto">
          <a:xfrm>
            <a:off x="2124075" y="2679700"/>
            <a:ext cx="6480175"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9527082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2700924" cy="499624"/>
          </a:xfrm>
          <a:prstGeom prst="rect">
            <a:avLst/>
          </a:prstGeom>
        </p:spPr>
        <p:txBody>
          <a:bodyPr wrap="squar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（一）光电传感器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899745" y="1522666"/>
            <a:ext cx="7485855" cy="1477328"/>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电传感器是一种利用光电器件把光信号转换成电信号（电压、电流、电荷、电阻等）的装置。它可用来检测直接引起光量变化的非电量</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，也</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可用来检测能转换成光量变化的其他非电量，</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1259770" y="3291800"/>
            <a:ext cx="7295921" cy="400110"/>
          </a:xfrm>
          <a:prstGeom prst="rect">
            <a:avLst/>
          </a:prstGeom>
        </p:spPr>
        <p:txBody>
          <a:bodyPr wrap="square">
            <a:spAutoFit/>
          </a:bodyPr>
          <a:lstStyle/>
          <a:p>
            <a:r>
              <a:rPr lang="zh-CN" altLang="zh-CN" sz="2000">
                <a:latin typeface="微软雅黑" panose="020B0503020204020204" pitchFamily="34" charset="-122"/>
                <a:ea typeface="微软雅黑" panose="020B0503020204020204" pitchFamily="34" charset="-122"/>
                <a:cs typeface="Times New Roman" panose="02020603050405020304" pitchFamily="18" charset="0"/>
              </a:rPr>
              <a:t>光电传感器是各种光电检测系统中实现光电转换的关键元件。</a:t>
            </a:r>
            <a:endParaRPr lang="zh-CN" altLang="en-US" sz="20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410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2700924" cy="499624"/>
          </a:xfrm>
          <a:prstGeom prst="rect">
            <a:avLst/>
          </a:prstGeom>
        </p:spPr>
        <p:txBody>
          <a:bodyPr wrap="square">
            <a:spAutoFit/>
          </a:bodyPr>
          <a:lstStyle/>
          <a:p>
            <a:pPr indent="304800" algn="just">
              <a:lnSpc>
                <a:spcPct val="150000"/>
              </a:lnSpc>
              <a:spcAft>
                <a:spcPts val="0"/>
              </a:spcAft>
            </a:pPr>
            <a:r>
              <a:rPr lang="zh-CN" altLang="zh-CN" sz="2000" kern="100">
                <a:latin typeface="微软雅黑" panose="020B0503020204020204" pitchFamily="34" charset="-122"/>
                <a:ea typeface="微软雅黑" panose="020B0503020204020204" pitchFamily="34" charset="-122"/>
                <a:cs typeface="Times New Roman" panose="02020603050405020304" pitchFamily="18" charset="0"/>
              </a:rPr>
              <a:t>（一）光电传感器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686395" y="1491675"/>
            <a:ext cx="7704535" cy="147732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常见的光电传感器有光电管、光敏电阻、光敏晶体管、光电耦合器、颜色传感器、红外光传感器、紫外线传感器、光纤传感器和</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CCD</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图像传感器。</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727958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744824"/>
            <a:ext cx="3779946"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（二）光电传感器工作原理</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471713" y="1413408"/>
            <a:ext cx="8133900" cy="2862322"/>
          </a:xfrm>
          <a:prstGeom prst="rect">
            <a:avLst/>
          </a:prstGeom>
        </p:spPr>
        <p:txBody>
          <a:bodyPr wrap="square">
            <a:spAutoFit/>
          </a:bodyPr>
          <a:lstStyle/>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电传感器的工作原理基于光电效应</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电效应是指光照射在某些物质上时，物质的电子吸收光子的能量而发生了相应的电效应现象</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电传感器把被测量的变化转换成光信号的变化，然后借助光电元件进一步将非电信号转换成电信号。它是通过把光强度的变化转换成电信号的变化来实现控制的。</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5115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bwMode="auto">
          <a:xfrm>
            <a:off x="20638" y="627063"/>
            <a:ext cx="9036050"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4" name="文本框 3"/>
          <p:cNvSpPr txBox="1"/>
          <p:nvPr/>
        </p:nvSpPr>
        <p:spPr>
          <a:xfrm>
            <a:off x="107950" y="169863"/>
            <a:ext cx="6480175" cy="460375"/>
          </a:xfrm>
          <a:prstGeom prst="rect">
            <a:avLst/>
          </a:prstGeom>
          <a:noFill/>
        </p:spPr>
        <p:txBody>
          <a:bodyPr>
            <a:spAutoFit/>
          </a:bodyPr>
          <a:lstStyle/>
          <a:p>
            <a:pPr>
              <a:defRPr/>
            </a:pPr>
            <a:r>
              <a:rPr lang="zh-CN" altLang="en-US" sz="2400" b="1" smtClean="0">
                <a:solidFill>
                  <a:schemeClr val="accent5">
                    <a:lumMod val="50000"/>
                  </a:schemeClr>
                </a:solidFill>
                <a:latin typeface="+mn-ea"/>
                <a:ea typeface="+mn-ea"/>
              </a:rPr>
              <a:t>二、知识储备</a:t>
            </a:r>
            <a:endParaRPr lang="zh-CN" altLang="en-US" sz="2400" b="1" dirty="0">
              <a:solidFill>
                <a:schemeClr val="accent5">
                  <a:lumMod val="50000"/>
                </a:schemeClr>
              </a:solidFill>
              <a:latin typeface="+mn-ea"/>
              <a:ea typeface="+mn-ea"/>
            </a:endParaRPr>
          </a:p>
        </p:txBody>
      </p:sp>
      <p:sp>
        <p:nvSpPr>
          <p:cNvPr id="5" name="矩形 4"/>
          <p:cNvSpPr/>
          <p:nvPr/>
        </p:nvSpPr>
        <p:spPr>
          <a:xfrm>
            <a:off x="0" y="649657"/>
            <a:ext cx="3779946" cy="553998"/>
          </a:xfrm>
          <a:prstGeom prst="rect">
            <a:avLst/>
          </a:prstGeom>
        </p:spPr>
        <p:txBody>
          <a:bodyPr wrap="square">
            <a:spAutoFit/>
          </a:bodyPr>
          <a:lstStyle/>
          <a:p>
            <a:pPr indent="304800" algn="just">
              <a:lnSpc>
                <a:spcPct val="150000"/>
              </a:lnSpc>
              <a:spcAft>
                <a:spcPts val="0"/>
              </a:spcAft>
            </a:pP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（二）光电传感器工作原理</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364372" y="1162263"/>
            <a:ext cx="8348582" cy="3785652"/>
          </a:xfrm>
          <a:prstGeom prst="rect">
            <a:avLst/>
          </a:prstGeom>
        </p:spPr>
        <p:txBody>
          <a:bodyPr wrap="square">
            <a:spAutoFit/>
          </a:bodyPr>
          <a:lstStyle/>
          <a:p>
            <a:pPr indent="304800" algn="just">
              <a:lnSpc>
                <a:spcPct val="150000"/>
              </a:lnSpc>
              <a:spcAft>
                <a:spcPts val="0"/>
              </a:spcAft>
            </a:pP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光</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电传感器在一般情况下，有三部分构成，它们分为：发射器、接收器和检测电路</a:t>
            </a: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smtClean="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en-US" sz="2000" kern="100" smtClean="0">
                <a:latin typeface="微软雅黑" panose="020B0503020204020204" pitchFamily="34" charset="-122"/>
                <a:ea typeface="微软雅黑" panose="020B0503020204020204" pitchFamily="34" charset="-122"/>
                <a:cs typeface="Times New Roman" panose="02020603050405020304" pitchFamily="18" charset="0"/>
              </a:rPr>
              <a:t>   发</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射器对准目标发射光束，发射的光束一般来源于半导体光源，发光二极管</a:t>
            </a:r>
            <a:r>
              <a:rPr lang="en-US" altLang="zh-CN" sz="2000" kern="100">
                <a:latin typeface="微软雅黑" panose="020B0503020204020204" pitchFamily="34" charset="-122"/>
                <a:ea typeface="微软雅黑" panose="020B0503020204020204" pitchFamily="34" charset="-122"/>
                <a:cs typeface="Times New Roman" panose="02020603050405020304" pitchFamily="18" charset="0"/>
              </a:rPr>
              <a:t>(LED)</a:t>
            </a:r>
            <a:r>
              <a:rPr lang="zh-CN" altLang="en-US" sz="2000" kern="100">
                <a:latin typeface="微软雅黑" panose="020B0503020204020204" pitchFamily="34" charset="-122"/>
                <a:ea typeface="微软雅黑" panose="020B0503020204020204" pitchFamily="34" charset="-122"/>
                <a:cs typeface="Times New Roman" panose="02020603050405020304" pitchFamily="18" charset="0"/>
              </a:rPr>
              <a:t>、激光二极管及红外发射二极管。光束不间断地发射，或者改变脉冲宽度。接收器有光电二极管、光电三极管、光电池组成。在接收器的前面，装有光学元件如透镜和光圈等。在其后面是检测电路，它能滤出有效信号和应用该信号。此外，光电开关的结构元件中还有发射板和光导纤维。</a:t>
            </a:r>
            <a:endParaRPr lang="zh-CN" alt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5083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86c0bdd-a085-4c00-ad47-77e99e34ecf3"/>
  <p:tag name="COMMONDATA" val="eyJoZGlkIjoiNGY5NmQ1YmVkMGM0MjdlNmJhMThhMTA3ZjNjYjQ1YzYifQ=="/>
</p:tagLst>
</file>

<file path=ppt/theme/theme1.xml><?xml version="1.0" encoding="utf-8"?>
<a:theme xmlns:a="http://schemas.openxmlformats.org/drawingml/2006/main" name="自定义设计方案_2">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455C8"/>
        </a:solidFill>
        <a:ln w="9525" cap="flat" cmpd="sng" algn="ctr">
          <a:noFill/>
          <a:prstDash val="solid"/>
          <a:round/>
          <a:headEnd type="none" w="med" len="med"/>
          <a:tailEnd type="none" w="med" len="med"/>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3009</Words>
  <Application>Microsoft Office PowerPoint</Application>
  <PresentationFormat>全屏显示(16:9)</PresentationFormat>
  <Paragraphs>126</Paragraphs>
  <Slides>29</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Aharoni</vt:lpstr>
      <vt:lpstr>华文细黑</vt:lpstr>
      <vt:lpstr>宋体</vt:lpstr>
      <vt:lpstr>微软雅黑</vt:lpstr>
      <vt:lpstr>Arial</vt:lpstr>
      <vt:lpstr>Impact</vt:lpstr>
      <vt:lpstr>Times New Roman</vt:lpstr>
      <vt:lpstr>自定义设计方案_2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wuwenjie</dc:creator>
  <cp:lastModifiedBy>yzx183</cp:lastModifiedBy>
  <cp:revision>1571</cp:revision>
  <dcterms:created xsi:type="dcterms:W3CDTF">2013-04-24T01:35:00Z</dcterms:created>
  <dcterms:modified xsi:type="dcterms:W3CDTF">2023-07-22T02:53:54Z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RubyTemplateID">
    <vt:lpwstr>13</vt:lpwstr>
  </property>
  <property fmtid="{D5CDD505-2E9C-101B-9397-08002B2CF9AE}" pid="4" name="ICV">
    <vt:lpwstr>AC129782D6B74FE38BC897B38C1F7880_13</vt:lpwstr>
  </property>
</Properties>
</file>