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259" r:id="rId8"/>
    <p:sldId id="258" r:id="rId9"/>
    <p:sldId id="295" r:id="rId10"/>
    <p:sldId id="320" r:id="rId11"/>
    <p:sldId id="262" r:id="rId12"/>
    <p:sldId id="321" r:id="rId13"/>
    <p:sldId id="322" r:id="rId14"/>
    <p:sldId id="324" r:id="rId15"/>
    <p:sldId id="323" r:id="rId16"/>
    <p:sldId id="325" r:id="rId17"/>
    <p:sldId id="311" r:id="rId18"/>
    <p:sldId id="326" r:id="rId19"/>
    <p:sldId id="315" r:id="rId20"/>
    <p:sldId id="327" r:id="rId21"/>
    <p:sldId id="328" r:id="rId22"/>
    <p:sldId id="329" r:id="rId23"/>
    <p:sldId id="330" r:id="rId24"/>
    <p:sldId id="284" r:id="rId25"/>
    <p:sldId id="283" r:id="rId26"/>
    <p:sldId id="260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316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2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08.xml"/><Relationship Id="rId12" Type="http://schemas.openxmlformats.org/officeDocument/2006/relationships/image" Target="../media/image11.png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tags" Target="../tags/tag20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0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16.xml"/><Relationship Id="rId12" Type="http://schemas.openxmlformats.org/officeDocument/2006/relationships/image" Target="../media/image12.png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tags" Target="../tags/tag20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8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24.xml"/><Relationship Id="rId12" Type="http://schemas.openxmlformats.org/officeDocument/2006/relationships/image" Target="../media/image13.png"/><Relationship Id="rId11" Type="http://schemas.openxmlformats.org/officeDocument/2006/relationships/tags" Target="../tags/tag223.xml"/><Relationship Id="rId10" Type="http://schemas.openxmlformats.org/officeDocument/2006/relationships/tags" Target="../tags/tag222.xml"/><Relationship Id="rId1" Type="http://schemas.openxmlformats.org/officeDocument/2006/relationships/tags" Target="../tags/tag21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6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32.xml"/><Relationship Id="rId12" Type="http://schemas.openxmlformats.org/officeDocument/2006/relationships/image" Target="../media/image14.png"/><Relationship Id="rId11" Type="http://schemas.openxmlformats.org/officeDocument/2006/relationships/tags" Target="../tags/tag231.xml"/><Relationship Id="rId10" Type="http://schemas.openxmlformats.org/officeDocument/2006/relationships/tags" Target="../tags/tag230.xml"/><Relationship Id="rId1" Type="http://schemas.openxmlformats.org/officeDocument/2006/relationships/tags" Target="../tags/tag22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tags" Target="../tags/tag23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48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tags" Target="../tags/tag24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0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259.xml"/><Relationship Id="rId16" Type="http://schemas.openxmlformats.org/officeDocument/2006/relationships/image" Target="../media/image16.png"/><Relationship Id="rId15" Type="http://schemas.openxmlformats.org/officeDocument/2006/relationships/tags" Target="../tags/tag258.xml"/><Relationship Id="rId14" Type="http://schemas.openxmlformats.org/officeDocument/2006/relationships/image" Target="../media/image15.png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tags" Target="../tags/tag24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tags" Target="../tags/tag26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1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69.xml"/><Relationship Id="rId14" Type="http://schemas.openxmlformats.org/officeDocument/2006/relationships/image" Target="../media/image17.png"/><Relationship Id="rId13" Type="http://schemas.openxmlformats.org/officeDocument/2006/relationships/tags" Target="../tags/tag268.xml"/><Relationship Id="rId12" Type="http://schemas.openxmlformats.org/officeDocument/2006/relationships/tags" Target="../tags/tag267.xml"/><Relationship Id="rId11" Type="http://schemas.openxmlformats.org/officeDocument/2006/relationships/tags" Target="../tags/tag266.xml"/><Relationship Id="rId10" Type="http://schemas.openxmlformats.org/officeDocument/2006/relationships/tags" Target="../tags/tag265.xml"/><Relationship Id="rId1" Type="http://schemas.openxmlformats.org/officeDocument/2006/relationships/tags" Target="../tags/tag26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7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71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79.xml"/><Relationship Id="rId14" Type="http://schemas.openxmlformats.org/officeDocument/2006/relationships/image" Target="../media/image18.png"/><Relationship Id="rId13" Type="http://schemas.openxmlformats.org/officeDocument/2006/relationships/tags" Target="../tags/tag278.xml"/><Relationship Id="rId12" Type="http://schemas.openxmlformats.org/officeDocument/2006/relationships/tags" Target="../tags/tag277.xml"/><Relationship Id="rId11" Type="http://schemas.openxmlformats.org/officeDocument/2006/relationships/tags" Target="../tags/tag276.xml"/><Relationship Id="rId10" Type="http://schemas.openxmlformats.org/officeDocument/2006/relationships/tags" Target="../tags/tag275.xml"/><Relationship Id="rId1" Type="http://schemas.openxmlformats.org/officeDocument/2006/relationships/tags" Target="../tags/tag27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8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81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89.xml"/><Relationship Id="rId14" Type="http://schemas.openxmlformats.org/officeDocument/2006/relationships/image" Target="../media/image10.png"/><Relationship Id="rId13" Type="http://schemas.openxmlformats.org/officeDocument/2006/relationships/tags" Target="../tags/tag288.xml"/><Relationship Id="rId12" Type="http://schemas.openxmlformats.org/officeDocument/2006/relationships/tags" Target="../tags/tag287.xml"/><Relationship Id="rId11" Type="http://schemas.openxmlformats.org/officeDocument/2006/relationships/tags" Target="../tags/tag286.xml"/><Relationship Id="rId10" Type="http://schemas.openxmlformats.org/officeDocument/2006/relationships/tags" Target="../tags/tag285.xml"/><Relationship Id="rId1" Type="http://schemas.openxmlformats.org/officeDocument/2006/relationships/tags" Target="../tags/tag28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9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1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98.xml"/><Relationship Id="rId12" Type="http://schemas.openxmlformats.org/officeDocument/2006/relationships/tags" Target="../tags/tag297.xml"/><Relationship Id="rId11" Type="http://schemas.openxmlformats.org/officeDocument/2006/relationships/tags" Target="../tags/tag296.xml"/><Relationship Id="rId10" Type="http://schemas.openxmlformats.org/officeDocument/2006/relationships/tags" Target="../tags/tag295.xml"/><Relationship Id="rId1" Type="http://schemas.openxmlformats.org/officeDocument/2006/relationships/tags" Target="../tags/tag290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0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05.xml"/><Relationship Id="rId10" Type="http://schemas.openxmlformats.org/officeDocument/2006/relationships/tags" Target="../tags/tag304.xml"/><Relationship Id="rId1" Type="http://schemas.openxmlformats.org/officeDocument/2006/relationships/tags" Target="../tags/tag29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10.xml"/><Relationship Id="rId8" Type="http://schemas.openxmlformats.org/officeDocument/2006/relationships/tags" Target="../tags/tag30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07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13.xml"/><Relationship Id="rId11" Type="http://schemas.openxmlformats.org/officeDocument/2006/relationships/tags" Target="../tags/tag312.xml"/><Relationship Id="rId10" Type="http://schemas.openxmlformats.org/officeDocument/2006/relationships/tags" Target="../tags/tag311.xml"/><Relationship Id="rId1" Type="http://schemas.openxmlformats.org/officeDocument/2006/relationships/tags" Target="../tags/tag30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315.xml"/><Relationship Id="rId1" Type="http://schemas.openxmlformats.org/officeDocument/2006/relationships/tags" Target="../tags/tag31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60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164.xml"/><Relationship Id="rId5" Type="http://schemas.openxmlformats.org/officeDocument/2006/relationships/image" Target="../media/image7.png"/><Relationship Id="rId4" Type="http://schemas.openxmlformats.org/officeDocument/2006/relationships/tags" Target="../tags/tag163.xml"/><Relationship Id="rId3" Type="http://schemas.openxmlformats.org/officeDocument/2006/relationships/image" Target="../media/image6.png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6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174.xml"/><Relationship Id="rId14" Type="http://schemas.openxmlformats.org/officeDocument/2006/relationships/image" Target="../media/image8.png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tags" Target="../tags/tag16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6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184.xml"/><Relationship Id="rId14" Type="http://schemas.openxmlformats.org/officeDocument/2006/relationships/image" Target="../media/image7.png"/><Relationship Id="rId13" Type="http://schemas.openxmlformats.org/officeDocument/2006/relationships/tags" Target="../tags/tag183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6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92.xml"/><Relationship Id="rId12" Type="http://schemas.openxmlformats.org/officeDocument/2006/relationships/image" Target="../media/image9.png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tags" Target="../tags/tag18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4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00.xml"/><Relationship Id="rId12" Type="http://schemas.openxmlformats.org/officeDocument/2006/relationships/image" Target="../media/image10.png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tags" Target="../tags/tag19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442075" y="2762250"/>
            <a:ext cx="5749925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婴幼儿感觉器官的特点与保健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模块一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九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416560" y="1102995"/>
            <a:ext cx="11166475" cy="50825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68960" y="476885"/>
            <a:ext cx="11014075" cy="395986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（一）眼睛的特点：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3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.婴幼儿期是视觉发育的敏感期：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</a:t>
            </a:r>
            <a:r>
              <a:rPr lang="en-US" altLang="zh-CN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       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初生小孩的视力只有光感；1岁时视力可达0.2；2～3岁达0.5。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</a:t>
            </a:r>
            <a:r>
              <a:rPr lang="en-US" altLang="zh-CN" sz="24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   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3岁前的婴幼儿可完成70%的视力发育。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二、婴幼儿感觉器官（眼睛、耳朵）的生理特点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950075" y="3429000"/>
            <a:ext cx="3801110" cy="251777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416560" y="1102995"/>
            <a:ext cx="11166475" cy="50825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68960" y="761365"/>
            <a:ext cx="11014075" cy="395986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</a:t>
            </a: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二）</a:t>
            </a: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耳朵的特点：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1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.外耳道尚未完全骨化：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</a:t>
            </a:r>
            <a:r>
              <a:rPr lang="en-US" altLang="zh-CN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       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婴幼儿外耳道的皮下组织很少，皮肤与软骨膜相贴甚紧，而其外耳道黏膜又娇嫩，容易发生感染，此时会因感染出现外耳道炎性肿胀引起疼痛。婴幼儿耳廓皮下组织也很少且血循环差，易生冻疮。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二、婴幼儿感觉器官（眼睛、耳朵）的生理特点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657590" y="3861435"/>
            <a:ext cx="1792605" cy="212788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416560" y="1102995"/>
            <a:ext cx="11166475" cy="50825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68960" y="476885"/>
            <a:ext cx="11014075" cy="395986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（二）</a:t>
            </a: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耳朵的特点：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2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. 婴幼儿易发生中耳炎：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</a:t>
            </a:r>
            <a:r>
              <a:rPr lang="en-US" altLang="zh-CN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       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婴幼儿的咽鼓管宽、短、平直，当发生上呼吸道感染时，炎症易经咽鼓管蔓延至中耳，引起中耳炎。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二、婴幼儿感觉器官（眼睛、耳朵）的生理特点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984875" y="3350260"/>
            <a:ext cx="3852545" cy="260731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416560" y="1102995"/>
            <a:ext cx="11166475" cy="50825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68960" y="476885"/>
            <a:ext cx="11014075" cy="395986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（二）</a:t>
            </a: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耳朵的特点：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3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. 耳蜗的感受性较强：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</a:t>
            </a:r>
            <a:r>
              <a:rPr lang="en-US" altLang="zh-CN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       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婴幼儿耳蜗的感受性较成人强，对声音的感受比较敏感，所以婴幼儿的听觉比成人敏锐，因而对噪声更敏感。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二、婴幼儿感觉器官（眼睛、耳朵）的生理特点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580505" y="3290570"/>
            <a:ext cx="3961130" cy="266763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18795" y="1353820"/>
            <a:ext cx="11561445" cy="501078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608399" y="79940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（一）视感知的发育规律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三、婴幼儿视感知、听感知的发育规律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720090" y="2785110"/>
            <a:ext cx="11262995" cy="34010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新生儿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已有视觉感应功能，瞳孔有对光反应。</a:t>
            </a:r>
            <a:r>
              <a:rPr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能看清 15～20cm 内的物体</a:t>
            </a: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；</a:t>
            </a:r>
            <a:endParaRPr sz="2400" spc="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2个月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出现头眼协调，在3～4个月时头眼协调</a:t>
            </a:r>
            <a:r>
              <a:rPr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水平转动180°</a:t>
            </a: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；</a:t>
            </a:r>
            <a:endParaRPr lang="zh-CN" altLang="en-US" sz="2400" spc="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5～7个月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目光可追随上、下移动的物体垂直方向转动，出现手眼协调动作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；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8～9个月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出现视深度的感觉，能看到小物体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，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喜看明亮鲜艳的颜色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；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一岁半左右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能识别1～2种主要颜色，可区别各种形状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；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2～3岁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能识别物体大小、距离、方向和位置，能区别垂直线和横线。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455930" y="1353820"/>
            <a:ext cx="11624310" cy="508190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455999" y="-202635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</a:t>
            </a: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二）听感知的发育规律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三、婴幼儿视感知、听感知的发育规律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720090" y="2358390"/>
            <a:ext cx="11262995" cy="34010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新生儿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出生时听力差，3～7天后听觉已相当好；</a:t>
            </a:r>
            <a:endParaRPr sz="2400" spc="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3～4个</a:t>
            </a: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月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</a:rPr>
              <a:t>头耳协调，头可转向声源（定向反应），听到悦耳声音会微笑</a:t>
            </a: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；</a:t>
            </a:r>
            <a:endParaRPr lang="zh-CN" altLang="en-US" sz="2400" spc="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5～6个月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能区别父亲或母亲的声音，对父母言语有清楚的反应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；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7～9个月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可确定声源，区别言语的意义；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1岁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能听懂自己的名字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；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2岁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能听懂简单的吩咐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；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3岁</a:t>
            </a:r>
            <a:r>
              <a:rPr lang="zh-CN" altLang="en-US" sz="28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：能精细区别不同的声音。</a:t>
            </a:r>
            <a:endParaRPr lang="zh-CN" altLang="en-US" sz="28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159" y="135382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159" y="394265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四、婴幼儿感觉器官（眼睛、耳朵）的卫生保健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折角形 33"/>
          <p:cNvSpPr/>
          <p:nvPr>
            <p:custDataLst>
              <p:tags r:id="rId11"/>
            </p:custDataLst>
          </p:nvPr>
        </p:nvSpPr>
        <p:spPr>
          <a:xfrm>
            <a:off x="660400" y="1289685"/>
            <a:ext cx="10812145" cy="463613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814070" y="1542415"/>
            <a:ext cx="10768965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（一）眼睛的卫生保健</a:t>
            </a:r>
            <a:endParaRPr lang="zh-CN" altLang="en-US" sz="2800" dirty="0">
              <a:sym typeface="+mn-ea"/>
            </a:endParaRPr>
          </a:p>
          <a:p>
            <a:endParaRPr lang="zh-CN" altLang="en-US" sz="2800" dirty="0">
              <a:sym typeface="+mn-ea"/>
            </a:endParaRPr>
          </a:p>
          <a:p>
            <a:r>
              <a:rPr lang="zh-CN" altLang="en-US" sz="2800" dirty="0">
                <a:sym typeface="+mn-ea"/>
              </a:rPr>
              <a:t>1.养成良好的用眼习惯以保护视力：</a:t>
            </a:r>
            <a:r>
              <a:rPr 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看书时要保持正确的姿势和适</a:t>
            </a:r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r>
              <a:rPr 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          宜的眼距；使用电子产品如电视、手机、iPad等要有节制；集中</a:t>
            </a:r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r>
              <a:rPr 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          用眼一段时间后应远望或去户外活动；教育、督促孩子养成良好</a:t>
            </a:r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r>
              <a:rPr 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          的用眼卫生习惯；监督孩子科学用眼，教宝宝学习眼保健操。</a:t>
            </a:r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068820" y="4132580"/>
            <a:ext cx="1948815" cy="15805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639185" y="4133215"/>
            <a:ext cx="2385695" cy="157988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159" y="135382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159" y="394265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四、婴幼儿感觉器官（眼睛、耳朵）的卫生保健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折角形 33"/>
          <p:cNvSpPr/>
          <p:nvPr>
            <p:custDataLst>
              <p:tags r:id="rId11"/>
            </p:custDataLst>
          </p:nvPr>
        </p:nvSpPr>
        <p:spPr>
          <a:xfrm>
            <a:off x="660400" y="1289685"/>
            <a:ext cx="10812145" cy="463613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814070" y="1542415"/>
            <a:ext cx="1076896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（一）眼睛的卫生保健</a:t>
            </a:r>
            <a:endParaRPr lang="zh-CN" altLang="en-US" sz="2800" dirty="0">
              <a:sym typeface="+mn-ea"/>
            </a:endParaRPr>
          </a:p>
          <a:p>
            <a:endParaRPr lang="zh-CN" altLang="en-US" sz="2800" dirty="0">
              <a:sym typeface="+mn-ea"/>
            </a:endParaRPr>
          </a:p>
          <a:p>
            <a:r>
              <a:rPr lang="en-US" altLang="zh-CN" sz="2800" dirty="0">
                <a:sym typeface="+mn-ea"/>
              </a:rPr>
              <a:t>2</a:t>
            </a:r>
            <a:r>
              <a:rPr lang="zh-CN" altLang="en-US" sz="2800" dirty="0">
                <a:sym typeface="+mn-ea"/>
              </a:rPr>
              <a:t>.提供良好的视觉环境 ：</a:t>
            </a:r>
            <a:r>
              <a:rPr 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活动室室内家具宜采用浅色，窗户应大小适中，</a:t>
            </a:r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r>
              <a:rPr 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          使自然光充足，自然光不足时，宜用白炽灯或日光灯照明；看书、画</a:t>
            </a:r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r>
              <a:rPr 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          画注意柔和的光线应来自左前方。</a:t>
            </a:r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781800" y="3429000"/>
            <a:ext cx="3070860" cy="239268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159" y="135382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159" y="394265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四、婴幼儿感觉器官（眼睛、耳朵）的卫生保健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折角形 33"/>
          <p:cNvSpPr/>
          <p:nvPr>
            <p:custDataLst>
              <p:tags r:id="rId11"/>
            </p:custDataLst>
          </p:nvPr>
        </p:nvSpPr>
        <p:spPr>
          <a:xfrm>
            <a:off x="660400" y="1289685"/>
            <a:ext cx="10812145" cy="463613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814070" y="1542415"/>
            <a:ext cx="107689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（一）眼睛的卫生保健</a:t>
            </a:r>
            <a:endParaRPr lang="zh-CN" altLang="en-US" sz="2800" dirty="0">
              <a:sym typeface="+mn-ea"/>
            </a:endParaRPr>
          </a:p>
          <a:p>
            <a:endParaRPr lang="zh-CN" altLang="en-US" sz="2800" dirty="0">
              <a:sym typeface="+mn-ea"/>
            </a:endParaRPr>
          </a:p>
          <a:p>
            <a:r>
              <a:rPr lang="en-US" altLang="zh-CN" sz="2800" dirty="0">
                <a:sym typeface="+mn-ea"/>
              </a:rPr>
              <a:t>3</a:t>
            </a:r>
            <a:r>
              <a:rPr lang="zh-CN" altLang="en-US" sz="2800" dirty="0">
                <a:sym typeface="+mn-ea"/>
              </a:rPr>
              <a:t>.合理营养预防眼干燥症和夜盲症 ：</a:t>
            </a:r>
            <a:r>
              <a:rPr 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注意补充丰富均衡的营养</a:t>
            </a:r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r>
              <a:rPr 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          如维生素A预防眼干燥症和夜盲症。</a:t>
            </a:r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940175" y="3429635"/>
            <a:ext cx="4389755" cy="231203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159" y="135382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159" y="394265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四、婴幼儿感觉器官（眼睛、耳朵）的卫生保健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折角形 33"/>
          <p:cNvSpPr/>
          <p:nvPr>
            <p:custDataLst>
              <p:tags r:id="rId11"/>
            </p:custDataLst>
          </p:nvPr>
        </p:nvSpPr>
        <p:spPr>
          <a:xfrm>
            <a:off x="660400" y="1289685"/>
            <a:ext cx="10812145" cy="463613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814070" y="1613535"/>
            <a:ext cx="10768965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（一）眼睛的卫生保健</a:t>
            </a:r>
            <a:endParaRPr lang="zh-CN" altLang="en-US" sz="2800" dirty="0">
              <a:sym typeface="+mn-ea"/>
            </a:endParaRPr>
          </a:p>
          <a:p>
            <a:endParaRPr lang="zh-CN" altLang="en-US" sz="2800" dirty="0">
              <a:sym typeface="+mn-ea"/>
            </a:endParaRPr>
          </a:p>
          <a:p>
            <a:r>
              <a:rPr lang="en-US" altLang="zh-CN" sz="2800" dirty="0">
                <a:sym typeface="+mn-ea"/>
              </a:rPr>
              <a:t>4</a:t>
            </a:r>
            <a:r>
              <a:rPr lang="zh-CN" altLang="en-US" sz="2800" dirty="0">
                <a:sym typeface="+mn-ea"/>
              </a:rPr>
              <a:t>.注意安全，预防眼外伤</a:t>
            </a:r>
            <a:r>
              <a:rPr lang="en-US" sz="2400" spc="50" dirty="0" smtClean="0">
                <a:ln w="3175">
                  <a:noFill/>
                  <a:prstDash val="dash"/>
                </a:ln>
                <a:effectLst/>
                <a:latin typeface="+mj-ea"/>
                <a:ea typeface="+mj-ea"/>
                <a:cs typeface="微软雅黑" panose="020B0503020204020204" charset="-122"/>
                <a:sym typeface="+mn-ea"/>
              </a:rPr>
              <a:t>。</a:t>
            </a:r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r>
              <a:rPr lang="zh-CN" altLang="en-US" sz="2800" dirty="0">
                <a:sym typeface="+mn-ea"/>
              </a:rPr>
              <a:t>5.及早发现视力问题及时矫正治疗。</a:t>
            </a:r>
            <a:endParaRPr lang="zh-CN" altLang="en-US" sz="2800" dirty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117715" y="1289685"/>
            <a:ext cx="4066540" cy="277749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557780" y="4082415"/>
            <a:ext cx="94399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1.了解婴幼儿感觉器官（眼、耳）的主要构成；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2.熟悉视感知、听感知的发育规律；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3.掌握婴幼儿感觉器官（眼、耳）的生理特点和卫生保健要点。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1.能够说出感觉器官（眼、耳）的生理特点和卫生保健要点；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2.能够依据婴幼儿视感知、听感知的发育规律，设计促进婴幼儿视感知、听感知发育的小游戏。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能关心和保护好幼儿，树立起精技善育的照护理念，认同敬业、友善的价值观，发扬责任心、爱心、细心的职业精神。 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159" y="135382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159" y="394265"/>
            <a:ext cx="10060249" cy="39600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sz="2400" spc="50" dirty="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四、婴幼儿感觉器官（眼睛、耳朵）的卫生保健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折角形 33"/>
          <p:cNvSpPr/>
          <p:nvPr>
            <p:custDataLst>
              <p:tags r:id="rId11"/>
            </p:custDataLst>
          </p:nvPr>
        </p:nvSpPr>
        <p:spPr>
          <a:xfrm>
            <a:off x="608330" y="1044575"/>
            <a:ext cx="10864215" cy="488124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720090" y="1044575"/>
            <a:ext cx="10768965" cy="520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</a:t>
            </a:r>
            <a:r>
              <a:rPr lang="zh-CN" altLang="en-US" sz="2800" dirty="0">
                <a:sym typeface="+mn-ea"/>
              </a:rPr>
              <a:t>二）耳朵的卫生保健</a:t>
            </a:r>
            <a:endParaRPr lang="zh-CN" altLang="en-US" sz="2800" dirty="0">
              <a:sym typeface="+mn-ea"/>
            </a:endParaRPr>
          </a:p>
          <a:p>
            <a:endParaRPr lang="zh-CN" altLang="en-US" sz="2800" dirty="0">
              <a:sym typeface="+mn-ea"/>
            </a:endParaRPr>
          </a:p>
          <a:p>
            <a:r>
              <a:rPr lang="zh-CN" altLang="en-US" sz="2800" dirty="0">
                <a:sym typeface="+mn-ea"/>
              </a:rPr>
              <a:t>（1）注意保暖，防止外耳廓出现冻伤。</a:t>
            </a:r>
            <a:endParaRPr lang="zh-CN" altLang="en-US" sz="2800" dirty="0">
              <a:sym typeface="+mn-ea"/>
            </a:endParaRPr>
          </a:p>
          <a:p>
            <a:r>
              <a:rPr lang="zh-CN" altLang="en-US" sz="2800" dirty="0">
                <a:sym typeface="+mn-ea"/>
              </a:rPr>
              <a:t>（2）禁止用锐利的工具（牙签、耳勺等）给婴幼儿挑耳屎，以免损</a:t>
            </a:r>
            <a:endParaRPr lang="zh-CN" altLang="en-US" sz="2800" dirty="0">
              <a:sym typeface="+mn-ea"/>
            </a:endParaRPr>
          </a:p>
          <a:p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sym typeface="+mn-ea"/>
              </a:rPr>
              <a:t>        </a:t>
            </a:r>
            <a:r>
              <a:rPr lang="zh-CN" altLang="en-US" sz="2800" dirty="0">
                <a:sym typeface="+mn-ea"/>
              </a:rPr>
              <a:t>伤鼓膜和外耳道。</a:t>
            </a:r>
            <a:endParaRPr lang="zh-CN" altLang="en-US" sz="2800" dirty="0">
              <a:sym typeface="+mn-ea"/>
            </a:endParaRPr>
          </a:p>
          <a:p>
            <a:r>
              <a:rPr lang="zh-CN" altLang="en-US" sz="2800" dirty="0">
                <a:sym typeface="+mn-ea"/>
              </a:rPr>
              <a:t>（3）预防中耳炎：如积极锻炼，预防感冒；教会婴幼儿正确擤鼻涕</a:t>
            </a:r>
            <a:endParaRPr lang="zh-CN" altLang="en-US" sz="2800" dirty="0">
              <a:sym typeface="+mn-ea"/>
            </a:endParaRPr>
          </a:p>
          <a:p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sym typeface="+mn-ea"/>
              </a:rPr>
              <a:t>        </a:t>
            </a:r>
            <a:r>
              <a:rPr lang="zh-CN" altLang="en-US" sz="2800" dirty="0">
                <a:sym typeface="+mn-ea"/>
              </a:rPr>
              <a:t>的方法；不要让幼儿躺着进食、喝水；洗头时防止污水进入外</a:t>
            </a:r>
            <a:endParaRPr lang="zh-CN" altLang="en-US" sz="2800" dirty="0">
              <a:sym typeface="+mn-ea"/>
            </a:endParaRPr>
          </a:p>
          <a:p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sym typeface="+mn-ea"/>
              </a:rPr>
              <a:t>        </a:t>
            </a:r>
            <a:r>
              <a:rPr lang="zh-CN" altLang="en-US" sz="2800" dirty="0">
                <a:sym typeface="+mn-ea"/>
              </a:rPr>
              <a:t>耳道，如果污水进入外耳道，可将头偏向进水一侧，单脚跳几</a:t>
            </a:r>
            <a:endParaRPr lang="zh-CN" altLang="en-US" sz="2800" dirty="0">
              <a:sym typeface="+mn-ea"/>
            </a:endParaRPr>
          </a:p>
          <a:p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sym typeface="+mn-ea"/>
              </a:rPr>
              <a:t>        </a:t>
            </a:r>
            <a:r>
              <a:rPr lang="zh-CN" altLang="en-US" sz="2800" dirty="0">
                <a:sym typeface="+mn-ea"/>
              </a:rPr>
              <a:t>下，将水排出。</a:t>
            </a:r>
            <a:endParaRPr lang="zh-CN" altLang="en-US" sz="2800" dirty="0">
              <a:sym typeface="+mn-ea"/>
            </a:endParaRPr>
          </a:p>
          <a:p>
            <a:r>
              <a:rPr lang="zh-CN" altLang="en-US" sz="2800" dirty="0">
                <a:sym typeface="+mn-ea"/>
              </a:rPr>
              <a:t>（4）减少环境噪声，避免喧哗、吵闹；教会婴幼儿听到噪声时要捂</a:t>
            </a:r>
            <a:endParaRPr lang="zh-CN" altLang="en-US" sz="2800" dirty="0">
              <a:sym typeface="+mn-ea"/>
            </a:endParaRPr>
          </a:p>
          <a:p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sym typeface="+mn-ea"/>
              </a:rPr>
              <a:t>        </a:t>
            </a:r>
            <a:r>
              <a:rPr lang="zh-CN" altLang="en-US" sz="2800" dirty="0">
                <a:sym typeface="+mn-ea"/>
              </a:rPr>
              <a:t>耳、张口，防止强音震破鼓膜而影响听力。</a:t>
            </a:r>
            <a:endParaRPr lang="zh-CN" altLang="en-US" sz="2800" dirty="0">
              <a:sym typeface="+mn-ea"/>
            </a:endParaRPr>
          </a:p>
          <a:p>
            <a:endParaRPr lang="en-US" sz="2400" spc="50" dirty="0" smtClean="0">
              <a:ln w="3175">
                <a:noFill/>
                <a:prstDash val="dash"/>
              </a:ln>
              <a:effectLst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846580" y="1770380"/>
            <a:ext cx="9669780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2岁半的乐乐喜欢看书读绘本，经常把书拿得很近，妈妈总说：“傻孩子，你拿那么近看着多难受啊，快拿远一些。”但乐乐总是不听。渐渐地，妈妈发现乐乐的眼睛有些近视，远一点的东西好像看不清楚。到医院一检查果然不出所料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974340" y="4532630"/>
            <a:ext cx="92176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问题：为什么乐乐的眼睛有些近视了？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833245" y="184150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多多不久前患了感冒，发热、咳嗽、流涕、嗓子疼的症状持续了好几天。在家长和老师的精心照料下，多多的感冒症状消失了，但最近多多总是说耳朵难受，听不清楚，好像被什么堵住了。医生诊断多多患上了中耳炎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708910" y="4502150"/>
            <a:ext cx="91465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问题：多多患中耳炎的原因是什么？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 </a:t>
            </a:r>
            <a:r>
              <a:rPr lang="en-US" altLang="zh-CN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        </a:t>
            </a: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你应该如何做好相应的卫生保健工作？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717165" y="1381760"/>
            <a:ext cx="7560310" cy="3897630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   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婴幼儿感觉器官（眼、耳）主要由哪几个部分构成？其生理特点是什么？保育人员在照护婴幼儿的过程中要注意哪些问题？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文本框 5"/>
          <p:cNvSpPr txBox="1"/>
          <p:nvPr>
            <p:custDataLst>
              <p:tags r:id="rId2"/>
            </p:custDataLst>
          </p:nvPr>
        </p:nvSpPr>
        <p:spPr>
          <a:xfrm>
            <a:off x="1207452" y="1736090"/>
            <a:ext cx="487680" cy="5835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35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文本框 5"/>
          <p:cNvSpPr txBox="1"/>
          <p:nvPr>
            <p:custDataLst>
              <p:tags r:id="rId3"/>
            </p:custDataLst>
          </p:nvPr>
        </p:nvSpPr>
        <p:spPr>
          <a:xfrm>
            <a:off x="1207452" y="2934970"/>
            <a:ext cx="487680" cy="5835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lvl="0" algn="ctr">
              <a:buClrTx/>
              <a:buSzTx/>
              <a:buFontTx/>
            </a:pPr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</a:t>
            </a:r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.</a:t>
            </a:r>
            <a:endParaRPr lang="en-US" altLang="zh-CN" sz="36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6" name="文本框 5"/>
          <p:cNvSpPr txBox="1"/>
          <p:nvPr>
            <p:custDataLst>
              <p:tags r:id="rId4"/>
            </p:custDataLst>
          </p:nvPr>
        </p:nvSpPr>
        <p:spPr>
          <a:xfrm>
            <a:off x="1207452" y="4133850"/>
            <a:ext cx="487680" cy="5835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endParaRPr lang="en-US" altLang="zh-CN" sz="35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5"/>
            </p:custDataLst>
          </p:nvPr>
        </p:nvSpPr>
        <p:spPr>
          <a:xfrm>
            <a:off x="1757680" y="4386580"/>
            <a:ext cx="5454015" cy="33083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p>
            <a:r>
              <a:rPr lang="zh-CN" altLang="en-US" sz="31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视感知、听感知的发育规律</a:t>
            </a:r>
            <a:endParaRPr lang="zh-CN" altLang="en-US" sz="31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5"/>
          <p:cNvSpPr txBox="1"/>
          <p:nvPr>
            <p:custDataLst>
              <p:tags r:id="rId6"/>
            </p:custDataLst>
          </p:nvPr>
        </p:nvSpPr>
        <p:spPr>
          <a:xfrm>
            <a:off x="1207452" y="5332730"/>
            <a:ext cx="487680" cy="5835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5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4.</a:t>
            </a:r>
            <a:endParaRPr lang="en-US" altLang="zh-CN" sz="35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>
          <a:xfrm>
            <a:off x="1818005" y="2461260"/>
            <a:ext cx="5066030" cy="33083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p>
            <a:r>
              <a:rPr lang="zh-CN" altLang="en-US" sz="31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感觉器官（眼睛、耳朵）的组成和功能</a:t>
            </a:r>
            <a:endParaRPr lang="zh-CN" altLang="en-US" sz="31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1818005" y="3674745"/>
            <a:ext cx="4572635" cy="33083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p>
            <a:r>
              <a:rPr lang="zh-CN" altLang="en-US" sz="31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感觉器官（眼睛、耳朵）的生理特点</a:t>
            </a:r>
            <a:endParaRPr lang="zh-CN" altLang="en-US" sz="31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9"/>
            </p:custDataLst>
          </p:nvPr>
        </p:nvSpPr>
        <p:spPr>
          <a:xfrm>
            <a:off x="1757680" y="6011545"/>
            <a:ext cx="4707890" cy="33083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p>
            <a:r>
              <a:rPr lang="zh-CN" altLang="en-US" sz="31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感觉器官（眼睛、耳朵）的卫生保健</a:t>
            </a:r>
            <a:endParaRPr lang="zh-CN" altLang="en-US" sz="31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1158875" y="264795"/>
            <a:ext cx="10407650" cy="1927225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spc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思考：</a:t>
            </a:r>
            <a:r>
              <a:rPr lang="zh-CN" altLang="en-US" sz="36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婴幼儿感觉器官（眼、耳）主要由哪几个</a:t>
            </a:r>
            <a:br>
              <a:rPr lang="zh-CN" altLang="en-US" sz="36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</a:br>
            <a:r>
              <a:rPr lang="zh-CN" altLang="en-US" sz="36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</a:t>
            </a:r>
            <a:r>
              <a:rPr lang="en-US" altLang="zh-CN" sz="36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         </a:t>
            </a:r>
            <a:r>
              <a:rPr lang="zh-CN" altLang="en-US" sz="36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部分构成？</a:t>
            </a:r>
            <a:r>
              <a:rPr lang="zh-CN" altLang="en-US" sz="36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有什么</a:t>
            </a:r>
            <a:r>
              <a:rPr lang="zh-CN" altLang="en-US" sz="36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功能？</a:t>
            </a:r>
            <a:endParaRPr lang="zh-CN" altLang="en-US" sz="36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80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b="8341"/>
          <a:stretch>
            <a:fillRect/>
          </a:stretch>
        </p:blipFill>
        <p:spPr>
          <a:xfrm>
            <a:off x="3594100" y="2701925"/>
            <a:ext cx="2807970" cy="207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图片 2" descr="IMG_25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767195" y="2701925"/>
            <a:ext cx="3161665" cy="20732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420370" y="1591310"/>
            <a:ext cx="11618595" cy="459549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1255395" y="2213610"/>
            <a:ext cx="51835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眼睛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一、神经系统的组成和功能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1760" y="1591310"/>
            <a:ext cx="4930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（一）眼睛的组成和功能</a:t>
            </a:r>
            <a:endParaRPr lang="zh-CN" altLang="en-US" sz="2800" dirty="0"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12"/>
            </p:custDataLst>
          </p:nvPr>
        </p:nvSpPr>
        <p:spPr>
          <a:xfrm>
            <a:off x="2503805" y="2924175"/>
            <a:ext cx="884872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1.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眼球：是视觉器官完成视觉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功能的主要部分。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endParaRPr altLang="zh-CN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2.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附属部分</a:t>
            </a: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（包括眼睑、结膜、泪器、眼肌等）：</a:t>
            </a:r>
            <a:endParaRPr lang="zh-CN" altLang="en-US" sz="2400" spc="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altLang="zh-CN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对眼球有保护、运动和支持作用。</a:t>
            </a:r>
            <a:endParaRPr lang="zh-CN" altLang="en-US" sz="2400" spc="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349500" y="3075940"/>
            <a:ext cx="217805" cy="12814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112885" y="1750060"/>
            <a:ext cx="2811780" cy="208026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420370" y="1252855"/>
            <a:ext cx="11852275" cy="511302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816965" y="141865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720090" y="2166620"/>
            <a:ext cx="51835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微软雅黑" panose="020B0503020204020204" charset="-122"/>
              </a:rPr>
              <a:t>耳朵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一、神经系统的组成和功能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8400" y="1418590"/>
            <a:ext cx="4930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（二）耳朵的组成和功能</a:t>
            </a:r>
            <a:endParaRPr lang="zh-CN" altLang="en-US" sz="2800" dirty="0"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12"/>
            </p:custDataLst>
          </p:nvPr>
        </p:nvSpPr>
        <p:spPr>
          <a:xfrm>
            <a:off x="2362200" y="2848610"/>
            <a:ext cx="922083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1.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外耳（包括耳廓、外耳道）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：收集声音传入中耳，保护鼓膜。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2.中耳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（包括鼓膜、鼓室和三块听小骨）：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 </a:t>
            </a: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  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鼓室保证鼓膜振动从而将声音传导到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三块听小骨并放大到内耳。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3.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内耳</a:t>
            </a: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（包括包括前庭、半规管和耳蜗）：</a:t>
            </a:r>
            <a:endParaRPr lang="zh-CN" altLang="en-US" sz="2400" spc="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altLang="zh-CN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前庭感受头部的位置，半规管感受旋转刺激，耳蜗感受声波的刺</a:t>
            </a:r>
            <a:endParaRPr lang="zh-CN" altLang="en-US" sz="2400" spc="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altLang="zh-CN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激并产生神经冲动由听神经传入大脑皮质的听觉中枢，产生听觉。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769110" y="2678430"/>
            <a:ext cx="418465" cy="2063750"/>
          </a:xfrm>
          <a:prstGeom prst="leftBrace">
            <a:avLst>
              <a:gd name="adj1" fmla="val 8333"/>
              <a:gd name="adj2" fmla="val 506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2" name="图片 2" descr="IMG_25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700645" y="91440"/>
            <a:ext cx="3516630" cy="23063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264285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680720" y="153035"/>
            <a:ext cx="11014075" cy="395986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（一）眼睛的特点：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1.眼球的前后径短：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物体成像在视网膜的后方，表现为“生理性远视”。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二、婴幼儿感觉器官（眼睛、耳朵）的生理特点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617720" y="2999740"/>
            <a:ext cx="4722495" cy="254825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447040" y="1264285"/>
            <a:ext cx="11135995" cy="498792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680720" y="153035"/>
            <a:ext cx="11014075" cy="395986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（一）眼睛的特点：</a:t>
            </a:r>
            <a:endParaRPr lang="zh-CN" altLang="en-US" sz="2800" spc="100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2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.晶状体弹性大：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调节范围广，视近能力很强。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二、婴幼儿感觉器官（眼睛、耳朵）的生理特点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458585" y="2940685"/>
            <a:ext cx="4594225" cy="313817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309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309_1_1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309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309_2_1"/>
  <p:tag name="KSO_WM_UNIT_TEXT_FILL_FORE_SCHEMECOLOR_INDEX" val="6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309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309_3_1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309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309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309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309_4_1"/>
  <p:tag name="KSO_WM_UNIT_TEXT_FILL_FORE_SCHEMECOLOR_INDEX" val="6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309_3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4*l_h_a*309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309_3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4*l_h_a*309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309_3_1"/>
  <p:tag name="KSO_WM_UNIT_LAYERLEVEL" val="1_1_1"/>
  <p:tag name="KSO_WM_TAG_VERSION" val="1.0"/>
  <p:tag name="KSO_WM_BEAUTIFY_FLAG" val=""/>
  <p:tag name="KSO_WM_UNIT_PRESET_TEXT" val="添加标题"/>
  <p:tag name="KSO_WM_TEMPLATE_CATEGORY" val="custom"/>
  <p:tag name="KSO_WM_TEMPLATE_INDEX" val="20206033"/>
  <p:tag name="KSO_WM_UNIT_ID" val="custom20206033_4*l_h_a*309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6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9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9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8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8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8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97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0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05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0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1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1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21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2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37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3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39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4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45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4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47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4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4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5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5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55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6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6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7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7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7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8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8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8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9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9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9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99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306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315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316.xml><?xml version="1.0" encoding="utf-8"?>
<p:tagLst xmlns:p="http://schemas.openxmlformats.org/presentationml/2006/main">
  <p:tag name="COMMONDATA" val="eyJoZGlkIjoiY2FjYTgyNDJmN2ZiY2ZmNzViZDI5ZTdhYTJiOTI4N2MifQ=="/>
  <p:tag name="KSO_WPP_MARK_KEY" val="edc4ae16-9a38-4313-bf6e-428e8fa34f27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2685</Words>
  <Application>WPS 演示</Application>
  <PresentationFormat>宽屏</PresentationFormat>
  <Paragraphs>206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Arial Unicode MS</vt:lpstr>
      <vt:lpstr>Calibri</vt:lpstr>
      <vt:lpstr>Office 主题</vt:lpstr>
      <vt:lpstr>1_Office 主题​​</vt:lpstr>
      <vt:lpstr>婴幼儿感觉器官的特点与保健</vt:lpstr>
      <vt:lpstr>一、教学目标 知识目标： 1.了解婴幼儿神经系统的组成； 2.熟悉大脑皮层的活动规律； 3.掌握婴幼儿神经系统的发育特点和卫生保健要点。 能力目标：	 1.能够说出神经系统的发育特点和卫生保健要点； 2.能够依据婴幼儿脑皮层活动规律，合理安排婴幼儿一日生活活动。 素质目标：	 能关心和保护好幼儿，树立起精技善育的照护理念，认同敬业、友善的价值观，发扬责任心、爱心、细心的职业精神。  </vt:lpstr>
      <vt:lpstr>PowerPoint 演示文稿</vt:lpstr>
      <vt:lpstr>PowerPoint 演示文稿</vt:lpstr>
      <vt:lpstr>思考：婴幼儿神经系统由什么组成？有什么功能？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黄文洁</cp:lastModifiedBy>
  <cp:revision>78</cp:revision>
  <dcterms:created xsi:type="dcterms:W3CDTF">2023-05-23T12:01:00Z</dcterms:created>
  <dcterms:modified xsi:type="dcterms:W3CDTF">2023-05-28T09:35:38Z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E98C3B15A5D74883844882C26A5A326C_13</vt:lpwstr>
  </property>
  <property fmtid="{D5CDD505-2E9C-101B-9397-08002B2CF9AE}" pid="3" name="KSOProductBuildVer">
    <vt:lpwstr>2052-11.1.0.14309</vt:lpwstr>
  </property>
</Properties>
</file>