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322" r:id="rId27"/>
    <p:sldId id="323" r:id="rId28"/>
    <p:sldId id="281" r:id="rId29"/>
    <p:sldId id="282" r:id="rId30"/>
    <p:sldId id="283" r:id="rId31"/>
    <p:sldId id="284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324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25" r:id="rId53"/>
    <p:sldId id="305" r:id="rId54"/>
    <p:sldId id="306" r:id="rId55"/>
    <p:sldId id="307" r:id="rId56"/>
    <p:sldId id="308" r:id="rId57"/>
    <p:sldId id="328" r:id="rId58"/>
    <p:sldId id="309" r:id="rId59"/>
    <p:sldId id="310" r:id="rId60"/>
    <p:sldId id="311" r:id="rId61"/>
    <p:sldId id="312" r:id="rId62"/>
    <p:sldId id="313" r:id="rId63"/>
    <p:sldId id="314" r:id="rId64"/>
    <p:sldId id="327" r:id="rId65"/>
    <p:sldId id="315" r:id="rId66"/>
    <p:sldId id="316" r:id="rId67"/>
    <p:sldId id="317" r:id="rId68"/>
    <p:sldId id="318" r:id="rId69"/>
    <p:sldId id="319" r:id="rId7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4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283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F71FC6-22B5-7479-F60E-828083A75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81A3E8-8F8D-2800-49E3-769BB7B073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0E660C-B928-C78F-0650-533ACDA388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0BEC91-DBE8-962F-D90F-3CD517756E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91635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77ee885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D635503-52D9-4EEF-B978-504B3C0EB1B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北方地区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77ee885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8EDCD8-9AE0-4594-A5D2-911CFB6785D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fb9db28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d24723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0e8b9c2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c5feb1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fb9db28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d247234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0e8b9c2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c5feb1b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北方地区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19BBE57-3374-A0E7-FAFE-3E87D5CDAEC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DD92AD5-0666-4C7B-A870-EBF309795625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18BCB51-43D6-4D2E-BCBF-2ACBA74094E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AA51B52-80F5-4F37-B4C9-572A62B61A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fb9db28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d24723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0e8b9c2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c5feb1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fb9db28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d247234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0e8b9c2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c5feb1b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34491669-2698-CB38-7826-B4832DDFFD38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6_1#5a11731a6?colgroup=5,24&amp;vaa=1&amp;vcp=1&amp;vis=1&amp;pid=16c89872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266626"/>
              </p:ext>
            </p:extLst>
          </p:nvPr>
        </p:nvGraphicFramePr>
        <p:xfrm>
          <a:off x="539496" y="2376836"/>
          <a:ext cx="11091672" cy="2808924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流经的主要河流有黑龙江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松花江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东北平原（“黑土地”）以黑土为主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黄土高原和华北平原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黄土地”）以黄土为主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气象灾害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华北平原和黄土高原降水较少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季节分配不均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（华北春旱尤为严重）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7_1#5a11731a6.blank?vaa=1&amp;vcp=1&amp;vis=1&amp;pid=16c89872f&amp;color=0,0,0&amp;mp=1&amp;vpa=5&amp;vtp=1&amp;vaab=1&amp;bbb=1"/>
          <p:cNvSpPr/>
          <p:nvPr/>
        </p:nvSpPr>
        <p:spPr>
          <a:xfrm>
            <a:off x="10048263" y="406822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干旱</a:t>
            </a:r>
            <a:endParaRPr lang="en-US" altLang="zh-CN" sz="2800" dirty="0"/>
          </a:p>
        </p:txBody>
      </p:sp>
      <p:sp>
        <p:nvSpPr>
          <p:cNvPr id="2" name="QB_6_BD.6_1#5a11731a6?colgroup=5,24&amp;vaa=1&amp;vcp=1&amp;vis=1&amp;pid=16c89872f&amp;color=0,0,0&amp;mp=1&amp;vtp=1&amp;vaab=1&amp;bt=1&amp;bbb=1">
            <a:extLst>
              <a:ext uri="{FF2B5EF4-FFF2-40B4-BE49-F238E27FC236}">
                <a16:creationId xmlns:a16="http://schemas.microsoft.com/office/drawing/2014/main" id="{046C2A18-EBAE-883C-6D41-974367D5C68F}"/>
              </a:ext>
            </a:extLst>
          </p:cNvPr>
          <p:cNvSpPr txBox="1"/>
          <p:nvPr/>
        </p:nvSpPr>
        <p:spPr>
          <a:xfrm>
            <a:off x="10913023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_1#45bc2e30d?sp=1&amp;vaa=1&amp;vcp=1&amp;vis=1&amp;pid=16c89872f&amp;color=0,0,0&amp;vtp=1&amp;vaab=1&amp;bt=1&amp;bbb=1"/>
          <p:cNvSpPr/>
          <p:nvPr/>
        </p:nvSpPr>
        <p:spPr>
          <a:xfrm>
            <a:off x="539496" y="8332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2.经济特征</a:t>
            </a:r>
            <a:endParaRPr lang="en-US" altLang="zh-CN" sz="2800" dirty="0"/>
          </a:p>
        </p:txBody>
      </p:sp>
      <p:graphicFrame>
        <p:nvGraphicFramePr>
          <p:cNvPr id="12" name="QB_6_BD.8_2#45bc2e30d?colgroup=2,26&amp;vaa=1&amp;vcp=1&amp;vis=1&amp;pid=16c89872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307133"/>
              </p:ext>
            </p:extLst>
          </p:nvPr>
        </p:nvGraphicFramePr>
        <p:xfrm>
          <a:off x="539496" y="1514823"/>
          <a:ext cx="11082528" cy="4496628"/>
        </p:xfrm>
        <a:graphic>
          <a:graphicData uri="http://schemas.openxmlformats.org/drawingml/2006/table">
            <a:tbl>
              <a:tblPr/>
              <a:tblGrid>
                <a:gridCol w="117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8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34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石油等矿产资源丰富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是我国重要的能源产区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水资源短缺（有自然原因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也有社会经济原因）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以旱地农业为主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农作物一年一熟或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主要种植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棉花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花生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甜菜等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（东北平原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主要种植春小麦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华北平原主要种植冬小麦）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重要矿产基地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胜利油田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神府煤矿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鞍山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安铁矿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京津唐和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两大工业基地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9_1#45bc2e30d.blank?vaa=1&amp;vcp=1&amp;vis=1&amp;pid=16c89872f&amp;color=0,0,0&amp;vpa=6&amp;vtp=1&amp;vaab=1&amp;bbb=1"/>
          <p:cNvSpPr/>
          <p:nvPr/>
        </p:nvSpPr>
        <p:spPr>
          <a:xfrm>
            <a:off x="7469146" y="264944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两年三熟</a:t>
            </a:r>
            <a:endParaRPr lang="en-US" altLang="zh-CN" sz="2800" dirty="0"/>
          </a:p>
        </p:txBody>
      </p:sp>
      <p:sp>
        <p:nvSpPr>
          <p:cNvPr id="5" name="QB_6_AN.10_1#45bc2e30d.blank?vaa=1&amp;vcp=1&amp;vis=1&amp;pid=16c89872f&amp;color=0,0,0&amp;vpa=7&amp;vtp=1&amp;vaab=1&amp;bbb=1"/>
          <p:cNvSpPr/>
          <p:nvPr/>
        </p:nvSpPr>
        <p:spPr>
          <a:xfrm>
            <a:off x="1792247" y="320824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6" name="QB_6_AN.11_1#45bc2e30d.blank?vaa=1&amp;vcp=1&amp;vis=1&amp;pid=16c89872f&amp;color=0,0,0&amp;vpa=8&amp;vtp=1&amp;vaab=1&amp;bbb=1"/>
          <p:cNvSpPr/>
          <p:nvPr/>
        </p:nvSpPr>
        <p:spPr>
          <a:xfrm>
            <a:off x="5692670" y="5430616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辽中南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707e3ae6?vcp=1&amp;pid=7d247234d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东北三省</a:t>
            </a:r>
            <a:endParaRPr lang="en-US" altLang="zh-CN" sz="3200" dirty="0"/>
          </a:p>
        </p:txBody>
      </p:sp>
      <p:sp>
        <p:nvSpPr>
          <p:cNvPr id="3" name="QB_6_BD.12_1#a71c42802?sp=1&amp;vaa=1&amp;vcp=1&amp;vis=1&amp;pid=f707e3ae6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1.地理概况</a:t>
            </a:r>
            <a:endParaRPr lang="en-US" altLang="zh-CN" sz="2800" dirty="0"/>
          </a:p>
        </p:txBody>
      </p:sp>
      <p:graphicFrame>
        <p:nvGraphicFramePr>
          <p:cNvPr id="13" name="QB_6_BD.12_2#a71c42802?colgroup=7,21&amp;vaa=1&amp;vcp=1&amp;vis=1&amp;pid=f707e3ae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920931"/>
              </p:ext>
            </p:extLst>
          </p:nvPr>
        </p:nvGraphicFramePr>
        <p:xfrm>
          <a:off x="539496" y="1958766"/>
          <a:ext cx="11082528" cy="2820672"/>
        </p:xfrm>
        <a:graphic>
          <a:graphicData uri="http://schemas.openxmlformats.org/drawingml/2006/table">
            <a:tbl>
              <a:tblPr/>
              <a:tblGrid>
                <a:gridCol w="298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1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位置与范围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位于我国东北部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包括黑龙江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吉林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辽宁三省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以平原和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西倚大兴安岭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东北部是小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兴安岭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东南部是长白山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中部是东北平原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冬季漫长寒冷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夏季短促凉爽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主要有黑龙江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鸭绿江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图们江等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13_1#a71c42802.blank?vaa=1&amp;vcp=1&amp;vis=1&amp;pid=f707e3ae6&amp;color=0,0,0&amp;vpa=9&amp;vtp=1&amp;vaab=1&amp;bbb=1"/>
          <p:cNvSpPr/>
          <p:nvPr/>
        </p:nvSpPr>
        <p:spPr>
          <a:xfrm>
            <a:off x="5025158" y="252893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6" name="QB_6_AN.14_1#a71c42802.blank?vaa=1&amp;vcp=1&amp;vis=1&amp;pid=f707e3ae6&amp;color=0,0,0&amp;vpa=10&amp;vtp=1&amp;vaab=1&amp;bbb=1"/>
          <p:cNvSpPr/>
          <p:nvPr/>
        </p:nvSpPr>
        <p:spPr>
          <a:xfrm>
            <a:off x="3602758" y="363211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6_BD.15_1#a71c42802?colgroup=7,21&amp;vaa=1&amp;vcp=1&amp;vis=1&amp;pid=f707e3ae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826342"/>
              </p:ext>
            </p:extLst>
          </p:nvPr>
        </p:nvGraphicFramePr>
        <p:xfrm>
          <a:off x="539496" y="2654204"/>
          <a:ext cx="11082528" cy="2254188"/>
        </p:xfrm>
        <a:graphic>
          <a:graphicData uri="http://schemas.openxmlformats.org/drawingml/2006/table">
            <a:tbl>
              <a:tblPr/>
              <a:tblGrid>
                <a:gridCol w="298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1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黑钙土等（“黑土地”）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传统民居特点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屋顶坡度较大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墙体厚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窗户小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湿地生态保护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为保护环境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恢复生态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东北已停止垦荒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三江自然保护区等自然保护区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B_6_BD.15_1#a71c42802?colgroup=7,21&amp;vaa=1&amp;vcp=1&amp;vis=1&amp;pid=f707e3ae6&amp;color=0,0,0&amp;mp=1&amp;vtp=1&amp;vaab=1&amp;bt=1&amp;bbb=1">
            <a:extLst>
              <a:ext uri="{FF2B5EF4-FFF2-40B4-BE49-F238E27FC236}">
                <a16:creationId xmlns:a16="http://schemas.microsoft.com/office/drawing/2014/main" id="{348DEF5B-C3BD-24CA-1A29-0E474DE721BF}"/>
              </a:ext>
            </a:extLst>
          </p:cNvPr>
          <p:cNvSpPr txBox="1"/>
          <p:nvPr/>
        </p:nvSpPr>
        <p:spPr>
          <a:xfrm>
            <a:off x="10903879" y="19457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_1#3ec7dcb02?sp=1&amp;vaa=1&amp;vcp=1&amp;vis=1&amp;pid=f707e3ae6&amp;color=0,0,0&amp;vtp=1&amp;vaab=1&amp;bt=1&amp;bbb=1"/>
          <p:cNvSpPr/>
          <p:nvPr/>
        </p:nvSpPr>
        <p:spPr>
          <a:xfrm>
            <a:off x="453771" y="1030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2.经济特征</a:t>
            </a:r>
            <a:endParaRPr lang="en-US" altLang="zh-CN" sz="2800" dirty="0"/>
          </a:p>
        </p:txBody>
      </p:sp>
      <p:graphicFrame>
        <p:nvGraphicFramePr>
          <p:cNvPr id="15" name="QB_6_BD.16_2#3ec7dcb02?colgroup=1,5,22&amp;vaa=1&amp;vcp=1&amp;vis=1&amp;pid=f707e3ae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987069"/>
              </p:ext>
            </p:extLst>
          </p:nvPr>
        </p:nvGraphicFramePr>
        <p:xfrm>
          <a:off x="453771" y="1712340"/>
          <a:ext cx="11346624" cy="3930144"/>
        </p:xfrm>
        <a:graphic>
          <a:graphicData uri="http://schemas.openxmlformats.org/drawingml/2006/table">
            <a:tbl>
              <a:tblPr/>
              <a:tblGrid>
                <a:gridCol w="658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8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农作物熟制为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春秋季节易发生低温冻害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商品粮基地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东北平原耕地面积广大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地形平坦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土壤肥沃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化程度高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盛产小麦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水稻等农作物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畜产品基地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主要为农耕区畜牧业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东北林区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主要分布在大兴安岭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小兴安岭和长白山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这里是我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国最大的天然林区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7_1#3ec7dcb02.blank?vaa=1&amp;vcp=1&amp;vis=1&amp;pid=f707e3ae6&amp;color=0,0,0&amp;vpa=11&amp;vtp=1&amp;vaab=1&amp;bbb=1"/>
          <p:cNvSpPr/>
          <p:nvPr/>
        </p:nvSpPr>
        <p:spPr>
          <a:xfrm>
            <a:off x="9653038" y="172926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一年一熟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18_1#3ec7dcb02?colgroup=1,5,22&amp;vaa=1&amp;vcp=1&amp;vis=1&amp;pid=f707e3ae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74900"/>
              </p:ext>
            </p:extLst>
          </p:nvPr>
        </p:nvGraphicFramePr>
        <p:xfrm>
          <a:off x="539496" y="2396172"/>
          <a:ext cx="11082528" cy="2770252"/>
        </p:xfrm>
        <a:graphic>
          <a:graphicData uri="http://schemas.openxmlformats.org/drawingml/2006/table">
            <a:tbl>
              <a:tblPr/>
              <a:tblGrid>
                <a:gridCol w="658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8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75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重工业发达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石油等矿产资源丰富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交通便利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钢铁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化学等工业发达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“新中国工业的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摇篮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振兴东北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关键是摆脱对资源的过度依赖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调整工业结构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B_6_BD.18_1#3ec7dcb02?colgroup=1,5,22&amp;vaa=1&amp;vcp=1&amp;vis=1&amp;pid=f707e3ae6&amp;color=0,0,0&amp;mp=1&amp;vtp=1&amp;vaab=1&amp;bt=1&amp;bbb=1">
            <a:extLst>
              <a:ext uri="{FF2B5EF4-FFF2-40B4-BE49-F238E27FC236}">
                <a16:creationId xmlns:a16="http://schemas.microsoft.com/office/drawing/2014/main" id="{970FC7E2-E595-41CA-C92D-C32E3E4DBE74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bbd80971?vcp=1&amp;pid=7d247234d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黄土高原</a:t>
            </a:r>
            <a:endParaRPr lang="en-US" altLang="zh-CN" sz="3200" dirty="0"/>
          </a:p>
        </p:txBody>
      </p:sp>
      <p:sp>
        <p:nvSpPr>
          <p:cNvPr id="3" name="QB_6_BD.19_1#5cddd03a6?sp=1&amp;vaa=1&amp;vcp=1&amp;vis=1&amp;pid=fbbd8097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1.地理概况</a:t>
            </a:r>
            <a:endParaRPr lang="en-US" altLang="zh-CN" sz="2800" dirty="0"/>
          </a:p>
        </p:txBody>
      </p:sp>
      <p:graphicFrame>
        <p:nvGraphicFramePr>
          <p:cNvPr id="17" name="QB_6_BD.19_2#5cddd03a6?colgroup=5,24&amp;vaa=1&amp;vcp=1&amp;vis=1&amp;pid=fbbd8097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170204"/>
              </p:ext>
            </p:extLst>
          </p:nvPr>
        </p:nvGraphicFramePr>
        <p:xfrm>
          <a:off x="539496" y="1958766"/>
          <a:ext cx="11091672" cy="3930144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位置与范围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地处黄河中上游地区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位于太行山以西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乌鞘岭以东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城以南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秦岭以北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主要包括山西以及陕西北部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甘肃东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黄土广布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的黄土堆积区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地表破碎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沟壑纵横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川等多种多样的黄土地貌景观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向温带大陆性气候过渡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降水集中在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多暴雨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20_1#5cddd03a6.blank?vaa=1&amp;vcp=1&amp;vis=1&amp;pid=fbbd80971&amp;color=0,0,0&amp;vpa=12&amp;vtp=1&amp;vaab=1"/>
          <p:cNvSpPr/>
          <p:nvPr/>
        </p:nvSpPr>
        <p:spPr>
          <a:xfrm>
            <a:off x="4028462" y="363840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6_AN.21_1#5cddd03a6.blank?vaa=1&amp;vcp=1&amp;vis=1&amp;pid=fbbd80971&amp;color=0,0,0&amp;vpa=13&amp;vtp=1&amp;vaab=1&amp;bbb=1"/>
          <p:cNvSpPr/>
          <p:nvPr/>
        </p:nvSpPr>
        <p:spPr>
          <a:xfrm>
            <a:off x="2961663" y="474159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温带季风</a:t>
            </a:r>
            <a:endParaRPr lang="en-US" altLang="zh-CN" sz="2800" dirty="0"/>
          </a:p>
        </p:txBody>
      </p:sp>
      <p:sp>
        <p:nvSpPr>
          <p:cNvPr id="7" name="QB_6_AN.22_1#5cddd03a6.blank?vaa=1&amp;vcp=1&amp;vis=1&amp;pid=fbbd80971&amp;color=0,0,0&amp;vpa=14&amp;vtp=1&amp;vaab=1"/>
          <p:cNvSpPr/>
          <p:nvPr/>
        </p:nvSpPr>
        <p:spPr>
          <a:xfrm>
            <a:off x="4384062" y="530807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6_BD.23_1#5cddd03a6?colgroup=5,24&amp;vaa=1&amp;vcp=1&amp;vis=1&amp;pid=fbbd8097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568297"/>
              </p:ext>
            </p:extLst>
          </p:nvPr>
        </p:nvGraphicFramePr>
        <p:xfrm>
          <a:off x="539496" y="2082704"/>
          <a:ext cx="11091672" cy="2254188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能源基地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煤炭资源丰富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被称为“乌金高原”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旱涝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泥石流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滑坡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塌陷等自然灾害频发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生态环境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脆弱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地处湿润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半湿润区向干旱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半干旱区过渡的地带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农耕区向牧区过渡的地带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生态环境脆弱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B_6_BD.23_1#5cddd03a6?colgroup=5,24&amp;vaa=1&amp;vcp=1&amp;vis=1&amp;pid=fbbd80971&amp;color=0,0,0&amp;mp=1&amp;vtp=1&amp;vaab=1&amp;bt=1&amp;bbb=1">
            <a:extLst>
              <a:ext uri="{FF2B5EF4-FFF2-40B4-BE49-F238E27FC236}">
                <a16:creationId xmlns:a16="http://schemas.microsoft.com/office/drawing/2014/main" id="{C90BB8A5-6552-2F05-5094-85D9D242C1FD}"/>
              </a:ext>
            </a:extLst>
          </p:cNvPr>
          <p:cNvSpPr txBox="1"/>
          <p:nvPr/>
        </p:nvSpPr>
        <p:spPr>
          <a:xfrm>
            <a:off x="10913023" y="13742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d42a617b?sp=1&amp;vcp=1&amp;pid=fbbd80971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严重的水土流失</a:t>
            </a:r>
            <a:endParaRPr lang="en-US" altLang="zh-CN" sz="2800" dirty="0"/>
          </a:p>
        </p:txBody>
      </p:sp>
      <p:pic>
        <p:nvPicPr>
          <p:cNvPr id="3" name="P_6_BD#4d42a617b?vcp=1&amp;pid=fbbd8097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2384" y="1236009"/>
            <a:ext cx="6053328" cy="51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90748ef?vcp=1&amp;pid=7d247234d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首都北京</a:t>
            </a:r>
            <a:endParaRPr lang="en-US" altLang="zh-CN" sz="3200" dirty="0"/>
          </a:p>
        </p:txBody>
      </p:sp>
      <p:sp>
        <p:nvSpPr>
          <p:cNvPr id="3" name="QB_6_BD.24_1#687724ade?sp=1&amp;vaa=1&amp;vcp=1&amp;vis=1&amp;pid=a790748ef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1.地理概况</a:t>
            </a:r>
            <a:endParaRPr lang="en-US" altLang="zh-CN" sz="2800" dirty="0"/>
          </a:p>
        </p:txBody>
      </p:sp>
      <p:graphicFrame>
        <p:nvGraphicFramePr>
          <p:cNvPr id="20" name="QB_6_BD.24_2#687724ade?colgroup=3,25&amp;vaa=1&amp;vcp=1&amp;vis=1&amp;pid=a790748e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357679"/>
              </p:ext>
            </p:extLst>
          </p:nvPr>
        </p:nvGraphicFramePr>
        <p:xfrm>
          <a:off x="539496" y="1958766"/>
          <a:ext cx="11091672" cy="3941892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约位于（40°N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116°E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平原的西北部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南和北面背靠群山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面向渤海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三面环山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东南部是广阔的平原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地势西北高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春季干旱多风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夏季高温多雨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秋季凉爽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宜人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冬季寒冷干燥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永定河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潮白河等（均属海河水系）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B_6_AN.25_1#687724ade.blank?vaa=1&amp;vcp=1&amp;vis=1&amp;pid=a790748ef&amp;color=0,0,0&amp;vpa=15&amp;vtp=1&amp;vaab=1&amp;bbb=1"/>
          <p:cNvSpPr/>
          <p:nvPr/>
        </p:nvSpPr>
        <p:spPr>
          <a:xfrm>
            <a:off x="7394662" y="196244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华北</a:t>
            </a:r>
            <a:endParaRPr lang="en-US" altLang="zh-CN" sz="2800" dirty="0"/>
          </a:p>
        </p:txBody>
      </p:sp>
      <p:sp>
        <p:nvSpPr>
          <p:cNvPr id="6" name="QB_6_AN.26_1#687724ade.blank?vaa=1&amp;vcp=1&amp;vis=1&amp;pid=a790748ef&amp;color=0,0,0&amp;vpa=16&amp;vtp=1&amp;vaab=1&amp;bbb=1"/>
          <p:cNvSpPr/>
          <p:nvPr/>
        </p:nvSpPr>
        <p:spPr>
          <a:xfrm>
            <a:off x="2158007" y="421663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温带季风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af8ab3c6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7af8ab3c6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7af8ab3c6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_1#a825b5ad5?sp=1&amp;vaa=1&amp;vcp=1&amp;vis=1&amp;pid=a790748ef&amp;color=0,0,0&amp;vtp=1&amp;vaab=1&amp;bt=1&amp;bbb=1"/>
          <p:cNvSpPr/>
          <p:nvPr/>
        </p:nvSpPr>
        <p:spPr>
          <a:xfrm>
            <a:off x="539496" y="19544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2.人文特征</a:t>
            </a:r>
            <a:endParaRPr lang="en-US" altLang="zh-CN" sz="2800" dirty="0"/>
          </a:p>
        </p:txBody>
      </p:sp>
      <p:graphicFrame>
        <p:nvGraphicFramePr>
          <p:cNvPr id="21" name="QB_6_BD.27_2#a825b5ad5?colgroup=5,24&amp;vaa=1&amp;vcp=1&amp;vis=1&amp;pid=a790748e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786263"/>
              </p:ext>
            </p:extLst>
          </p:nvPr>
        </p:nvGraphicFramePr>
        <p:xfrm>
          <a:off x="539496" y="2636043"/>
          <a:ext cx="11091672" cy="2254188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城市职能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文化中心和科技创新中心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际交往中心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名胜古迹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北京故宫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周口店北京人遗址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颐和园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天坛等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十分重视历史文化建筑的保护和环境质量的改善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8_1#a825b5ad5.blank?vaa=1&amp;vcp=1&amp;vis=1&amp;pid=a790748ef&amp;color=0,0,0&amp;vpa=17&amp;vtp=1&amp;vaab=1&amp;bbb=1"/>
          <p:cNvSpPr/>
          <p:nvPr/>
        </p:nvSpPr>
        <p:spPr>
          <a:xfrm>
            <a:off x="3892318" y="263972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0e8b9c2f.fixed?vcp=1&amp;pid=377ee885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北方地区</a:t>
            </a:r>
            <a:endParaRPr lang="en-US" altLang="zh-CN" sz="4000" dirty="0"/>
          </a:p>
        </p:txBody>
      </p:sp>
      <p:sp>
        <p:nvSpPr>
          <p:cNvPr id="3" name="C_4_BD#00e8b9c2f.fixed?vcp=1&amp;pid=377ee885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47c681a?vcp=1&amp;pid=00e8b9c2f&amp;color=197,144,191&amp;vtp=1&amp;vaab=1&amp;bt=1&amp;bbb=1"/>
          <p:cNvSpPr/>
          <p:nvPr/>
        </p:nvSpPr>
        <p:spPr>
          <a:xfrm>
            <a:off x="539496" y="4782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北方地区的区域特征</a:t>
            </a:r>
            <a:endParaRPr lang="en-US" altLang="zh-CN" sz="3200" dirty="0"/>
          </a:p>
        </p:txBody>
      </p:sp>
      <p:sp>
        <p:nvSpPr>
          <p:cNvPr id="3" name="QO_6_BD.29_1#cffedbfc3?sp=1&amp;vaa=1&amp;vcp=1&amp;vis=1&amp;pid=6347c681a&amp;color=0,0,0&amp;vtp=1&amp;vaab=1&amp;bbb=1"/>
          <p:cNvSpPr/>
          <p:nvPr/>
        </p:nvSpPr>
        <p:spPr>
          <a:xfrm>
            <a:off x="539496" y="1195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读我国北方地区轮廓图，完成下列各题。</a:t>
            </a:r>
            <a:endParaRPr lang="en-US" altLang="zh-CN" sz="2800" dirty="0"/>
          </a:p>
        </p:txBody>
      </p:sp>
      <p:pic>
        <p:nvPicPr>
          <p:cNvPr id="4" name="QO_6_BD.29_2#cffedbfc3?vaa=1&amp;vcp=1&amp;vis=1&amp;pid=6347c68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5616" y="1882566"/>
            <a:ext cx="4626864" cy="443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0_1#4437d2c07?htil=1&amp;vaa=1&amp;vcp=1&amp;vis=1&amp;pid=cffedbfc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8777" y="705169"/>
            <a:ext cx="3908617" cy="382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0_2#4437d2c07?htil=1&amp;vaa=1&amp;vcp=1&amp;vis=1&amp;pid=cffedbfc3&amp;color=0,0,0&amp;vtp=1&amp;vaab=1&amp;bt=1&amp;bbb=1&amp;hb=1&amp;hs=1"/>
          <p:cNvSpPr/>
          <p:nvPr/>
        </p:nvSpPr>
        <p:spPr>
          <a:xfrm>
            <a:off x="539496" y="782130"/>
            <a:ext cx="7306056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（1）下列描述中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，符合我国北方地区共同地理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2_1#4437d2c07.bracket?vaa=1&amp;vcp=1&amp;vis=1&amp;pid=cffedbfc3&amp;color=0,0,0&amp;vpa=18&amp;vtp=1&amp;vaab=1"/>
          <p:cNvSpPr/>
          <p:nvPr/>
        </p:nvSpPr>
        <p:spPr>
          <a:xfrm>
            <a:off x="2238914" y="136594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30_3#4437d2c07.choices?htil=1&amp;vaa=1&amp;vcp=1&amp;vis=1&amp;pid=cffedbfc3&amp;color=0,0,0&amp;vtp=1&amp;vaab=1&amp;bbb=1&amp;hs=1"/>
          <p:cNvSpPr/>
          <p:nvPr/>
        </p:nvSpPr>
        <p:spPr>
          <a:xfrm>
            <a:off x="539496" y="1964055"/>
            <a:ext cx="7306056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A.降水季节分配不均，主要集中在秋季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.平原广阔，是我国重要的水田农业区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.主要粮食作物有小麦、玉米、棉花等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.年降水量小于800毫米，耕地以旱地为主</a:t>
            </a:r>
            <a:endParaRPr lang="en-US" altLang="zh-CN" sz="2800" dirty="0"/>
          </a:p>
        </p:txBody>
      </p:sp>
      <p:sp>
        <p:nvSpPr>
          <p:cNvPr id="6" name="QC_7_AS.1_1#4437d2c07?htil=1&amp;vaa=1&amp;vcp=1&amp;vis=1&amp;pid=cffedbfc3&amp;color=0,0,0&amp;vtp=1&amp;vaab=1&amp;bbb=1&amp;hb=1&amp;hs=1"/>
          <p:cNvSpPr/>
          <p:nvPr/>
        </p:nvSpPr>
        <p:spPr>
          <a:xfrm>
            <a:off x="541020" y="452628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我国北方地区降水季节分配不均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主要集中在夏季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平原广阔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是我国重要的旱作农业区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主要粮食作物有小麦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谷子等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水量小于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毫米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耕地以旱地为主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4_1#cf62798e2?htil=2&amp;vaa=1&amp;vcp=1&amp;vis=1&amp;pid=cffedbfc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6922" y="485395"/>
            <a:ext cx="4032328" cy="394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4_2#cf62798e2?htil=2&amp;vaa=1&amp;vcp=1&amp;vis=1&amp;pid=cffedbfc3&amp;color=0,0,0&amp;vtp=1&amp;vaab=1&amp;bt=1&amp;bbb=1&amp;hb=1&amp;hs=1"/>
          <p:cNvSpPr/>
          <p:nvPr/>
        </p:nvSpPr>
        <p:spPr>
          <a:xfrm>
            <a:off x="539496" y="781431"/>
            <a:ext cx="694944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（2）下列关于图中①②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两地地理差异的叙述，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6_1#cf62798e2.bracket?vaa=1&amp;vcp=1&amp;vis=1&amp;pid=cffedbfc3&amp;color=0,0,0&amp;vpa=19&amp;vtp=1&amp;vaab=1"/>
          <p:cNvSpPr/>
          <p:nvPr/>
        </p:nvSpPr>
        <p:spPr>
          <a:xfrm>
            <a:off x="2238914" y="136525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34_3#cf62798e2.choices?htil=2&amp;vaa=1&amp;vcp=1&amp;vis=1&amp;pid=cffedbfc3&amp;color=0,0,0&amp;vtp=1&amp;vaab=1&amp;bbb=1&amp;hs=1"/>
          <p:cNvSpPr/>
          <p:nvPr/>
        </p:nvSpPr>
        <p:spPr>
          <a:xfrm>
            <a:off x="539496" y="1963356"/>
            <a:ext cx="694944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A.①地位于暖温带，②地位于寒温带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.①地种植冬小麦，②地种植春小麦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.①地为黑土地，②地为黄土地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.①地位于半湿润区，②地位于湿润区</a:t>
            </a:r>
            <a:endParaRPr lang="en-US" altLang="zh-CN" sz="2800" dirty="0"/>
          </a:p>
        </p:txBody>
      </p:sp>
      <p:sp>
        <p:nvSpPr>
          <p:cNvPr id="6" name="QC_7_AS.1_1#cf62798e2?htil=2&amp;vaa=1&amp;vcp=1&amp;vis=1&amp;pid=cffedbfc3&amp;color=0,0,0&amp;vtp=1&amp;vaab=1&amp;bbb=1&amp;hb=1&amp;hs=1"/>
          <p:cNvSpPr/>
          <p:nvPr/>
        </p:nvSpPr>
        <p:spPr>
          <a:xfrm>
            <a:off x="539496" y="4448556"/>
            <a:ext cx="11112011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地位于中温带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地位于暖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温带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；①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地种植春小麦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地种植冬小麦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；①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地为黑土地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地为黄土地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；①②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两地均位于半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湿润区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45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0a1aa454?vcp=1&amp;pid=6347c681a&amp;color=0,0,0&amp;vtp=1&amp;vaab=1&amp;bt=1&amp;bbb=1"/>
          <p:cNvSpPr/>
          <p:nvPr/>
        </p:nvSpPr>
        <p:spPr>
          <a:xfrm>
            <a:off x="566410" y="1501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38_1#cab271bb1?htil=3&amp;vaa=1&amp;vcp=1&amp;vis=1&amp;pid=6347c68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7767" y="1778667"/>
            <a:ext cx="3968496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8_2#cab271bb1?htil=3&amp;sp=1&amp;vaa=1&amp;vcp=1&amp;vis=1&amp;pid=6347c681a&amp;color=0,0,0&amp;vtp=1&amp;vaab=1&amp;bbb=1&amp;hb=1"/>
          <p:cNvSpPr/>
          <p:nvPr/>
        </p:nvSpPr>
        <p:spPr>
          <a:xfrm>
            <a:off x="566410" y="2129536"/>
            <a:ext cx="700430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盐碱地是难以利用的土地之一。海水稻是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指能在盐（碱）地生长的水稻品种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我国局部地区海水稻试验田分布示意图。读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9_1#bd6c3fa88?vaa=1&amp;vcp=1&amp;vis=1&amp;pid=cab271bb1&amp;color=0,0,0&amp;vtp=1&amp;vaab=1&amp;bbb=1&amp;htil=1">
            <a:extLst>
              <a:ext uri="{FF2B5EF4-FFF2-40B4-BE49-F238E27FC236}">
                <a16:creationId xmlns:a16="http://schemas.microsoft.com/office/drawing/2014/main" id="{DE3D9E2F-C154-CCCA-36F7-1FBD54CA4DCA}"/>
              </a:ext>
            </a:extLst>
          </p:cNvPr>
          <p:cNvSpPr/>
          <p:nvPr/>
        </p:nvSpPr>
        <p:spPr>
          <a:xfrm>
            <a:off x="635245" y="941392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海水稻的成功培育主要得益于(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39_2#bd6c3fa88.choices?vaa=1&amp;vcp=1&amp;vis=1&amp;pid=cab271bb1&amp;color=0,0,0&amp;vtp=1&amp;vaab=1&amp;bbb=1&amp;htil=1&amp;hb=1">
            <a:extLst>
              <a:ext uri="{FF2B5EF4-FFF2-40B4-BE49-F238E27FC236}">
                <a16:creationId xmlns:a16="http://schemas.microsoft.com/office/drawing/2014/main" id="{5C4F41E7-CD9B-92F1-CC20-F1C90D51B464}"/>
              </a:ext>
            </a:extLst>
          </p:cNvPr>
          <p:cNvSpPr/>
          <p:nvPr/>
        </p:nvSpPr>
        <p:spPr>
          <a:xfrm>
            <a:off x="635245" y="157704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A.土壤肥沃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B.降水丰富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C.科技进步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D.光照充足</a:t>
            </a:r>
            <a:endParaRPr lang="en-US" altLang="zh-CN" sz="2800" dirty="0"/>
          </a:p>
        </p:txBody>
      </p:sp>
      <p:sp>
        <p:nvSpPr>
          <p:cNvPr id="4" name="QC_7_AS.1_1#bd6c3fa88?vaa=1&amp;vcp=1&amp;vis=1&amp;pid=cab271bb1&amp;color=0,0,0&amp;vtp=1&amp;vaab=1&amp;bbb=1&amp;hb=1&amp;htil=1">
            <a:extLst>
              <a:ext uri="{FF2B5EF4-FFF2-40B4-BE49-F238E27FC236}">
                <a16:creationId xmlns:a16="http://schemas.microsoft.com/office/drawing/2014/main" id="{AE11DF06-D13C-09D2-019F-E0AD3B78EC41}"/>
              </a:ext>
            </a:extLst>
          </p:cNvPr>
          <p:cNvSpPr/>
          <p:nvPr/>
        </p:nvSpPr>
        <p:spPr>
          <a:xfrm>
            <a:off x="539994" y="4676698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提示：海水稻在盐碱地种植成功，主要得益于科技的进步，自然条件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不是主要影响因素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QC_7_AN.41_1#bd6c3fa88.bracket?vaa=1&amp;vcp=1&amp;vis=1&amp;pid=cab271bb1&amp;color=0,0,0&amp;vpa=20&amp;vtp=1&amp;vaab=1">
            <a:extLst>
              <a:ext uri="{FF2B5EF4-FFF2-40B4-BE49-F238E27FC236}">
                <a16:creationId xmlns:a16="http://schemas.microsoft.com/office/drawing/2014/main" id="{DF30ED5B-015B-F0CF-F99E-63879A037BE9}"/>
              </a:ext>
            </a:extLst>
          </p:cNvPr>
          <p:cNvSpPr/>
          <p:nvPr/>
        </p:nvSpPr>
        <p:spPr>
          <a:xfrm>
            <a:off x="6424063" y="9280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O_6_BD.38_1#cab271bb1?htil=3&amp;vaa=1&amp;vcp=1&amp;vis=1&amp;pid=6347c681a&amp;color=0,0,0&amp;tib=255,255,255&amp;vtp=1&amp;vaab=1" descr="preencoded.png">
            <a:extLst>
              <a:ext uri="{FF2B5EF4-FFF2-40B4-BE49-F238E27FC236}">
                <a16:creationId xmlns:a16="http://schemas.microsoft.com/office/drawing/2014/main" id="{84092BB9-C4A8-FB62-F1AC-CEBEFBA042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3509" y="1027326"/>
            <a:ext cx="3968496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09106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3_1#9f22b9b4b?vaa=1&amp;vcp=1&amp;vis=1&amp;pid=cab271bb1&amp;color=0,0,0&amp;mp=1&amp;vtp=1&amp;vaab=1&amp;bbb=1&amp;htil=1">
            <a:extLst>
              <a:ext uri="{FF2B5EF4-FFF2-40B4-BE49-F238E27FC236}">
                <a16:creationId xmlns:a16="http://schemas.microsoft.com/office/drawing/2014/main" id="{B46A697E-6066-1EBA-94C0-5B642A70B540}"/>
              </a:ext>
            </a:extLst>
          </p:cNvPr>
          <p:cNvSpPr/>
          <p:nvPr/>
        </p:nvSpPr>
        <p:spPr>
          <a:xfrm>
            <a:off x="539496" y="1647063"/>
            <a:ext cx="6996176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种植海水稻的价值是(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3_2#9f22b9b4b.choices?vaa=1&amp;vcp=1&amp;vis=1&amp;pid=cab271bb1&amp;color=0,0,0&amp;vtp=1&amp;vaab=1&amp;bbb=1&amp;htil=1">
            <a:extLst>
              <a:ext uri="{FF2B5EF4-FFF2-40B4-BE49-F238E27FC236}">
                <a16:creationId xmlns:a16="http://schemas.microsoft.com/office/drawing/2014/main" id="{4B34E7C4-1E05-0E9D-AE28-80BDA83A9570}"/>
              </a:ext>
            </a:extLst>
          </p:cNvPr>
          <p:cNvSpPr/>
          <p:nvPr/>
        </p:nvSpPr>
        <p:spPr>
          <a:xfrm>
            <a:off x="539496" y="2282716"/>
            <a:ext cx="6996176" cy="249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A.使北方的旱地可以全部种植水稻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.使北方农作物熟制变为一年三熟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.可以彻底解决华北地区的缺水问题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.充分利用盐碱地以及沿海滩涂</a:t>
            </a:r>
            <a:endParaRPr lang="en-US" altLang="zh-CN" sz="2800" dirty="0"/>
          </a:p>
        </p:txBody>
      </p:sp>
      <p:sp>
        <p:nvSpPr>
          <p:cNvPr id="5" name="QC_7_AN.1_1#9f22b9b4b.bracket?vaa=1&amp;vcp=1&amp;vis=1&amp;pid=cab271bb1&amp;color=0,0,0&amp;mp=1&amp;vpa=21&amp;vtp=1&amp;vaab=1">
            <a:extLst>
              <a:ext uri="{FF2B5EF4-FFF2-40B4-BE49-F238E27FC236}">
                <a16:creationId xmlns:a16="http://schemas.microsoft.com/office/drawing/2014/main" id="{498AD1CD-19EB-D21D-532A-71DFC3FC3717}"/>
              </a:ext>
            </a:extLst>
          </p:cNvPr>
          <p:cNvSpPr/>
          <p:nvPr/>
        </p:nvSpPr>
        <p:spPr>
          <a:xfrm>
            <a:off x="4905915" y="163372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3561945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16c4410?vcp=1&amp;pid=00e8b9c2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东北三省</a:t>
            </a:r>
            <a:endParaRPr lang="en-US" altLang="zh-CN" sz="3200" dirty="0"/>
          </a:p>
        </p:txBody>
      </p:sp>
      <p:pic>
        <p:nvPicPr>
          <p:cNvPr id="3" name="QO_6_BD.45_1#6e02ae5d7?htil=4&amp;vaa=1&amp;vcp=1&amp;vis=1&amp;pid=0f16c44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864" y="964692"/>
            <a:ext cx="4005072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5_2#6e02ae5d7?htil=4&amp;sp=1&amp;vaa=1&amp;vcp=1&amp;vis=1&amp;pid=0f16c4410&amp;color=0,0,0&amp;vtp=1&amp;vaab=1&amp;bbb=1&amp;hb=1"/>
          <p:cNvSpPr/>
          <p:nvPr/>
        </p:nvSpPr>
        <p:spPr>
          <a:xfrm>
            <a:off x="539496" y="1263495"/>
            <a:ext cx="696772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（2023·辽宁营口·中考）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中华人民共和国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成立后建成的第一个重工业基地位于东北地区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东北地区是“新中国工业的摇篮”。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读图，完成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6_1#104eb31d9?htil=5&amp;vaa=1&amp;vcp=1&amp;vis=1&amp;pid=6e02ae5d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4314" y="964692"/>
            <a:ext cx="4005072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6_2#104eb31d9?htil=5&amp;vaa=1&amp;vcp=1&amp;vis=1&amp;pid=6e02ae5d7&amp;color=0,0,0&amp;vtp=1&amp;vaab=1&amp;bt=1&amp;bbb=1&amp;hb=1"/>
          <p:cNvSpPr/>
          <p:nvPr/>
        </p:nvSpPr>
        <p:spPr>
          <a:xfrm>
            <a:off x="539496" y="893318"/>
            <a:ext cx="696772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）东北地区发展成为我国最大的重工业基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地的主要优势是(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46_3#104eb31d9.choices?htil=5&amp;vaa=1&amp;vcp=1&amp;vis=1&amp;pid=6e02ae5d7&amp;color=0,0,0&amp;vtp=1&amp;vaab=1&amp;bbb=1"/>
          <p:cNvSpPr/>
          <p:nvPr/>
        </p:nvSpPr>
        <p:spPr>
          <a:xfrm>
            <a:off x="539496" y="2176335"/>
            <a:ext cx="696772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59181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.河网密布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59181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C.土壤肥沃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.湿地广大</a:t>
            </a:r>
            <a:endParaRPr lang="en-US" altLang="zh-CN" sz="2800" dirty="0"/>
          </a:p>
        </p:txBody>
      </p:sp>
      <p:sp>
        <p:nvSpPr>
          <p:cNvPr id="5" name="QC_7_AN.48_1#104eb31d9.bracket?vaa=1&amp;vcp=1&amp;vis=1&amp;pid=6e02ae5d7&amp;color=0,0,0&amp;vpa=22&amp;vtp=1&amp;vaab=1"/>
          <p:cNvSpPr/>
          <p:nvPr/>
        </p:nvSpPr>
        <p:spPr>
          <a:xfrm>
            <a:off x="3305715" y="15276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104eb31d9?htil=5&amp;vaa=1&amp;vcp=1&amp;vis=1&amp;pid=6e02ae5d7&amp;color=0,0,0&amp;vtp=1&amp;vaab=1&amp;bbb=1&amp;hb=1"/>
          <p:cNvSpPr/>
          <p:nvPr/>
        </p:nvSpPr>
        <p:spPr>
          <a:xfrm>
            <a:off x="539496" y="3453320"/>
            <a:ext cx="696772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重工业消耗的矿产资源多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东北地区矿产丰富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是该地区发展重工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业的主要优势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重工业的发展与河网密布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土壤肥沃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湿地广大等条件关系不大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fb9db28d.fixed?vcp=1&amp;pid=377ee885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北方地区</a:t>
            </a:r>
            <a:endParaRPr lang="en-US" altLang="zh-CN" sz="4000" dirty="0"/>
          </a:p>
        </p:txBody>
      </p:sp>
      <p:sp>
        <p:nvSpPr>
          <p:cNvPr id="3" name="C_4_BD#9fb9db28d.fixed?vcp=1&amp;pid=377ee885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0_1#f3a032b77?htil=6&amp;vaa=1&amp;vcp=1&amp;vis=1&amp;pid=6e02ae5d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6096" y="1033272"/>
            <a:ext cx="4005072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0_2#f3a032b77?htil=6&amp;vaa=1&amp;vcp=1&amp;vis=1&amp;pid=6e02ae5d7&amp;color=0,0,0&amp;vtp=1&amp;vaab=1&amp;bt=1&amp;bbb=1&amp;hb=1"/>
          <p:cNvSpPr/>
          <p:nvPr/>
        </p:nvSpPr>
        <p:spPr>
          <a:xfrm>
            <a:off x="539496" y="896112"/>
            <a:ext cx="696772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（2）图中的四个城市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，海陆交通便利的是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2_1#f3a032b77.bracket?vaa=1&amp;vcp=1&amp;vis=1&amp;pid=6e02ae5d7&amp;color=0,0,0&amp;vpa=23&amp;vtp=1&amp;vaab=1"/>
          <p:cNvSpPr/>
          <p:nvPr/>
        </p:nvSpPr>
        <p:spPr>
          <a:xfrm>
            <a:off x="816515" y="15304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50_3#f3a032b77.choices?htil=6&amp;vaa=1&amp;vcp=1&amp;vis=1&amp;pid=6e02ae5d7&amp;color=0,0,0&amp;vtp=1&amp;vaab=1&amp;bbb=1"/>
          <p:cNvSpPr/>
          <p:nvPr/>
        </p:nvSpPr>
        <p:spPr>
          <a:xfrm>
            <a:off x="539496" y="2163191"/>
            <a:ext cx="69677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81657" algn="l"/>
                <a:tab pos="3769614" algn="l"/>
                <a:tab pos="5457571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.哈尔滨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B.长春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C.沈阳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.大连</a:t>
            </a:r>
            <a:endParaRPr lang="en-US" altLang="zh-CN" sz="2800" dirty="0"/>
          </a:p>
        </p:txBody>
      </p:sp>
      <p:sp>
        <p:nvSpPr>
          <p:cNvPr id="6" name="QC_7_AS.1_1#f3a032b77?htil=6&amp;vaa=1&amp;vcp=1&amp;vis=1&amp;pid=6e02ae5d7&amp;color=0,0,0&amp;vtp=1&amp;vaab=1&amp;bbb=1&amp;hb=1"/>
          <p:cNvSpPr/>
          <p:nvPr/>
        </p:nvSpPr>
        <p:spPr>
          <a:xfrm>
            <a:off x="539496" y="2792666"/>
            <a:ext cx="696772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图中哈尔滨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长春和沈阳均不临海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大连位于沿海地区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且有铁路干线与内陆连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海陆交通便利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92b086d4?vcp=1&amp;pid=0f16c4410&amp;color=0,0,0&amp;vtp=1&amp;vaab=1&amp;bt=1&amp;bbb=1"/>
          <p:cNvSpPr/>
          <p:nvPr/>
        </p:nvSpPr>
        <p:spPr>
          <a:xfrm>
            <a:off x="539496" y="6609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54_1#e50f2408e?sp=1&amp;vaa=1&amp;vcp=1&amp;vis=1&amp;pid=0f16c4410&amp;color=0,0,0&amp;vtp=1&amp;vaab=1&amp;bbb=1"/>
          <p:cNvSpPr/>
          <p:nvPr/>
        </p:nvSpPr>
        <p:spPr>
          <a:xfrm>
            <a:off x="539496" y="12807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图为我国东北三省山河分布图。读图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54_2#e50f2408e?vaa=1&amp;vcp=1&amp;vis=1&amp;pid=0f16c44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7051" y="564007"/>
            <a:ext cx="4352544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55_2#60639ab29?htil=7&amp;vaa=1&amp;vcp=1&amp;vis=1&amp;pid=e50f2408e&amp;color=0,0,0&amp;vtp=1&amp;vaab=1&amp;bt=1&amp;bbb=1&amp;hb=1">
            <a:extLst>
              <a:ext uri="{FF2B5EF4-FFF2-40B4-BE49-F238E27FC236}">
                <a16:creationId xmlns:a16="http://schemas.microsoft.com/office/drawing/2014/main" id="{88EC6EA5-8D3A-D8EC-39B6-05AA2D9ACA80}"/>
              </a:ext>
            </a:extLst>
          </p:cNvPr>
          <p:cNvSpPr/>
          <p:nvPr/>
        </p:nvSpPr>
        <p:spPr>
          <a:xfrm>
            <a:off x="515081" y="2539175"/>
            <a:ext cx="73243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（1）与珠江三角洲地区相比，东北三省发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展重工业的最大优势是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56_1#60639ab29.bracket?vaa=1&amp;vcp=1&amp;vis=1&amp;pid=e50f2408e&amp;color=0,0,0&amp;vpa=24&amp;vtp=1&amp;vaab=1">
            <a:extLst>
              <a:ext uri="{FF2B5EF4-FFF2-40B4-BE49-F238E27FC236}">
                <a16:creationId xmlns:a16="http://schemas.microsoft.com/office/drawing/2014/main" id="{EDA3BF9A-8B5E-0C1E-D88A-0846C0277BD1}"/>
              </a:ext>
            </a:extLst>
          </p:cNvPr>
          <p:cNvSpPr/>
          <p:nvPr/>
        </p:nvSpPr>
        <p:spPr>
          <a:xfrm>
            <a:off x="4398900" y="322580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55_3#60639ab29.choices?htil=7&amp;vaa=1&amp;vcp=1&amp;vis=1&amp;pid=e50f2408e&amp;color=0,0,0&amp;vtp=1&amp;vaab=1&amp;bbb=1">
            <a:extLst>
              <a:ext uri="{FF2B5EF4-FFF2-40B4-BE49-F238E27FC236}">
                <a16:creationId xmlns:a16="http://schemas.microsoft.com/office/drawing/2014/main" id="{FA61010A-2A55-45FE-A00C-E458F6F99B03}"/>
              </a:ext>
            </a:extLst>
          </p:cNvPr>
          <p:cNvSpPr/>
          <p:nvPr/>
        </p:nvSpPr>
        <p:spPr>
          <a:xfrm>
            <a:off x="515081" y="3822192"/>
            <a:ext cx="73243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77012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A.科技发达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B.交通便利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77012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C.劳动力丰富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D.矿产资源丰富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7_1#ae291bef6?htil=8&amp;vaa=1&amp;vcp=1&amp;vis=1&amp;pid=e50f2408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6430" y="725392"/>
            <a:ext cx="346557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7_2#ae291bef6?htil=8&amp;vaa=1&amp;vcp=1&amp;vis=1&amp;pid=e50f2408e&amp;color=0,0,0&amp;vtp=1&amp;vaab=1&amp;bt=1&amp;bbb=1&amp;hs=1"/>
          <p:cNvSpPr/>
          <p:nvPr/>
        </p:nvSpPr>
        <p:spPr>
          <a:xfrm>
            <a:off x="539496" y="1207357"/>
            <a:ext cx="75072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城市最主要的工业部门是(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9_1#ae291bef6.bracket?vaa=1&amp;vcp=1&amp;vis=1&amp;pid=e50f2408e&amp;color=0,0,0&amp;vpa=25&amp;vtp=1&amp;vaab=1"/>
          <p:cNvSpPr/>
          <p:nvPr/>
        </p:nvSpPr>
        <p:spPr>
          <a:xfrm>
            <a:off x="5874290" y="11940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57_3#ae291bef6.choices?htil=8&amp;vaa=1&amp;vcp=1&amp;vis=1&amp;pid=e50f2408e&amp;color=0,0,0&amp;vtp=1&amp;vaab=1&amp;bbb=1&amp;hs=1"/>
          <p:cNvSpPr/>
          <p:nvPr/>
        </p:nvSpPr>
        <p:spPr>
          <a:xfrm>
            <a:off x="539496" y="1839626"/>
            <a:ext cx="75072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A.石油工业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.钢铁工业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.电力工业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.棉纺织工业</a:t>
            </a:r>
            <a:endParaRPr lang="en-US" altLang="zh-CN" sz="2800" dirty="0"/>
          </a:p>
        </p:txBody>
      </p:sp>
      <p:sp>
        <p:nvSpPr>
          <p:cNvPr id="6" name="QC_7_AS.1_1#ae291bef6?htil=8&amp;vaa=1&amp;vcp=1&amp;vis=1&amp;pid=e50f2408e&amp;color=0,0,0&amp;vtp=1&amp;vaab=1&amp;bbb=1&amp;hb=1&amp;hs=1"/>
          <p:cNvSpPr/>
          <p:nvPr/>
        </p:nvSpPr>
        <p:spPr>
          <a:xfrm>
            <a:off x="539496" y="4397216"/>
            <a:ext cx="1111251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提示：结合A城市旁的图例符号及所学知识可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知，A城市（大庆）石油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资源丰富，最主要的工业部门是石油工业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1_1#56519fbd3?htil=9&amp;vaa=1&amp;vcp=1&amp;vis=1&amp;pid=e50f2408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5229" y="1458468"/>
            <a:ext cx="4142232" cy="40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1_2#56519fbd3?htil=9&amp;vaa=1&amp;vcp=1&amp;vis=1&amp;pid=e50f2408e&amp;color=0,0,0&amp;vtp=1&amp;vaab=1&amp;bt=1&amp;bbb=1"/>
          <p:cNvSpPr/>
          <p:nvPr/>
        </p:nvSpPr>
        <p:spPr>
          <a:xfrm>
            <a:off x="539496" y="1321308"/>
            <a:ext cx="683971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图示地区的主要地形类型是(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2_1#56519fbd3.bracket?vaa=1&amp;vcp=1&amp;vis=1&amp;pid=e50f2408e&amp;color=0,0,0&amp;vpa=26&amp;vtp=1&amp;vaab=1"/>
          <p:cNvSpPr/>
          <p:nvPr/>
        </p:nvSpPr>
        <p:spPr>
          <a:xfrm>
            <a:off x="5972715" y="13079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61_3#56519fbd3.choices?htil=9&amp;vaa=1&amp;vcp=1&amp;vis=1&amp;pid=e50f2408e&amp;color=0,0,0&amp;vtp=1&amp;vaab=1&amp;bbb=1"/>
          <p:cNvSpPr/>
          <p:nvPr/>
        </p:nvSpPr>
        <p:spPr>
          <a:xfrm>
            <a:off x="539496" y="1953577"/>
            <a:ext cx="683971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A.丘陵、盆地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.平原、山地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.高原、山地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.平原、盆地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3fe4ddf5?vcp=1&amp;pid=0f16c4410&amp;color=0,0,0&amp;vtp=1&amp;vaab=1&amp;bt=1&amp;bbb=1"/>
          <p:cNvSpPr/>
          <p:nvPr/>
        </p:nvSpPr>
        <p:spPr>
          <a:xfrm>
            <a:off x="539496" y="37228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63_1#caadef8d7?sp=1&amp;vaa=1&amp;vcp=1&amp;vis=1&amp;pid=0f16c4410&amp;color=0,0,0&amp;vtp=1&amp;vaab=1&amp;bbb=1"/>
          <p:cNvSpPr/>
          <p:nvPr/>
        </p:nvSpPr>
        <p:spPr>
          <a:xfrm>
            <a:off x="539496" y="95756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读下图，判断下列关于黄土高原的说法，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5" name="QC_6_BD.63_2#caadef8d7?htil=10&amp;vaa=1&amp;vcp=1&amp;vis=1&amp;pid=0f16c44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6176" y="1720641"/>
            <a:ext cx="3536016" cy="353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63_3#caadef8d7.choices?htil=10&amp;vaa=1&amp;vcp=1&amp;vis=1&amp;pid=0f16c4410&amp;color=0,0,0&amp;vtp=1&amp;vaab=1&amp;bbb=1&amp;hb=1"/>
          <p:cNvSpPr/>
          <p:nvPr/>
        </p:nvSpPr>
        <p:spPr>
          <a:xfrm>
            <a:off x="539496" y="1538523"/>
            <a:ext cx="7726680" cy="4693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A.黄土高原位于太行山以东，乌鞘岭以西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，秦岭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，长城以南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.“风成说”认为，黄土主要来自蒙古高原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、中亚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及我国东北内陆地区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.黄土高原水土流失导致黄河中游河床抬升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“地上河”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D.治理黄土高原的水土流失可在塬面修建基本农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，在缓坡修筑梯田，在沟谷修建小型水库等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caadef8d7?htil=11&amp;vaa=1&amp;vcp=1&amp;vis=1&amp;pid=0f16c441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4404" y="796289"/>
            <a:ext cx="4835037" cy="482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caadef8d7?htil=11&amp;vaa=1&amp;vcp=1&amp;vis=1&amp;pid=0f16c4410&amp;color=0,0,0&amp;vtp=1&amp;vaab=1&amp;bt=1&amp;bbb=1&amp;hb=1&amp;hs=1"/>
          <p:cNvSpPr/>
          <p:nvPr/>
        </p:nvSpPr>
        <p:spPr>
          <a:xfrm>
            <a:off x="539496" y="1235518"/>
            <a:ext cx="63093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（提示：黄土高原位于太行山以西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鞘岭以东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。“风成说”认为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，黄土主要来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自蒙古高原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中亚及我国西北内陆地区。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黄土高原水土流失导致黄河下游河床抬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，形成“地上河”。A、B、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C三项说法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，D项说法正确）</a:t>
            </a:r>
            <a:endParaRPr lang="en-US" altLang="zh-CN" sz="2800" dirty="0"/>
          </a:p>
        </p:txBody>
      </p:sp>
      <p:sp>
        <p:nvSpPr>
          <p:cNvPr id="4" name="QC_6_AN.2_1#caadef8d7?vaa=1&amp;vcp=1&amp;vis=1&amp;pid=0f16c4410&amp;color=0,0,0&amp;vtp=1&amp;vaab=1&amp;bbb=1&amp;hs=1"/>
          <p:cNvSpPr/>
          <p:nvPr/>
        </p:nvSpPr>
        <p:spPr>
          <a:xfrm>
            <a:off x="539496" y="50681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b0cccae6?vcp=1&amp;pid=00e8b9c2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黄土高原</a:t>
            </a:r>
            <a:endParaRPr lang="en-US" altLang="zh-CN" sz="3200" dirty="0"/>
          </a:p>
        </p:txBody>
      </p:sp>
      <p:pic>
        <p:nvPicPr>
          <p:cNvPr id="3" name="QO_6_BD.67_1#dca46d4ef?htil=12&amp;vaa=1&amp;vcp=1&amp;vis=1&amp;pid=5b0cccae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81783"/>
            <a:ext cx="5422392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7_2#dca46d4ef?htil=12&amp;sp=1&amp;vaa=1&amp;vcp=1&amp;vis=1&amp;pid=5b0cccae6&amp;color=0,0,0&amp;vtp=1&amp;vaab=1&amp;bbb=1&amp;hb=1&amp;hs=1"/>
          <p:cNvSpPr/>
          <p:nvPr/>
        </p:nvSpPr>
        <p:spPr>
          <a:xfrm>
            <a:off x="539496" y="126349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（2023·四川凉山·中考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“在漫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长的两三百万年间，这片广袤的土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地已经被水流剥蚀得沟壑纵横、支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离破碎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像老年人的一张粗糙的脸”，</a:t>
            </a:r>
            <a:endParaRPr lang="en-US" altLang="zh-CN" sz="2800" dirty="0"/>
          </a:p>
        </p:txBody>
      </p:sp>
      <p:sp>
        <p:nvSpPr>
          <p:cNvPr id="5" name="QO_6_BD.67_2#dca46d4ef?htil=12&amp;sp=1&amp;vaa=1&amp;vcp=1&amp;vis=1&amp;pid=5b0cccae6&amp;color=0,0,0&amp;vtp=1&amp;vaab=1&amp;bbb=1&amp;hb=1&amp;hs=1">
            <a:extLst>
              <a:ext uri="{FF2B5EF4-FFF2-40B4-BE49-F238E27FC236}">
                <a16:creationId xmlns:a16="http://schemas.microsoft.com/office/drawing/2014/main" id="{8B598E87-C11C-4AC1-EADD-B84012C6A85D}"/>
              </a:ext>
            </a:extLst>
          </p:cNvPr>
          <p:cNvSpPr/>
          <p:nvPr/>
        </p:nvSpPr>
        <p:spPr>
          <a:xfrm>
            <a:off x="539496" y="3864401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这是某本书中对我国黄土高原地理景观的描述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上面的左图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为黄土高原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及周边区域图，右图为某地理小组对水土流失原因的探究实验图。读图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8_1#28f2761ff?htil=13&amp;vaa=1&amp;vcp=1&amp;vis=1&amp;pid=dca46d4e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5876" y="483643"/>
            <a:ext cx="7850124" cy="354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8_2#28f2761ff?htil=13&amp;vaa=1&amp;vcp=1&amp;vis=1&amp;pid=dca46d4ef&amp;color=0,0,0&amp;vtp=1&amp;vaab=1&amp;bt=1&amp;bbb=1&amp;hb=1&amp;hs=1"/>
          <p:cNvSpPr/>
          <p:nvPr/>
        </p:nvSpPr>
        <p:spPr>
          <a:xfrm>
            <a:off x="539496" y="4003643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（1）下列关于左图中甲河流的叙述，正确的是(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70_1#28f2761ff.bracket?vaa=1&amp;vcp=1&amp;vis=1&amp;pid=dca46d4ef&amp;color=0,0,0&amp;vpa=28&amp;vtp=1&amp;vaab=1"/>
          <p:cNvSpPr/>
          <p:nvPr/>
        </p:nvSpPr>
        <p:spPr>
          <a:xfrm>
            <a:off x="8205184" y="40002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68_3#28f2761ff.choices?htil=13&amp;vaa=1&amp;vcp=1&amp;vis=1&amp;pid=dca46d4ef&amp;color=0,0,0&amp;vtp=1&amp;vaab=1&amp;bbb=1&amp;hs=1"/>
          <p:cNvSpPr/>
          <p:nvPr/>
        </p:nvSpPr>
        <p:spPr>
          <a:xfrm>
            <a:off x="768096" y="4531741"/>
            <a:ext cx="10884408" cy="12975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A.甲河发源于巴颜喀拉山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B.甲河在①处形成“地上河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C.甲河上、中游的分界点②是湖口</a:t>
            </a:r>
            <a:r>
              <a:rPr lang="en-US" altLang="zh-CN" sz="2800" dirty="0"/>
              <a:t>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D.甲河在③处有凌汛现象</a:t>
            </a:r>
            <a:endParaRPr lang="en-US" altLang="zh-CN" sz="2800" dirty="0"/>
          </a:p>
        </p:txBody>
      </p:sp>
      <p:sp>
        <p:nvSpPr>
          <p:cNvPr id="6" name="QC_7_AS.1_1#28f2761ff?vaa=1&amp;vcp=1&amp;vis=1&amp;pid=dca46d4ef&amp;color=0,0,0&amp;vtp=1&amp;vaab=1&amp;bbb=1&amp;hs=1"/>
          <p:cNvSpPr/>
          <p:nvPr/>
        </p:nvSpPr>
        <p:spPr>
          <a:xfrm>
            <a:off x="768096" y="57939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甲河为黄河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黄河发源于巴颜喀拉山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自西向东注入渤海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2_1#41a011c2a?htil=14&amp;vaa=1&amp;vcp=1&amp;vis=1&amp;pid=dca46d4e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904462"/>
            <a:ext cx="4873752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2_2#41a011c2a?htil=14&amp;vaa=1&amp;vcp=1&amp;vis=1&amp;pid=dca46d4ef&amp;color=0,0,0&amp;vtp=1&amp;vaab=1&amp;bt=1&amp;bbb=1&amp;hb=1&amp;hs=1"/>
          <p:cNvSpPr/>
          <p:nvPr/>
        </p:nvSpPr>
        <p:spPr>
          <a:xfrm>
            <a:off x="539496" y="886174"/>
            <a:ext cx="60990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）该地理小组的同学们为了探究水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土流失的主要原因，在同等条件下进行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了四组实验，下列探究结论错误的是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72_3#41a011c2a.choices?vaa=1&amp;vcp=1&amp;vis=1&amp;pid=dca46d4ef&amp;color=0,0,0&amp;vtp=1&amp;vaab=1&amp;bbb=1&amp;hs=1"/>
          <p:cNvSpPr/>
          <p:nvPr/>
        </p:nvSpPr>
        <p:spPr>
          <a:xfrm>
            <a:off x="539496" y="34464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A.a组：陡坡比缓坡的水土流失严重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.b组：植被越稀疏，水土流失越严重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.c组：降水强度越大，水土流失越严重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.d组：土质对水土流失的影响不大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41a011c2a?vaa=1&amp;vcp=1&amp;vis=1&amp;pid=dca46d4ef&amp;color=0,0,0&amp;vtp=1&amp;vaab=1&amp;bt=1&amp;bbb=1&amp;hb=1"/>
          <p:cNvSpPr/>
          <p:nvPr/>
        </p:nvSpPr>
        <p:spPr>
          <a:xfrm>
            <a:off x="806196" y="44331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观察实验可以得出结论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地面坡度越大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植被越稀疏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降水强度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越大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土壤越松散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水土流失越严重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故土质会对水土流失产生较大影响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3" name="QO_6_AS.1_1#41a011c2a?vaa=1&amp;vcp=1&amp;vis=1&amp;pid=dca46d4e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9558" y="543179"/>
            <a:ext cx="8383235" cy="376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2_1#41a011c2a?vaa=1&amp;vcp=1&amp;vis=1&amp;pid=dca46d4ef&amp;color=0,0,0&amp;vtp=1&amp;vaab=1&amp;bbb=1"/>
          <p:cNvSpPr/>
          <p:nvPr/>
        </p:nvSpPr>
        <p:spPr>
          <a:xfrm>
            <a:off x="615696" y="57478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0ea611bd7?colgroup=13,15&amp;vcp=1&amp;pid=9fb9db28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582335"/>
              </p:ext>
            </p:extLst>
          </p:nvPr>
        </p:nvGraphicFramePr>
        <p:xfrm>
          <a:off x="539496" y="1165733"/>
          <a:ext cx="11091672" cy="4526534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798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出北方地区的地理位置和自然地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说明自然条件对该区域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经济社会发展的影响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认识因地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制宜的重要性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地协调观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200"/>
                        </a:lnSpc>
                      </a:pPr>
                      <a:r>
                        <a:rPr lang="en-US" altLang="zh-CN" sz="18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a611bd7.table_image?tii=1&amp;vcp=1&amp;pid=9fb9db28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842897"/>
            <a:ext cx="5541264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6_1#b429b28b6?vaa=1&amp;vcp=1&amp;vis=1&amp;pid=dca46d4ef&amp;color=0,0,0&amp;vtp=1&amp;vaab=1&amp;bbb=1">
            <a:extLst>
              <a:ext uri="{FF2B5EF4-FFF2-40B4-BE49-F238E27FC236}">
                <a16:creationId xmlns:a16="http://schemas.microsoft.com/office/drawing/2014/main" id="{3E0BC78C-EDEB-DBF7-4485-12FC216717D1}"/>
              </a:ext>
            </a:extLst>
          </p:cNvPr>
          <p:cNvSpPr/>
          <p:nvPr/>
        </p:nvSpPr>
        <p:spPr>
          <a:xfrm>
            <a:off x="539496" y="719477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（3）由上述探究实验推测，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下列做法不利于水土保持的是(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6_2#b429b28b6.choices?vaa=1&amp;vcp=1&amp;vis=1&amp;pid=dca46d4ef&amp;color=0,0,0&amp;vtp=1&amp;vaab=1&amp;bbb=1">
            <a:extLst>
              <a:ext uri="{FF2B5EF4-FFF2-40B4-BE49-F238E27FC236}">
                <a16:creationId xmlns:a16="http://schemas.microsoft.com/office/drawing/2014/main" id="{89226097-8542-AABE-689A-B72DB2194F4E}"/>
              </a:ext>
            </a:extLst>
          </p:cNvPr>
          <p:cNvSpPr/>
          <p:nvPr/>
        </p:nvSpPr>
        <p:spPr>
          <a:xfrm>
            <a:off x="539496" y="1251754"/>
            <a:ext cx="11109960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A.在坡脚修建挡土坝、护坡工程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.在陡坡发展种植业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.植树种草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.合理放牧</a:t>
            </a:r>
            <a:endParaRPr lang="en-US" altLang="zh-CN" sz="2800" dirty="0"/>
          </a:p>
        </p:txBody>
      </p:sp>
      <p:sp>
        <p:nvSpPr>
          <p:cNvPr id="4" name="QC_7_AS.1_1#b429b28b6?vaa=1&amp;vcp=1&amp;vis=1&amp;pid=dca46d4ef&amp;color=0,0,0&amp;vtp=1&amp;vaab=1&amp;bbb=1&amp;hb=1">
            <a:extLst>
              <a:ext uri="{FF2B5EF4-FFF2-40B4-BE49-F238E27FC236}">
                <a16:creationId xmlns:a16="http://schemas.microsoft.com/office/drawing/2014/main" id="{EE436EFA-0DF8-DCF1-F86E-ACADD054FC17}"/>
              </a:ext>
            </a:extLst>
          </p:cNvPr>
          <p:cNvSpPr/>
          <p:nvPr/>
        </p:nvSpPr>
        <p:spPr>
          <a:xfrm>
            <a:off x="539496" y="3420089"/>
            <a:ext cx="11109960" cy="2661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黄土高原土质疏松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植被稀疏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在夏季暴雨的冲刷下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水土流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失严重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治理黄土高原水土流失的最有效措施是植树种草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此外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还可以在坡脚修建挡土坝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护坡工程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宜在陡坡退耕还林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在缓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坡修筑梯田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不宜在陡坡开荒种地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因为这样做易加剧水土流失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破坏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78_1#b429b28b6.bracket?vaa=1&amp;vcp=1&amp;vis=1&amp;pid=dca46d4ef&amp;color=0,0,0&amp;vpa=30&amp;vtp=1&amp;vaab=1">
            <a:extLst>
              <a:ext uri="{FF2B5EF4-FFF2-40B4-BE49-F238E27FC236}">
                <a16:creationId xmlns:a16="http://schemas.microsoft.com/office/drawing/2014/main" id="{0540C625-4726-711A-D40C-23F94070E049}"/>
              </a:ext>
            </a:extLst>
          </p:cNvPr>
          <p:cNvSpPr/>
          <p:nvPr/>
        </p:nvSpPr>
        <p:spPr>
          <a:xfrm>
            <a:off x="9884314" y="703539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4788926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10869dc3?vcp=1&amp;pid=00e8b9c2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首都北京</a:t>
            </a:r>
            <a:endParaRPr lang="en-US" altLang="zh-CN" sz="3200" dirty="0"/>
          </a:p>
        </p:txBody>
      </p:sp>
      <p:sp>
        <p:nvSpPr>
          <p:cNvPr id="3" name="QO_6_BD.80_1#cf8d4f756?vaa=1&amp;vcp=1&amp;vis=1&amp;pid=110869dc3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（2023·江苏泰州·中考）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2023年5月25日至30日，以“开放合作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享未来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”为主题的中关村论坛在北京召开，来自世界各地1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000多名专家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学者共同探讨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“科技创新”和“国际合作”等话题。据此完成下列各题。</a:t>
            </a:r>
            <a:endParaRPr lang="en-US" altLang="zh-CN" sz="2800" dirty="0"/>
          </a:p>
        </p:txBody>
      </p:sp>
      <p:sp>
        <p:nvSpPr>
          <p:cNvPr id="4" name="QC_7_BD.81_1#b8a0586b4?vaa=1&amp;vcp=1&amp;vis=1&amp;pid=cf8d4f756&amp;color=0,0,0&amp;vtp=1&amp;vaab=1&amp;bbb=1"/>
          <p:cNvSpPr/>
          <p:nvPr/>
        </p:nvSpPr>
        <p:spPr>
          <a:xfrm>
            <a:off x="539496" y="31803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（1）中关村论坛召开，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体现出北京是我国的(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81_2#b8a0586b4?vaa=1&amp;vcp=1&amp;vis=1&amp;pid=cf8d4f756&amp;color=0,0,0&amp;vtp=1&amp;vaab=1&amp;bbb=1"/>
          <p:cNvSpPr/>
          <p:nvPr/>
        </p:nvSpPr>
        <p:spPr>
          <a:xfrm>
            <a:off x="539496" y="38020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①政治中心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②国际交往中心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③科技创新中心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④文化中心</a:t>
            </a:r>
            <a:endParaRPr lang="en-US" altLang="zh-CN" sz="2800" dirty="0"/>
          </a:p>
        </p:txBody>
      </p:sp>
      <p:sp>
        <p:nvSpPr>
          <p:cNvPr id="7" name="QC_7_BD.81_3#b8a0586b4.choices?vaa=1&amp;vcp=1&amp;vis=1&amp;pid=cf8d4f756&amp;color=0,0,0&amp;vtp=1&amp;vaab=1&amp;bbb=1"/>
          <p:cNvSpPr/>
          <p:nvPr/>
        </p:nvSpPr>
        <p:spPr>
          <a:xfrm>
            <a:off x="539496" y="44237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b8a0586b4?vaa=1&amp;vcp=1&amp;vis=1&amp;pid=cf8d4f756&amp;color=0,0,0&amp;mp=1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北京是我国首都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是全国的政治中心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文化中心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国际交往中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科技创新中心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中关村论坛的召开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体现出北京是我国的国际交往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科技创新中心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没有体现出其政治中心的城市职能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b8a0586b4?vaa=1&amp;vcp=1&amp;vis=1&amp;pid=cf8d4f756&amp;color=0,0,0&amp;vtp=1&amp;vaab=1&amp;bbb=1"/>
          <p:cNvSpPr/>
          <p:nvPr/>
        </p:nvSpPr>
        <p:spPr>
          <a:xfrm>
            <a:off x="539496" y="4103465"/>
            <a:ext cx="105076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5_1#6a857657a?vaa=1&amp;vcp=1&amp;vis=1&amp;pid=cf8d4f756&amp;color=0,0,0&amp;vtp=1&amp;vaab=1&amp;bt=1&amp;bbb=1"/>
          <p:cNvSpPr/>
          <p:nvPr/>
        </p:nvSpPr>
        <p:spPr>
          <a:xfrm>
            <a:off x="539496" y="21851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（2）北京科技创新产业发达，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主要是因为北京(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87_1#6a857657a.bracket?vaa=1&amp;vcp=1&amp;vis=1&amp;pid=cf8d4f756&amp;color=0,0,0&amp;vpa=32&amp;vtp=1&amp;vaab=1"/>
          <p:cNvSpPr/>
          <p:nvPr/>
        </p:nvSpPr>
        <p:spPr>
          <a:xfrm>
            <a:off x="8106314" y="21718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5_2#6a857657a.choices?vaa=1&amp;vcp=1&amp;vis=1&amp;pid=cf8d4f756&amp;color=0,0,0&amp;vtp=1&amp;vaab=1&amp;bbb=1"/>
          <p:cNvSpPr/>
          <p:nvPr/>
        </p:nvSpPr>
        <p:spPr>
          <a:xfrm>
            <a:off x="539496" y="28096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.矿产资源丰富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B.生态环境优美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C.技术人才众多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.历史积淀深厚</a:t>
            </a:r>
            <a:endParaRPr lang="en-US" altLang="zh-CN" sz="2800" dirty="0"/>
          </a:p>
        </p:txBody>
      </p:sp>
      <p:sp>
        <p:nvSpPr>
          <p:cNvPr id="5" name="QC_7_AS.1_1#6a857657a?vaa=1&amp;vcp=1&amp;vis=1&amp;pid=cf8d4f756&amp;color=0,0,0&amp;vtp=1&amp;vaab=1&amp;bbb=1&amp;hb=1"/>
          <p:cNvSpPr/>
          <p:nvPr/>
        </p:nvSpPr>
        <p:spPr>
          <a:xfrm>
            <a:off x="539496" y="34390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北京的教育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科技和文化发达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集中了众多的科研机构和高等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院校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技术人才集中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这属于北京发展高新技术产业的优势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866bfb7e?sp=1&amp;vcp=1&amp;pid=110869dc3&amp;color=0,0,0&amp;vtp=1&amp;vaab=1&amp;bt=1&amp;bbb=1"/>
          <p:cNvSpPr/>
          <p:nvPr/>
        </p:nvSpPr>
        <p:spPr>
          <a:xfrm>
            <a:off x="539496" y="15397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89_1#d7d5c60fc?vaa=1&amp;vcp=1&amp;vis=1&amp;pid=110869dc3&amp;color=0,0,0&amp;vtp=1&amp;vaab=1&amp;bbb=1&amp;hb=1"/>
          <p:cNvSpPr/>
          <p:nvPr/>
        </p:nvSpPr>
        <p:spPr>
          <a:xfrm>
            <a:off x="539496" y="21674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北京是我国著名的古都和历史文化名城，拥有3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000多年的建城史和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多年的建都史。结合所学知识，完成下列各题。</a:t>
            </a:r>
            <a:endParaRPr lang="en-US" altLang="zh-CN" sz="2800" dirty="0"/>
          </a:p>
        </p:txBody>
      </p:sp>
      <p:sp>
        <p:nvSpPr>
          <p:cNvPr id="4" name="QC_7_BD.90_1#441da7148?vaa=1&amp;vcp=1&amp;vis=1&amp;pid=d7d5c60fc&amp;color=0,0,0&amp;vtp=1&amp;vaab=1&amp;bbb=1"/>
          <p:cNvSpPr/>
          <p:nvPr/>
        </p:nvSpPr>
        <p:spPr>
          <a:xfrm>
            <a:off x="539496" y="34366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（1）有关北京的说法，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91_1#441da7148.bracket?vaa=1&amp;vcp=1&amp;vis=1&amp;pid=d7d5c60fc&amp;color=0,0,0&amp;vpa=33&amp;vtp=1&amp;vaab=1"/>
          <p:cNvSpPr/>
          <p:nvPr/>
        </p:nvSpPr>
        <p:spPr>
          <a:xfrm>
            <a:off x="5972715" y="342328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90_2#441da7148.choices?vaa=1&amp;vcp=1&amp;vis=1&amp;pid=d7d5c60fc&amp;color=0,0,0&amp;vtp=1&amp;vaab=1&amp;bbb=1"/>
          <p:cNvSpPr/>
          <p:nvPr/>
        </p:nvSpPr>
        <p:spPr>
          <a:xfrm>
            <a:off x="539496" y="40660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A.地势西北高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，东南低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.地处亚热带季风气候区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.全国的政治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、经济和文化中心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.水库、河流较多，水资源丰富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2_1#fd3678dd1?vaa=1&amp;vcp=1&amp;vis=1&amp;pid=d7d5c60fc&amp;color=0,0,0&amp;vtp=1&amp;vaab=1&amp;bt=1&amp;bbb=1"/>
          <p:cNvSpPr/>
          <p:nvPr/>
        </p:nvSpPr>
        <p:spPr>
          <a:xfrm>
            <a:off x="539496" y="1200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（2）下列关于北京城市建设和发展的说法，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94_1#fd3678dd1.bracket?vaa=1&amp;vcp=1&amp;vis=1&amp;pid=d7d5c60fc&amp;color=0,0,0&amp;vpa=34&amp;vtp=1&amp;vaab=1"/>
          <p:cNvSpPr/>
          <p:nvPr/>
        </p:nvSpPr>
        <p:spPr>
          <a:xfrm>
            <a:off x="9173114" y="11875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92_2#fd3678dd1.choices?vaa=1&amp;vcp=1&amp;vis=1&amp;pid=d7d5c60fc&amp;color=0,0,0&amp;vtp=1&amp;vaab=1&amp;bbb=1"/>
          <p:cNvSpPr/>
          <p:nvPr/>
        </p:nvSpPr>
        <p:spPr>
          <a:xfrm>
            <a:off x="539496" y="18331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A.保持完整的古城原有格局和风貌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.彻底改变古城原有格局和风貌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.使传统建筑和现代建筑交相辉映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.拆除四合院和胡同，建设高楼大厦</a:t>
            </a:r>
            <a:endParaRPr lang="en-US" altLang="zh-CN" sz="2800" dirty="0"/>
          </a:p>
        </p:txBody>
      </p:sp>
      <p:sp>
        <p:nvSpPr>
          <p:cNvPr id="5" name="QC_7_AS.1_1#fd3678dd1?vaa=1&amp;vcp=1&amp;vis=1&amp;pid=d7d5c60fc&amp;color=0,0,0&amp;vtp=1&amp;vaab=1&amp;bbb=1&amp;hb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（提示：北京的城市建设和发展，应注重保护与建设并重，因此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“使传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统建筑和现代建筑交相辉映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”的说法正确）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c5feb1ba.fixed?vcp=1&amp;pid=377ee885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北方地区</a:t>
            </a:r>
            <a:endParaRPr lang="en-US" altLang="zh-CN" sz="4000" dirty="0"/>
          </a:p>
        </p:txBody>
      </p:sp>
      <p:sp>
        <p:nvSpPr>
          <p:cNvPr id="3" name="C_4_BD#fc5feb1ba.fixed?vcp=1&amp;pid=377ee885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01f37e50?vcp=1&amp;pid=fc5feb1ba&amp;color=197,144,191&amp;vtp=1&amp;vaab=1&amp;bt=1&amp;bbb=1"/>
          <p:cNvSpPr/>
          <p:nvPr/>
        </p:nvSpPr>
        <p:spPr>
          <a:xfrm>
            <a:off x="539496" y="9258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54b782aff?sp=1&amp;vcp=1&amp;pid=301f37e50&amp;color=0,0,0&amp;vtp=1&amp;vaab=1&amp;bbb=1"/>
          <p:cNvSpPr/>
          <p:nvPr/>
        </p:nvSpPr>
        <p:spPr>
          <a:xfrm>
            <a:off x="539496" y="1641685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96_1#b24d502c0?vaa=1&amp;vcp=1&amp;vis=1&amp;pid=54b782aff&amp;color=0,0,0&amp;vtp=1&amp;vaab=1&amp;bbb=1"/>
          <p:cNvSpPr/>
          <p:nvPr/>
        </p:nvSpPr>
        <p:spPr>
          <a:xfrm>
            <a:off x="539496" y="23188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读华北某地某年相关气象资料数据表，完成1～3题。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6" name="QM_7_BD.96_2#b24d502c0?colgroup=10,5,5,3,5&amp;vaa=1&amp;vcp=1&amp;vis=1&amp;pid=54b782aff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3691060"/>
                  </p:ext>
                </p:extLst>
              </p:nvPr>
            </p:nvGraphicFramePr>
            <p:xfrm>
              <a:off x="539496" y="3009691"/>
              <a:ext cx="11073384" cy="1708722"/>
            </p:xfrm>
            <a:graphic>
              <a:graphicData uri="http://schemas.openxmlformats.org/drawingml/2006/table">
                <a:tbl>
                  <a:tblPr/>
                  <a:tblGrid>
                    <a:gridCol w="3877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84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季节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春季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夏季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秋季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冬季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平均降水量/毫米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372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63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平均风速/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（米·秒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6" name="QM_7_BD.96_2#b24d502c0?colgroup=10,5,5,3,5&amp;vaa=1&amp;vcp=1&amp;vis=1&amp;pid=54b782aff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3691060"/>
                  </p:ext>
                </p:extLst>
              </p:nvPr>
            </p:nvGraphicFramePr>
            <p:xfrm>
              <a:off x="539496" y="3009691"/>
              <a:ext cx="11073384" cy="1708722"/>
            </p:xfrm>
            <a:graphic>
              <a:graphicData uri="http://schemas.openxmlformats.org/drawingml/2006/table">
                <a:tbl>
                  <a:tblPr/>
                  <a:tblGrid>
                    <a:gridCol w="3877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84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季节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春季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夏季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秋季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冬季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平均降水量/毫米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372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63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7" t="-205319" r="-186006" b="-29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7_1#9c1ef3056?vaa=1&amp;vcp=1&amp;vis=1&amp;pid=b24d502c0&amp;color=0,0,0&amp;vtp=1&amp;vaab=1&amp;bt=1&amp;bbb=1"/>
          <p:cNvSpPr/>
          <p:nvPr/>
        </p:nvSpPr>
        <p:spPr>
          <a:xfrm>
            <a:off x="539496" y="30043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该地春季应重点防范的灾害性天气是(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99_1#9c1ef3056.bracket?vaa=1&amp;vcp=1&amp;vis=1&amp;pid=b24d502c0&amp;color=0,0,0&amp;vpa=35&amp;vtp=1&amp;vaab=1"/>
          <p:cNvSpPr/>
          <p:nvPr/>
        </p:nvSpPr>
        <p:spPr>
          <a:xfrm>
            <a:off x="6772814" y="29909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97_2#9c1ef3056.choices?vaa=1&amp;vcp=1&amp;vis=1&amp;pid=b24d502c0&amp;color=0,0,0&amp;vtp=1&amp;vaab=1&amp;bbb=1"/>
          <p:cNvSpPr/>
          <p:nvPr/>
        </p:nvSpPr>
        <p:spPr>
          <a:xfrm>
            <a:off x="539496" y="36287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.洪涝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B.台风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C.梅雨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.沙尘暴</a:t>
            </a:r>
            <a:endParaRPr lang="en-US" altLang="zh-CN" sz="2800" dirty="0"/>
          </a:p>
        </p:txBody>
      </p:sp>
      <p:sp>
        <p:nvSpPr>
          <p:cNvPr id="5" name="QC_8_AS.1_1#9c1ef3056?vaa=1&amp;vcp=1&amp;vis=1&amp;pid=b24d502c0&amp;color=0,0,0&amp;vtp=1&amp;vaab=1&amp;bbb=1&amp;hb=1"/>
          <p:cNvSpPr/>
          <p:nvPr/>
        </p:nvSpPr>
        <p:spPr>
          <a:xfrm>
            <a:off x="539496" y="42582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提示：华北地区春季气温回升快，降水较少，多大风，容易出现春旱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和沙尘暴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QM_7_BD.96_2#b24d502c0?colgroup=10,5,5,3,5&amp;vaa=1&amp;vcp=1&amp;vis=1&amp;pid=54b782aff&amp;color=0,0,0&amp;vtp=1&amp;vaab=1&amp;bbb=1">
                <a:extLst>
                  <a:ext uri="{FF2B5EF4-FFF2-40B4-BE49-F238E27FC236}">
                    <a16:creationId xmlns:a16="http://schemas.microsoft.com/office/drawing/2014/main" id="{6C72D848-6176-40B3-F91D-82434D45FD1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8611488"/>
                  </p:ext>
                </p:extLst>
              </p:nvPr>
            </p:nvGraphicFramePr>
            <p:xfrm>
              <a:off x="539496" y="1174478"/>
              <a:ext cx="11073384" cy="1708722"/>
            </p:xfrm>
            <a:graphic>
              <a:graphicData uri="http://schemas.openxmlformats.org/drawingml/2006/table">
                <a:tbl>
                  <a:tblPr/>
                  <a:tblGrid>
                    <a:gridCol w="3877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84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季节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春季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夏季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秋季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冬季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平均降水量/毫米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372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63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平均风速/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（米·秒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QM_7_BD.96_2#b24d502c0?colgroup=10,5,5,3,5&amp;vaa=1&amp;vcp=1&amp;vis=1&amp;pid=54b782aff&amp;color=0,0,0&amp;vtp=1&amp;vaab=1&amp;bbb=1">
                <a:extLst>
                  <a:ext uri="{FF2B5EF4-FFF2-40B4-BE49-F238E27FC236}">
                    <a16:creationId xmlns:a16="http://schemas.microsoft.com/office/drawing/2014/main" id="{6C72D848-6176-40B3-F91D-82434D45FD1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8611488"/>
                  </p:ext>
                </p:extLst>
              </p:nvPr>
            </p:nvGraphicFramePr>
            <p:xfrm>
              <a:off x="539496" y="1174478"/>
              <a:ext cx="11073384" cy="1708722"/>
            </p:xfrm>
            <a:graphic>
              <a:graphicData uri="http://schemas.openxmlformats.org/drawingml/2006/table">
                <a:tbl>
                  <a:tblPr/>
                  <a:tblGrid>
                    <a:gridCol w="3877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84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季节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春季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夏季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秋季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冬季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平均降水量/毫米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372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63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7" t="-204255" r="-186006" b="-308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1_1#ea499749e?vaa=1&amp;vcp=1&amp;vis=1&amp;pid=b24d502c0&amp;color=0,0,0&amp;vtp=1&amp;vaab=1&amp;bt=1&amp;bbb=1"/>
          <p:cNvSpPr/>
          <p:nvPr/>
        </p:nvSpPr>
        <p:spPr>
          <a:xfrm>
            <a:off x="539496" y="18613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该地夏季降水较多，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主要是受到(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ea499749e.bracket?vaa=1&amp;vcp=1&amp;vis=1&amp;pid=b24d502c0&amp;color=0,0,0&amp;vpa=36&amp;vtp=1&amp;vaab=1"/>
          <p:cNvSpPr/>
          <p:nvPr/>
        </p:nvSpPr>
        <p:spPr>
          <a:xfrm>
            <a:off x="6061615" y="18479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01_2#ea499749e.choices?vaa=1&amp;vcp=1&amp;vis=1&amp;pid=b24d502c0&amp;color=0,0,0&amp;vtp=1&amp;vaab=1&amp;bbb=1"/>
          <p:cNvSpPr/>
          <p:nvPr/>
        </p:nvSpPr>
        <p:spPr>
          <a:xfrm>
            <a:off x="539496" y="24857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.东南季风影响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B.西南季风影响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C.西北季风影响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.东北季风影响</a:t>
            </a:r>
            <a:endParaRPr lang="en-US" altLang="zh-CN" sz="2800" dirty="0"/>
          </a:p>
        </p:txBody>
      </p:sp>
      <p:sp>
        <p:nvSpPr>
          <p:cNvPr id="5" name="QC_8_BD.103_1#439628510?vaa=1&amp;vcp=1&amp;vis=1&amp;pid=b24d502c0&amp;color=0,0,0&amp;vtp=1&amp;vaab=1&amp;bbb=1"/>
          <p:cNvSpPr/>
          <p:nvPr/>
        </p:nvSpPr>
        <p:spPr>
          <a:xfrm>
            <a:off x="539496" y="3107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下列关于该地地理特征的描述，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04_1#439628510.bracket?vaa=1&amp;vcp=1&amp;vis=1&amp;pid=b24d502c0&amp;color=0,0,0&amp;vpa=37&amp;vtp=1&amp;vaab=1"/>
          <p:cNvSpPr/>
          <p:nvPr/>
        </p:nvSpPr>
        <p:spPr>
          <a:xfrm>
            <a:off x="7484014" y="309410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8_BD.103_2#439628510.choices?vaa=1&amp;vcp=1&amp;vis=1&amp;pid=b24d502c0&amp;color=0,0,0&amp;vtp=1&amp;vaab=1&amp;bbb=1"/>
          <p:cNvSpPr/>
          <p:nvPr/>
        </p:nvSpPr>
        <p:spPr>
          <a:xfrm>
            <a:off x="539496" y="37369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.盛产橡胶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.耕地类型以水田为主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C.冰川广布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.主要粮食作物是冬小麦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0ea611bd7?colgroup=13,15&amp;vcp=1&amp;pid=9fb9db28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664193"/>
              </p:ext>
            </p:extLst>
          </p:nvPr>
        </p:nvGraphicFramePr>
        <p:xfrm>
          <a:off x="539496" y="1518031"/>
          <a:ext cx="11091672" cy="4526534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798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出东北三省的地理位置和自然地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说明东北三省的产业结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构及产业布局特点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200"/>
                        </a:lnSpc>
                      </a:pPr>
                      <a:r>
                        <a:rPr lang="en-US" altLang="zh-CN" sz="18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a611bd7.table_image?tii=2&amp;vcp=1&amp;pid=9fb9db28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95195"/>
            <a:ext cx="5541264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ea611bd7?colgroup=13,15&amp;vcp=1&amp;pid=9fb9db28d&amp;color=0,0,0&amp;mp=1&amp;vtp=1&amp;vaab=1&amp;bt=1&amp;bbb=1">
            <a:extLst>
              <a:ext uri="{FF2B5EF4-FFF2-40B4-BE49-F238E27FC236}">
                <a16:creationId xmlns:a16="http://schemas.microsoft.com/office/drawing/2014/main" id="{153B5689-75F8-4FB6-92CC-70615C7FA2AF}"/>
              </a:ext>
            </a:extLst>
          </p:cNvPr>
          <p:cNvSpPr txBox="1"/>
          <p:nvPr/>
        </p:nvSpPr>
        <p:spPr>
          <a:xfrm>
            <a:off x="10913023" y="8096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5_1#bdb657f57?vaa=1&amp;vcp=1&amp;vis=1&amp;pid=54b782aff&amp;color=0,0,0&amp;vtp=1&amp;vaab=1&amp;bt=1&amp;bbb=1&amp;hb=1"/>
          <p:cNvSpPr/>
          <p:nvPr/>
        </p:nvSpPr>
        <p:spPr>
          <a:xfrm>
            <a:off x="539496" y="9052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（2024·青海·中考）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国家科技实力的增强深刻影响着农业生产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力我国全面推进乡村振兴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下图展现了我国某地小麦收割方式的变化，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据此完成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4～5题。</a:t>
            </a:r>
            <a:endParaRPr lang="en-US" altLang="zh-CN" sz="2800" dirty="0"/>
          </a:p>
        </p:txBody>
      </p:sp>
      <p:pic>
        <p:nvPicPr>
          <p:cNvPr id="3" name="QM_7_BD.105_2#bdb657f57?htil=15&amp;vaa=1&amp;vcp=1&amp;vis=1&amp;pid=54b782af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1133" y="2541207"/>
            <a:ext cx="5745862" cy="209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06_1#a8c13a736?htil=15&amp;vaa=1&amp;vcp=1&amp;vis=1&amp;pid=bdb657f57&amp;color=0,0,0&amp;vtp=1&amp;vaab=1&amp;bbb=1&amp;hs=1"/>
          <p:cNvSpPr/>
          <p:nvPr/>
        </p:nvSpPr>
        <p:spPr>
          <a:xfrm>
            <a:off x="539496" y="2821146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图中农作物主要分布在我国(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06_2#a8c13a736.choices?htil=15&amp;vaa=1&amp;vcp=1&amp;vis=1&amp;pid=bdb657f57&amp;color=0,0,0&amp;vtp=1&amp;vaab=1&amp;bbb=1&amp;hs=1"/>
          <p:cNvSpPr/>
          <p:nvPr/>
        </p:nvSpPr>
        <p:spPr>
          <a:xfrm>
            <a:off x="539496" y="3450621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.西北地区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</a:t>
            </a:r>
            <a:endParaRPr lang="en-US" altLang="zh-CN" sz="2800" dirty="0"/>
          </a:p>
        </p:txBody>
      </p:sp>
      <p:sp>
        <p:nvSpPr>
          <p:cNvPr id="6" name="QC_8_AN.1_1#a8c13a736.bracket?vaa=1&amp;vcp=1&amp;vis=1&amp;pid=bdb657f57&amp;color=0,0,0&amp;vpa=38&amp;vtp=1&amp;vaab=1"/>
          <p:cNvSpPr/>
          <p:nvPr/>
        </p:nvSpPr>
        <p:spPr>
          <a:xfrm>
            <a:off x="5350415" y="280781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8_BD.108_1#8124021fb?vaa=1&amp;vcp=1&amp;vis=1&amp;pid=bdb657f57&amp;color=0,0,0&amp;vtp=1&amp;vaab=1&amp;bbb=1&amp;hs=1"/>
          <p:cNvSpPr/>
          <p:nvPr/>
        </p:nvSpPr>
        <p:spPr>
          <a:xfrm>
            <a:off x="539496" y="47172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图中小麦收割方式的变化体现了我国粮食安全重视(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109_1#8124021fb.bracket?vaa=1&amp;vcp=1&amp;vis=1&amp;pid=bdb657f57&amp;color=0,0,0&amp;vpa=39&amp;vtp=1&amp;vaab=1"/>
          <p:cNvSpPr/>
          <p:nvPr/>
        </p:nvSpPr>
        <p:spPr>
          <a:xfrm>
            <a:off x="8906414" y="470392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108_2#8124021fb.choices?vaa=1&amp;vcp=1&amp;vis=1&amp;pid=bdb657f57&amp;color=0,0,0&amp;vtp=1&amp;vaab=1&amp;bbb=1&amp;hs=1"/>
          <p:cNvSpPr/>
          <p:nvPr/>
        </p:nvSpPr>
        <p:spPr>
          <a:xfrm>
            <a:off x="539496" y="53406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.藏粮于民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B.藏粮于技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C.藏粮于地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.藏粮于天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0_1#05293f562?vaa=1&amp;vcp=1&amp;vis=1&amp;pid=54b782aff&amp;color=0,0,0&amp;vtp=1&amp;vaab=1&amp;bt=1&amp;bbb=1&amp;hb=1"/>
          <p:cNvSpPr/>
          <p:nvPr/>
        </p:nvSpPr>
        <p:spPr>
          <a:xfrm>
            <a:off x="539496" y="4632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东北地区是我国重要的商品粮基地和最大的重工业基地。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结合下图，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6～7题。</a:t>
            </a:r>
            <a:endParaRPr lang="en-US" altLang="zh-CN" sz="2800" dirty="0"/>
          </a:p>
        </p:txBody>
      </p:sp>
      <p:pic>
        <p:nvPicPr>
          <p:cNvPr id="3" name="QM_7_BD.110_2#05293f562?vaa=1&amp;vcp=1&amp;vis=1&amp;pid=54b782af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3292" y="1458468"/>
            <a:ext cx="3182112" cy="394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1_1#9cebff371?vaa=1&amp;vcp=1&amp;vis=1&amp;pid=05293f562&amp;color=0,0,0&amp;vtp=1&amp;vaab=1&amp;bbb=1&amp;hb=1">
            <a:extLst>
              <a:ext uri="{FF2B5EF4-FFF2-40B4-BE49-F238E27FC236}">
                <a16:creationId xmlns:a16="http://schemas.microsoft.com/office/drawing/2014/main" id="{44D7EDD0-6E1D-22A3-03F4-1EE7BC59A017}"/>
              </a:ext>
            </a:extLst>
          </p:cNvPr>
          <p:cNvSpPr/>
          <p:nvPr/>
        </p:nvSpPr>
        <p:spPr>
          <a:xfrm>
            <a:off x="541020" y="1768493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“龙江熟，天下足。”下列各项中，属于东北地区成</a:t>
            </a: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为我国重要商品粮基地的有利社会经济条件的是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11_2#9cebff371.choices?vaa=1&amp;vcp=1&amp;vis=1&amp;pid=05293f562&amp;color=0,0,0&amp;vtp=1&amp;vaab=1&amp;bbb=1">
            <a:extLst>
              <a:ext uri="{FF2B5EF4-FFF2-40B4-BE49-F238E27FC236}">
                <a16:creationId xmlns:a16="http://schemas.microsoft.com/office/drawing/2014/main" id="{B37EAAE4-16CC-AAFC-9766-DA4DB1860FDA}"/>
              </a:ext>
            </a:extLst>
          </p:cNvPr>
          <p:cNvSpPr/>
          <p:nvPr/>
        </p:nvSpPr>
        <p:spPr>
          <a:xfrm>
            <a:off x="541020" y="3476772"/>
            <a:ext cx="11109960" cy="210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A.土壤肥沃，适宜农作物生长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B.雨热同期，气候适宜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C.地形平坦，耕地集中连片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D.农业科技水平较高</a:t>
            </a:r>
            <a:endParaRPr lang="en-US" altLang="zh-CN" sz="2800" dirty="0"/>
          </a:p>
        </p:txBody>
      </p:sp>
      <p:sp>
        <p:nvSpPr>
          <p:cNvPr id="6" name="QC_8_AS.1_1#9cebff371?vaa=1&amp;vcp=1&amp;vis=1&amp;pid=05293f562&amp;color=0,0,0&amp;vtp=1&amp;vaab=1&amp;bbb=1">
            <a:extLst>
              <a:ext uri="{FF2B5EF4-FFF2-40B4-BE49-F238E27FC236}">
                <a16:creationId xmlns:a16="http://schemas.microsoft.com/office/drawing/2014/main" id="{CC9E87AA-FFC3-CC1E-008E-9B8E079A12D8}"/>
              </a:ext>
            </a:extLst>
          </p:cNvPr>
          <p:cNvSpPr/>
          <p:nvPr/>
        </p:nvSpPr>
        <p:spPr>
          <a:xfrm>
            <a:off x="541020" y="572437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（提示：农业科技条件属于社会经济条件，其余三项属于自然条件）</a:t>
            </a:r>
            <a:endParaRPr lang="en-US" altLang="zh-CN" sz="2800" dirty="0"/>
          </a:p>
        </p:txBody>
      </p:sp>
      <p:sp>
        <p:nvSpPr>
          <p:cNvPr id="7" name="QC_8_AN.2_1#9cebff371.bracket?vaa=1&amp;vcp=1&amp;vis=1&amp;pid=05293f562&amp;color=0,0,0&amp;vpa=40&amp;vtp=1&amp;vaab=1">
            <a:extLst>
              <a:ext uri="{FF2B5EF4-FFF2-40B4-BE49-F238E27FC236}">
                <a16:creationId xmlns:a16="http://schemas.microsoft.com/office/drawing/2014/main" id="{D73DE84E-6504-69B6-6D2E-542F2732897D}"/>
              </a:ext>
            </a:extLst>
          </p:cNvPr>
          <p:cNvSpPr/>
          <p:nvPr/>
        </p:nvSpPr>
        <p:spPr>
          <a:xfrm>
            <a:off x="887889" y="2850139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8_BD.115_1#277e20e3f?vaa=1&amp;vcp=1&amp;vis=1&amp;pid=05293f562&amp;color=0,0,0&amp;vtp=1&amp;vaab=1&amp;bbb=1">
            <a:extLst>
              <a:ext uri="{FF2B5EF4-FFF2-40B4-BE49-F238E27FC236}">
                <a16:creationId xmlns:a16="http://schemas.microsoft.com/office/drawing/2014/main" id="{A456EDD5-0206-FD87-30A9-CCC2E410BAAC}"/>
              </a:ext>
            </a:extLst>
          </p:cNvPr>
          <p:cNvSpPr/>
          <p:nvPr/>
        </p:nvSpPr>
        <p:spPr>
          <a:xfrm>
            <a:off x="539496" y="918378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东北重工业基地形成的主要优势条件是(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15_2#277e20e3f.choices?vaa=1&amp;vcp=1&amp;vis=1&amp;pid=05293f562&amp;color=0,0,0&amp;vtp=1&amp;vaab=1&amp;bbb=1">
            <a:extLst>
              <a:ext uri="{FF2B5EF4-FFF2-40B4-BE49-F238E27FC236}">
                <a16:creationId xmlns:a16="http://schemas.microsoft.com/office/drawing/2014/main" id="{326AC512-035D-A123-9B53-F23A4AB47DD0}"/>
              </a:ext>
            </a:extLst>
          </p:cNvPr>
          <p:cNvSpPr/>
          <p:nvPr/>
        </p:nvSpPr>
        <p:spPr>
          <a:xfrm>
            <a:off x="539496" y="1448793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A.廉价的劳动力资源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B.先进的科学技术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C.发达的水运条件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D.丰富的矿产资源</a:t>
            </a:r>
            <a:endParaRPr lang="en-US" altLang="zh-CN" sz="2800" dirty="0"/>
          </a:p>
        </p:txBody>
      </p:sp>
      <p:sp>
        <p:nvSpPr>
          <p:cNvPr id="9" name="QC_8_AN.116_1#277e20e3f.bracket?vaa=1&amp;vcp=1&amp;vis=1&amp;pid=05293f562&amp;color=0,0,0&amp;vpa=41&amp;vtp=1&amp;vaab=1">
            <a:extLst>
              <a:ext uri="{FF2B5EF4-FFF2-40B4-BE49-F238E27FC236}">
                <a16:creationId xmlns:a16="http://schemas.microsoft.com/office/drawing/2014/main" id="{C6392D77-5830-2195-EB97-EA7182B267D3}"/>
              </a:ext>
            </a:extLst>
          </p:cNvPr>
          <p:cNvSpPr/>
          <p:nvPr/>
        </p:nvSpPr>
        <p:spPr>
          <a:xfrm>
            <a:off x="7128414" y="908853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M_7_BD.110_2#05293f562?vaa=1&amp;vcp=1&amp;vis=1&amp;pid=54b782aff&amp;color=0,0,0&amp;tib=255,255,255&amp;vtp=1&amp;vaab=1" descr="preencoded.png">
            <a:extLst>
              <a:ext uri="{FF2B5EF4-FFF2-40B4-BE49-F238E27FC236}">
                <a16:creationId xmlns:a16="http://schemas.microsoft.com/office/drawing/2014/main" id="{A4C4AE00-FE5C-F792-F144-8687FCD650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0525" y="813602"/>
            <a:ext cx="3934206" cy="487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90768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7_1#8a2650200?vaa=1&amp;vcp=1&amp;vis=1&amp;pid=54b782aff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（2023·贵州黔东南·中考）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，陕西省针对采矿过程中形成的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废石堆采取了台阶式平整治理方法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取得了明显的生态效益和经济效益。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下图为废石堆治理示意图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。读图，完成8～9题。</a:t>
            </a:r>
            <a:endParaRPr lang="en-US" altLang="zh-CN" sz="2800" dirty="0"/>
          </a:p>
        </p:txBody>
      </p:sp>
      <p:pic>
        <p:nvPicPr>
          <p:cNvPr id="3" name="QM_7_BD.117_2#8a2650200?htil=16&amp;vaa=1&amp;vcp=1&amp;vis=1&amp;pid=54b782af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9272" y="2532044"/>
            <a:ext cx="4727448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8_1#8c678287b?htil=16&amp;vaa=1&amp;vcp=1&amp;vis=1&amp;pid=8a2650200&amp;color=0,0,0&amp;vtp=1&amp;vaab=1&amp;bbb=1"/>
          <p:cNvSpPr/>
          <p:nvPr/>
        </p:nvSpPr>
        <p:spPr>
          <a:xfrm>
            <a:off x="539496" y="2470322"/>
            <a:ext cx="62544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牧草和灌木主要的生态作用是(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18_2#8c678287b.choices?htil=16&amp;vaa=1&amp;vcp=1&amp;vis=1&amp;pid=8a2650200&amp;color=0,0,0&amp;vtp=1&amp;vaab=1&amp;bbb=1"/>
          <p:cNvSpPr/>
          <p:nvPr/>
        </p:nvSpPr>
        <p:spPr>
          <a:xfrm>
            <a:off x="539496" y="3099797"/>
            <a:ext cx="62544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3519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.减少噪声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.净化空气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35198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C.保持水土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.吸烟滞尘</a:t>
            </a:r>
            <a:endParaRPr lang="en-US" altLang="zh-CN" sz="2800" dirty="0"/>
          </a:p>
        </p:txBody>
      </p:sp>
      <p:sp>
        <p:nvSpPr>
          <p:cNvPr id="6" name="QC_8_AN.1_1#8c678287b.bracket?vaa=1&amp;vcp=1&amp;vis=1&amp;pid=8a2650200&amp;color=0,0,0&amp;vpa=42&amp;vtp=1&amp;vaab=1"/>
          <p:cNvSpPr/>
          <p:nvPr/>
        </p:nvSpPr>
        <p:spPr>
          <a:xfrm>
            <a:off x="5706015" y="24569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20_1#98ed70398?htil=16&amp;vaa=1&amp;vcp=1&amp;vis=1&amp;pid=8a2650200&amp;color=0,0,0&amp;vtp=1&amp;vaab=1&amp;bbb=1"/>
          <p:cNvSpPr/>
          <p:nvPr/>
        </p:nvSpPr>
        <p:spPr>
          <a:xfrm>
            <a:off x="539496" y="4368972"/>
            <a:ext cx="62544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护坡挡墙的主要作用是(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120_2#98ed70398.choices?htil=16&amp;vaa=1&amp;vcp=1&amp;vis=1&amp;pid=8a2650200&amp;color=0,0,0&amp;vtp=1&amp;vaab=1&amp;bbb=1"/>
          <p:cNvSpPr/>
          <p:nvPr/>
        </p:nvSpPr>
        <p:spPr>
          <a:xfrm>
            <a:off x="539496" y="4998447"/>
            <a:ext cx="62544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3519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.降低坡度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.阻挡水流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35198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C.减少地震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.保护坡体</a:t>
            </a:r>
            <a:endParaRPr lang="en-US" altLang="zh-CN" sz="2800" dirty="0"/>
          </a:p>
        </p:txBody>
      </p:sp>
      <p:sp>
        <p:nvSpPr>
          <p:cNvPr id="9" name="QC_8_AN.121_1#98ed70398.bracket?vaa=1&amp;vcp=1&amp;vis=1&amp;pid=8a2650200&amp;color=0,0,0&amp;vpa=43&amp;vtp=1&amp;vaab=1"/>
          <p:cNvSpPr/>
          <p:nvPr/>
        </p:nvSpPr>
        <p:spPr>
          <a:xfrm>
            <a:off x="4639215" y="435563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2_1#e48a9a91a?vaa=1&amp;vcp=1&amp;vis=1&amp;pid=54b782aff&amp;color=0,0,0&amp;vtp=1&amp;vaab=1&amp;bt=1&amp;bbb=1&amp;hb=1"/>
          <p:cNvSpPr/>
          <p:nvPr/>
        </p:nvSpPr>
        <p:spPr>
          <a:xfrm>
            <a:off x="539496" y="80130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黄土高原是世界上最大的黄土堆积区。有关黄土高原的叙述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24_1#e48a9a91a.bracket?vaa=1&amp;vcp=1&amp;vis=1&amp;pid=54b782aff&amp;color=0,0,0&amp;vpa=44&amp;vtp=1&amp;vaab=1"/>
          <p:cNvSpPr/>
          <p:nvPr/>
        </p:nvSpPr>
        <p:spPr>
          <a:xfrm>
            <a:off x="1527714" y="13883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22_2#e48a9a91a.choices?vaa=1&amp;vcp=1&amp;vis=1&amp;pid=54b782aff&amp;color=0,0,0&amp;vtp=1&amp;vaab=1&amp;bbb=1"/>
          <p:cNvSpPr/>
          <p:nvPr/>
        </p:nvSpPr>
        <p:spPr>
          <a:xfrm>
            <a:off x="539496" y="1974533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A.黄土高原的治理措施：陡坡修建梯田，缓坡植树造林，沟谷打坝淤地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.“跳进黄河洗不清”与黄土高原的水土流失密切相关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.黄土高原千沟万壑的最主要原因是风力侵蚀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.黄土高原一年四季降水均匀，黄土土质疏松，易溶于水</a:t>
            </a:r>
            <a:endParaRPr lang="en-US" altLang="zh-CN" sz="2800" dirty="0"/>
          </a:p>
        </p:txBody>
      </p:sp>
      <p:sp>
        <p:nvSpPr>
          <p:cNvPr id="5" name="QC_7_AS.1_1#e48a9a91a?vaa=1&amp;vcp=1&amp;vis=1&amp;pid=54b782aff&amp;color=0,0,0&amp;vtp=1&amp;vaab=1&amp;bbb=1&amp;hb=1"/>
          <p:cNvSpPr/>
          <p:nvPr/>
        </p:nvSpPr>
        <p:spPr>
          <a:xfrm>
            <a:off x="539496" y="4324033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（提示：应在黄土高原的陡坡植树造林，缓坡修建梯田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；黄土高原千沟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万壑的主要成因是流水侵蚀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；黄土高原大部分位于温带季风气候区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，年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内降水分配不均匀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6_1#aef177b32?vaa=1&amp;vcp=1&amp;vis=1&amp;pid=54b782aff&amp;color=0,0,0&amp;vtp=1&amp;vaab=1&amp;bt=1&amp;bbb=1"/>
          <p:cNvSpPr/>
          <p:nvPr/>
        </p:nvSpPr>
        <p:spPr>
          <a:xfrm>
            <a:off x="539496" y="7578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读北京示意图，完成11～13题。</a:t>
            </a:r>
            <a:endParaRPr lang="en-US" altLang="zh-CN" sz="2800" dirty="0"/>
          </a:p>
        </p:txBody>
      </p:sp>
      <p:pic>
        <p:nvPicPr>
          <p:cNvPr id="3" name="QM_7_BD.126_2#aef177b32?vaa=1&amp;vcp=1&amp;vis=1&amp;pid=54b782af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2963" y="1239457"/>
            <a:ext cx="4837176" cy="479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7_1#eb55781e3?vaa=1&amp;vcp=1&amp;vis=1&amp;pid=aef177b32&amp;color=0,0,0&amp;vtp=1&amp;vaab=1&amp;bbb=1">
            <a:extLst>
              <a:ext uri="{FF2B5EF4-FFF2-40B4-BE49-F238E27FC236}">
                <a16:creationId xmlns:a16="http://schemas.microsoft.com/office/drawing/2014/main" id="{C69DB0FF-46D3-1BEF-428F-26A67767C62E}"/>
              </a:ext>
            </a:extLst>
          </p:cNvPr>
          <p:cNvSpPr/>
          <p:nvPr/>
        </p:nvSpPr>
        <p:spPr>
          <a:xfrm>
            <a:off x="539496" y="1394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有关北京的叙述，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27_2#eb55781e3.choices?vaa=1&amp;vcp=1&amp;vis=1&amp;pid=aef177b32&amp;color=0,0,0&amp;vtp=1&amp;vaab=1&amp;bbb=1">
            <a:extLst>
              <a:ext uri="{FF2B5EF4-FFF2-40B4-BE49-F238E27FC236}">
                <a16:creationId xmlns:a16="http://schemas.microsoft.com/office/drawing/2014/main" id="{8F3B0708-3ABE-5BAC-B6FD-F367C7F31ED9}"/>
              </a:ext>
            </a:extLst>
          </p:cNvPr>
          <p:cNvSpPr/>
          <p:nvPr/>
        </p:nvSpPr>
        <p:spPr>
          <a:xfrm>
            <a:off x="539496" y="20298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A.地形以山地、高原为主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B.地势由西北向东南倾斜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C.西有盘山，北有燕山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D.河流众多，均注入东海</a:t>
            </a:r>
            <a:endParaRPr lang="en-US" altLang="zh-CN" sz="2800" dirty="0"/>
          </a:p>
        </p:txBody>
      </p:sp>
      <p:sp>
        <p:nvSpPr>
          <p:cNvPr id="6" name="QC_8_AN.128_1#eb55781e3.bracket?vaa=1&amp;vcp=1&amp;vis=1&amp;pid=aef177b32&amp;color=0,0,0&amp;vpa=45&amp;vtp=1&amp;vaab=1">
            <a:extLst>
              <a:ext uri="{FF2B5EF4-FFF2-40B4-BE49-F238E27FC236}">
                <a16:creationId xmlns:a16="http://schemas.microsoft.com/office/drawing/2014/main" id="{0CCE621C-7C3A-734C-691C-6C7EEA5E3B11}"/>
              </a:ext>
            </a:extLst>
          </p:cNvPr>
          <p:cNvSpPr/>
          <p:nvPr/>
        </p:nvSpPr>
        <p:spPr>
          <a:xfrm>
            <a:off x="5508593" y="13808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9_1#4d75418e2?htil=17&amp;vaa=1&amp;vcp=1&amp;vis=1&amp;pid=aef177b3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1045" y="691118"/>
            <a:ext cx="4976210" cy="496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9_2#4d75418e2?htil=17&amp;vaa=1&amp;vcp=1&amp;vis=1&amp;pid=aef177b32&amp;color=0,0,0&amp;vtp=1&amp;vaab=1&amp;bt=1&amp;bbb=1&amp;hb=1&amp;hs=1"/>
          <p:cNvSpPr/>
          <p:nvPr/>
        </p:nvSpPr>
        <p:spPr>
          <a:xfrm>
            <a:off x="539496" y="837311"/>
            <a:ext cx="6181344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图中有一处世界文化遗产的位置标注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2_1#4d75418e2.bracket?vaa=1&amp;vcp=1&amp;vis=1&amp;pid=aef177b32&amp;color=0,0,0&amp;vpa=46&amp;vtp=1&amp;vaab=1"/>
          <p:cNvSpPr/>
          <p:nvPr/>
        </p:nvSpPr>
        <p:spPr>
          <a:xfrm>
            <a:off x="2594514" y="1354963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9_3#4d75418e2.choices?htil=17&amp;vaa=1&amp;vcp=1&amp;vis=1&amp;pid=aef177b32&amp;color=0,0,0&amp;vtp=1&amp;vaab=1&amp;bbb=1&amp;hs=1"/>
          <p:cNvSpPr/>
          <p:nvPr/>
        </p:nvSpPr>
        <p:spPr>
          <a:xfrm>
            <a:off x="539496" y="1865439"/>
            <a:ext cx="6181344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319862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A.故宫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B.天坛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319862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C.颐和园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D.明十三陵</a:t>
            </a:r>
            <a:endParaRPr lang="en-US" altLang="zh-CN" sz="2800" dirty="0"/>
          </a:p>
        </p:txBody>
      </p:sp>
      <p:sp>
        <p:nvSpPr>
          <p:cNvPr id="6" name="QC_8_AS.1_1#4d75418e2?htil=17&amp;vaa=1&amp;vcp=1&amp;vis=1&amp;pid=aef177b32&amp;color=0,0,0&amp;vtp=1&amp;vaab=1&amp;bbb=1&amp;hs=1"/>
          <p:cNvSpPr/>
          <p:nvPr/>
        </p:nvSpPr>
        <p:spPr>
          <a:xfrm>
            <a:off x="472821" y="3051683"/>
            <a:ext cx="6181344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（提示：故宫位于北京城区）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D0BF0-F7B4-61A4-C342-FFFBDF15F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9_1#4d75418e2?htil=17&amp;vaa=1&amp;vcp=1&amp;vis=1&amp;pid=aef177b32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03A438F6-DE64-9877-93C3-EAF0CB6BF7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7551" y="1340421"/>
            <a:ext cx="4747404" cy="473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8_BD.133_1#5c410e4bb?vaa=1&amp;vcp=1&amp;vis=1&amp;pid=aef177b32&amp;color=0,0,0&amp;vtp=1&amp;vaab=1&amp;bbb=1&amp;hs=1">
            <a:extLst>
              <a:ext uri="{FF2B5EF4-FFF2-40B4-BE49-F238E27FC236}">
                <a16:creationId xmlns:a16="http://schemas.microsoft.com/office/drawing/2014/main" id="{52BADB0D-AD8C-1FF7-8A31-7CD8B04FC710}"/>
              </a:ext>
            </a:extLst>
          </p:cNvPr>
          <p:cNvSpPr/>
          <p:nvPr/>
        </p:nvSpPr>
        <p:spPr>
          <a:xfrm>
            <a:off x="541020" y="679768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下列各项中，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体现北京政治职能的一项是(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134_1#5c410e4bb.bracket?vaa=1&amp;vcp=1&amp;vis=1&amp;pid=aef177b32&amp;color=0,0,0&amp;vpa=47&amp;vtp=1&amp;vaab=1">
            <a:extLst>
              <a:ext uri="{FF2B5EF4-FFF2-40B4-BE49-F238E27FC236}">
                <a16:creationId xmlns:a16="http://schemas.microsoft.com/office/drawing/2014/main" id="{1FA6B1D6-58D8-212B-E097-4D00FEBD396C}"/>
              </a:ext>
            </a:extLst>
          </p:cNvPr>
          <p:cNvSpPr/>
          <p:nvPr/>
        </p:nvSpPr>
        <p:spPr>
          <a:xfrm>
            <a:off x="7663338" y="676720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8_BD.133_2#5c410e4bb.choices?vaa=1&amp;vcp=1&amp;vis=1&amp;pid=aef177b32&amp;color=0,0,0&amp;vtp=1&amp;vaab=1&amp;bbb=1&amp;hs=1">
            <a:extLst>
              <a:ext uri="{FF2B5EF4-FFF2-40B4-BE49-F238E27FC236}">
                <a16:creationId xmlns:a16="http://schemas.microsoft.com/office/drawing/2014/main" id="{52F691C0-EC0A-45F5-B610-0F8BEBA558A5}"/>
              </a:ext>
            </a:extLst>
          </p:cNvPr>
          <p:cNvSpPr/>
          <p:nvPr/>
        </p:nvSpPr>
        <p:spPr>
          <a:xfrm>
            <a:off x="541020" y="1197546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A.京剧被誉为中国的“国粹”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B.党的二十大在北京召开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C.多条铁路干线在北京交会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D.海淀区中关村高新技术产业发达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9790146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5_1#e28f65e58?htil=18&amp;vaa=1&amp;vcp=1&amp;vis=1&amp;pid=54b782af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8914" y="622522"/>
            <a:ext cx="5184648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35_2#e28f65e58?htil=18&amp;vaa=1&amp;vcp=1&amp;vis=1&amp;pid=54b782aff&amp;color=0,0,0&amp;vtp=1&amp;vaab=1&amp;bt=1&amp;bbb=1&amp;hb=1&amp;hs=1"/>
          <p:cNvSpPr/>
          <p:nvPr/>
        </p:nvSpPr>
        <p:spPr>
          <a:xfrm>
            <a:off x="539496" y="892048"/>
            <a:ext cx="57972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（2023·四川广安·中考）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大发展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需要大谋划，大战略催生大跨越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京津冀协同发展”是国家重大发展战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略之一，读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图，完成14～15题。</a:t>
            </a:r>
            <a:endParaRPr lang="en-US" altLang="zh-CN" sz="2800" dirty="0"/>
          </a:p>
        </p:txBody>
      </p:sp>
      <p:sp>
        <p:nvSpPr>
          <p:cNvPr id="4" name="QC_8_BD.136_1#9269b73bd?htil=18&amp;vaa=1&amp;vcp=1&amp;vis=1&amp;pid=e28f65e58&amp;color=0,0,0&amp;vtp=1&amp;vaab=1&amp;bbb=1&amp;hb=1&amp;hs=1"/>
          <p:cNvSpPr/>
          <p:nvPr/>
        </p:nvSpPr>
        <p:spPr>
          <a:xfrm>
            <a:off x="539496" y="3463480"/>
            <a:ext cx="57972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在“京津冀协同发展”中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，北京重点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发展的产业类型是(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37_1#9269b73bd.bracket?vaa=1&amp;vcp=1&amp;vis=1&amp;pid=e28f65e58&amp;color=0,0,0&amp;vpa=48&amp;vtp=1&amp;vaab=1"/>
          <p:cNvSpPr/>
          <p:nvPr/>
        </p:nvSpPr>
        <p:spPr>
          <a:xfrm>
            <a:off x="3661315" y="40978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36_2#9269b73bd.choices?htil=18&amp;vaa=1&amp;vcp=1&amp;vis=1&amp;pid=e28f65e58&amp;color=0,0,0&amp;vtp=1&amp;vaab=1&amp;bbb=1&amp;hs=1"/>
          <p:cNvSpPr/>
          <p:nvPr/>
        </p:nvSpPr>
        <p:spPr>
          <a:xfrm>
            <a:off x="539496" y="47404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.采掘业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.重工业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C.高新技术产业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.以非农产品为原料的加工工业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8_1#79dbf083f?htil=19&amp;vaa=1&amp;vcp=1&amp;vis=1&amp;pid=e28f65e5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7127" y="1540256"/>
            <a:ext cx="5184648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8_2#79dbf083f?htil=19&amp;vaa=1&amp;vcp=1&amp;vis=1&amp;pid=e28f65e58&amp;color=0,0,0&amp;vtp=1&amp;vaab=1&amp;bt=1&amp;bbb=1&amp;hb=1"/>
          <p:cNvSpPr/>
          <p:nvPr/>
        </p:nvSpPr>
        <p:spPr>
          <a:xfrm>
            <a:off x="539496" y="1521968"/>
            <a:ext cx="57972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由图示可知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，河北最突出的优势条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39_1#79dbf083f.bracket?vaa=1&amp;vcp=1&amp;vis=1&amp;pid=e28f65e58&amp;color=0,0,0&amp;vpa=49&amp;vtp=1&amp;vaab=1"/>
          <p:cNvSpPr/>
          <p:nvPr/>
        </p:nvSpPr>
        <p:spPr>
          <a:xfrm>
            <a:off x="1527714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38_3#79dbf083f.choices?htil=19&amp;vaa=1&amp;vcp=1&amp;vis=1&amp;pid=e28f65e58&amp;color=0,0,0&amp;vtp=1&amp;vaab=1&amp;bbb=1"/>
          <p:cNvSpPr/>
          <p:nvPr/>
        </p:nvSpPr>
        <p:spPr>
          <a:xfrm>
            <a:off x="539496" y="2804985"/>
            <a:ext cx="57972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A.资源丰富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.资金雄厚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.海运便利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.高等院校和科研机构众多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0ea611bd7?colgroup=13,15&amp;vcp=1&amp;pid=9fb9db28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646612"/>
              </p:ext>
            </p:extLst>
          </p:nvPr>
        </p:nvGraphicFramePr>
        <p:xfrm>
          <a:off x="539496" y="1518031"/>
          <a:ext cx="11091672" cy="4526534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798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3.运用地图和相关资料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出黄土高原的地理位置和自然地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分析黄土高原存在的自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然灾害与环境问题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了解区域环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境保护与资源开发利用的成功经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200"/>
                        </a:lnSpc>
                      </a:pPr>
                      <a:r>
                        <a:rPr lang="en-US" altLang="zh-CN" sz="18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a611bd7.table_image?tii=3&amp;vcp=1&amp;pid=9fb9db28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95195"/>
            <a:ext cx="5541264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ea611bd7?colgroup=13,15&amp;vcp=1&amp;pid=9fb9db28d&amp;color=0,0,0&amp;mp=1&amp;vtp=1&amp;vaab=1&amp;bt=1&amp;bbb=1">
            <a:extLst>
              <a:ext uri="{FF2B5EF4-FFF2-40B4-BE49-F238E27FC236}">
                <a16:creationId xmlns:a16="http://schemas.microsoft.com/office/drawing/2014/main" id="{DCD21C58-8746-B41F-AC2F-D22E2AADDAEF}"/>
              </a:ext>
            </a:extLst>
          </p:cNvPr>
          <p:cNvSpPr txBox="1"/>
          <p:nvPr/>
        </p:nvSpPr>
        <p:spPr>
          <a:xfrm>
            <a:off x="10913023" y="8096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2ff7dda8?sp=1&amp;vcp=1&amp;pid=301f37e5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40_1#347ae039d?htil=20&amp;vaa=1&amp;vcp=1&amp;vis=1&amp;pid=12ff7dda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1507" y="1251757"/>
            <a:ext cx="487375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0_2#347ae039d?htil=20&amp;sp=1&amp;vaa=1&amp;vcp=1&amp;vis=1&amp;pid=12ff7dda8&amp;color=0,0,0&amp;vtp=1&amp;vaab=1&amp;bbb=1&amp;hb=1&amp;hs=1"/>
          <p:cNvSpPr/>
          <p:nvPr/>
        </p:nvSpPr>
        <p:spPr>
          <a:xfrm>
            <a:off x="539496" y="1233469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读北方地区示意图和北方地区某地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气候资料图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B_8_BD.141_1#9357b98e2?htil=20&amp;vaa=1&amp;vcp=1&amp;vis=1&amp;pid=347ae039d&amp;color=0,0,0&amp;vtp=1&amp;vaab=1&amp;bbb=1&amp;hb=1&amp;hs=1"/>
          <p:cNvSpPr/>
          <p:nvPr/>
        </p:nvSpPr>
        <p:spPr>
          <a:xfrm>
            <a:off x="539496" y="2518264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（1）图中A地形区土壤肥沃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，被人们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称为“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6" name="QB_8_AN.1_1#9357b98e2.blank?vaa=1&amp;vcp=1&amp;vis=1&amp;pid=347ae039d&amp;color=0,0,0&amp;vpa=50&amp;vtp=1&amp;vaab=1&amp;bbb=1"/>
          <p:cNvSpPr/>
          <p:nvPr/>
        </p:nvSpPr>
        <p:spPr>
          <a:xfrm>
            <a:off x="1418178" y="311452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黑土地</a:t>
            </a:r>
            <a:endParaRPr lang="en-US" altLang="zh-CN" sz="2800" dirty="0"/>
          </a:p>
        </p:txBody>
      </p:sp>
      <p:sp>
        <p:nvSpPr>
          <p:cNvPr id="7" name="QB_8_BD.143_1#1e989fc94?htil=20&amp;vaa=1&amp;vcp=1&amp;vis=1&amp;pid=347ae039d&amp;color=0,0,0&amp;vtp=1&amp;vaab=1&amp;bbb=1&amp;hb=1&amp;hs=1"/>
          <p:cNvSpPr/>
          <p:nvPr/>
        </p:nvSpPr>
        <p:spPr>
          <a:xfrm>
            <a:off x="539496" y="3795249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）气温和降水是我们关注的两大气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候要素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。根据气候资料图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，分析北方大</a:t>
            </a:r>
            <a:endParaRPr lang="en-US" altLang="zh-CN" sz="2800" dirty="0"/>
          </a:p>
        </p:txBody>
      </p:sp>
      <p:sp>
        <p:nvSpPr>
          <p:cNvPr id="8" name="QB_8_AN.2_1#1e989fc94.blank?vaa=1&amp;vcp=1&amp;vis=1&amp;pid=347ae039d&amp;color=0,0,0&amp;vpa=51&amp;vtp=1&amp;vaab=1&amp;bbb=1"/>
          <p:cNvSpPr/>
          <p:nvPr/>
        </p:nvSpPr>
        <p:spPr>
          <a:xfrm>
            <a:off x="4106313" y="5012989"/>
            <a:ext cx="4881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夏季高温多雨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，冬季寒冷干燥</a:t>
            </a:r>
            <a:endParaRPr lang="en-US" altLang="zh-CN" sz="2800" dirty="0"/>
          </a:p>
        </p:txBody>
      </p:sp>
      <p:sp>
        <p:nvSpPr>
          <p:cNvPr id="9" name="QB_8_BD.145_1#b4f19e0c4?vaa=1&amp;vcp=1&amp;vis=1&amp;pid=347ae039d&amp;color=0,0,0&amp;vtp=1&amp;vaab=1&amp;bbb=1&amp;hs=1"/>
          <p:cNvSpPr/>
          <p:nvPr/>
        </p:nvSpPr>
        <p:spPr>
          <a:xfrm>
            <a:off x="539496" y="56860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东北三省的山河大势可以用“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来形容。</a:t>
            </a:r>
            <a:endParaRPr lang="en-US" altLang="zh-CN" sz="2800" dirty="0"/>
          </a:p>
        </p:txBody>
      </p:sp>
      <p:sp>
        <p:nvSpPr>
          <p:cNvPr id="10" name="QB_8_AN.146_1#b4f19e0c4.blank?vaa=1&amp;vcp=1&amp;vis=1&amp;pid=347ae039d&amp;color=0,0,0&amp;vpa=52&amp;vtp=1&amp;vaab=1&amp;bbb=1"/>
          <p:cNvSpPr/>
          <p:nvPr/>
        </p:nvSpPr>
        <p:spPr>
          <a:xfrm>
            <a:off x="5863177" y="5634654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山环水绕，沃野千里</a:t>
            </a:r>
            <a:endParaRPr lang="en-US" altLang="zh-CN" sz="2800" dirty="0"/>
          </a:p>
        </p:txBody>
      </p:sp>
      <p:sp>
        <p:nvSpPr>
          <p:cNvPr id="11" name="QB_8_BD.143_1#1e989fc94?htil=20&amp;vaa=1&amp;vcp=1&amp;vis=1&amp;pid=347ae039d&amp;color=0,0,0&amp;vtp=1&amp;vaab=1&amp;bbb=1&amp;hb=1&amp;hs=1">
            <a:extLst>
              <a:ext uri="{FF2B5EF4-FFF2-40B4-BE49-F238E27FC236}">
                <a16:creationId xmlns:a16="http://schemas.microsoft.com/office/drawing/2014/main" id="{037D6A4B-0BF0-A52C-F598-C7DE9AFD2EBB}"/>
              </a:ext>
            </a:extLst>
          </p:cNvPr>
          <p:cNvSpPr/>
          <p:nvPr/>
        </p:nvSpPr>
        <p:spPr>
          <a:xfrm>
            <a:off x="539995" y="506442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部分地区的气候特点：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7_1#d0729574a?htil=21&amp;vaa=1&amp;vcp=1&amp;vis=1&amp;pid=347ae039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658583"/>
            <a:ext cx="5142226" cy="340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47_2#d0729574a?htil=21&amp;vaa=1&amp;vcp=1&amp;vis=1&amp;pid=347ae039d&amp;color=0,0,0&amp;vtp=1&amp;vaab=1&amp;bt=1&amp;bbb=1&amp;hb=1&amp;hs=1"/>
          <p:cNvSpPr/>
          <p:nvPr/>
        </p:nvSpPr>
        <p:spPr>
          <a:xfrm>
            <a:off x="539496" y="818102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B地形区是世界上水土流失严重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的地区之一。请写出一条治理当地水土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流失的工程措施：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d0729574a.blank?vaa=1&amp;vcp=1&amp;vis=1&amp;pid=347ae039d&amp;color=0,0,0&amp;vpa=53&amp;vtp=1&amp;vaab=1&amp;bbb=1"/>
          <p:cNvSpPr/>
          <p:nvPr/>
        </p:nvSpPr>
        <p:spPr>
          <a:xfrm>
            <a:off x="3394615" y="206206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打坝淤地</a:t>
            </a:r>
            <a:endParaRPr lang="en-US" altLang="zh-CN" sz="2800" dirty="0"/>
          </a:p>
        </p:txBody>
      </p:sp>
      <p:sp>
        <p:nvSpPr>
          <p:cNvPr id="5" name="QB_8_BD.149_1#7bb6e8714?vaa=1&amp;vcp=1&amp;vis=1&amp;pid=347ae039d&amp;color=0,0,0&amp;vtp=1&amp;vaab=1&amp;bbb=1&amp;hb=1&amp;hs=1"/>
          <p:cNvSpPr/>
          <p:nvPr/>
        </p:nvSpPr>
        <p:spPr>
          <a:xfrm>
            <a:off x="539496" y="41927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（5）2024年7月15日到18日，中国共产党第二十届中央委员会第三次全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体会议在北京人民大会堂隆重召开，这体现了城市C的职能是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50_1#7bb6e8714.blank?vaa=1&amp;vcp=1&amp;vis=1&amp;pid=347ae039d&amp;color=0,0,0&amp;vpa=54&amp;vtp=1&amp;vaab=1&amp;bbb=1&amp;hb=1"/>
          <p:cNvSpPr/>
          <p:nvPr/>
        </p:nvSpPr>
        <p:spPr>
          <a:xfrm>
            <a:off x="539496" y="480996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全国的政治中心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1_1#918c76c7b?htil=22&amp;vaa=1&amp;vcp=1&amp;vis=1&amp;pid=347ae039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3" y="1533525"/>
            <a:ext cx="5312689" cy="35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1_2#918c76c7b?htil=22&amp;vaa=1&amp;vcp=1&amp;vis=1&amp;pid=347ae039d&amp;color=0,0,0&amp;vtp=1&amp;vaab=1&amp;bt=1&amp;bbb=1&amp;hb=1"/>
          <p:cNvSpPr/>
          <p:nvPr/>
        </p:nvSpPr>
        <p:spPr>
          <a:xfrm>
            <a:off x="539496" y="1805940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（6）城市C是我国著名的古都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，许多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名胜古迹被列入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《世界遗产名录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列名胜古迹位于该城市的是(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52_1#918c76c7b.bracket?vaa=1&amp;vcp=1&amp;vis=1&amp;pid=347ae039d&amp;color=0,0,0&amp;vpa=55&amp;vtp=1&amp;vaab=1"/>
          <p:cNvSpPr/>
          <p:nvPr/>
        </p:nvSpPr>
        <p:spPr>
          <a:xfrm>
            <a:off x="5083715" y="3088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51_3#918c76c7b.choices?htil=22&amp;vaa=1&amp;vcp=1&amp;vis=1&amp;pid=347ae039d&amp;color=0,0,0&amp;vtp=1&amp;vaab=1&amp;bbb=1"/>
          <p:cNvSpPr/>
          <p:nvPr/>
        </p:nvSpPr>
        <p:spPr>
          <a:xfrm>
            <a:off x="539496" y="3729672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4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.布达拉宫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.拙政园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4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C.颐和园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.丽江古城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47660b6?vcp=1&amp;pid=fc5feb1ba&amp;color=197,144,19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e3b1ac2e4?sp=1&amp;vcp=1&amp;pid=1447660b6&amp;color=0,0,0&amp;vtp=1&amp;vaab=1&amp;bbb=1"/>
          <p:cNvSpPr/>
          <p:nvPr/>
        </p:nvSpPr>
        <p:spPr>
          <a:xfrm>
            <a:off x="539496" y="127021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153_1#b7d83986b?htil=23&amp;vaa=1&amp;vcp=1&amp;vis=1&amp;pid=e3b1ac2e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5813" y="1960417"/>
            <a:ext cx="5029200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153_2#b7d83986b?htil=23&amp;vaa=1&amp;vcp=1&amp;vis=1&amp;pid=e3b1ac2e4&amp;color=0,0,0&amp;vtp=1&amp;vaab=1&amp;bbb=1&amp;hb=1"/>
          <p:cNvSpPr/>
          <p:nvPr/>
        </p:nvSpPr>
        <p:spPr>
          <a:xfrm>
            <a:off x="539496" y="1942129"/>
            <a:ext cx="595274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（2023·四川巴中·中考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土主要城市、工业区分布示意图和东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北三省示意图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，完成17～18题。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4_1#322856baf?htil=23&amp;sp=1&amp;vaa=1&amp;vcp=1&amp;vis=1&amp;pid=b7d83986b&amp;color=0,0,0&amp;vtp=1&amp;vaab=1&amp;bbb=1&amp;hb=1&amp;hs=1&amp;htil=1">
            <a:extLst>
              <a:ext uri="{FF2B5EF4-FFF2-40B4-BE49-F238E27FC236}">
                <a16:creationId xmlns:a16="http://schemas.microsoft.com/office/drawing/2014/main" id="{BB8989E9-606F-FD64-1491-F0902D1B8078}"/>
              </a:ext>
            </a:extLst>
          </p:cNvPr>
          <p:cNvSpPr/>
          <p:nvPr/>
        </p:nvSpPr>
        <p:spPr>
          <a:xfrm>
            <a:off x="539995" y="186606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对比分析美国东北部工业区和中国东北工业区可知，两地发展工业共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同的优势条件主要有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3" name="QC_8_BD.154_2#322856baf?vaa=1&amp;vcp=1&amp;vis=1&amp;pid=b7d83986b&amp;color=0,0,0&amp;vtp=1&amp;vaab=1&amp;bbb=1&amp;hb=1&amp;htil=1">
            <a:extLst>
              <a:ext uri="{FF2B5EF4-FFF2-40B4-BE49-F238E27FC236}">
                <a16:creationId xmlns:a16="http://schemas.microsoft.com/office/drawing/2014/main" id="{DAB21C1D-79CE-1DF6-865A-26E50A88DF3E}"/>
              </a:ext>
            </a:extLst>
          </p:cNvPr>
          <p:cNvSpPr/>
          <p:nvPr/>
        </p:nvSpPr>
        <p:spPr>
          <a:xfrm>
            <a:off x="539995" y="3123383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①气候暖湿，地形平坦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、铁等矿产资源丰富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③交通便利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，沿海有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良港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廉价劳动力众多</a:t>
            </a:r>
            <a:endParaRPr lang="en-US" altLang="zh-CN" sz="2800" dirty="0"/>
          </a:p>
        </p:txBody>
      </p:sp>
      <p:sp>
        <p:nvSpPr>
          <p:cNvPr id="4" name="QC_8_BD.154_3#322856baf.choices?vaa=1&amp;vcp=1&amp;vis=1&amp;pid=b7d83986b&amp;color=0,0,0&amp;vtp=1&amp;vaab=1&amp;bbb=1&amp;htil=1&amp;hb=1">
            <a:extLst>
              <a:ext uri="{FF2B5EF4-FFF2-40B4-BE49-F238E27FC236}">
                <a16:creationId xmlns:a16="http://schemas.microsoft.com/office/drawing/2014/main" id="{6D56CB84-A47B-C225-62C8-3DBEE752D33C}"/>
              </a:ext>
            </a:extLst>
          </p:cNvPr>
          <p:cNvSpPr/>
          <p:nvPr/>
        </p:nvSpPr>
        <p:spPr>
          <a:xfrm>
            <a:off x="539995" y="4392558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 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8_AN.155_1#322856baf.bracket?vaa=1&amp;vcp=1&amp;vis=1&amp;pid=b7d83986b&amp;color=0,0,0&amp;vpa=56&amp;vtp=1&amp;vaab=1&amp;htil=1">
            <a:extLst>
              <a:ext uri="{FF2B5EF4-FFF2-40B4-BE49-F238E27FC236}">
                <a16:creationId xmlns:a16="http://schemas.microsoft.com/office/drawing/2014/main" id="{BCF4FC2F-2EED-E4FB-F4F3-77E8410219F6}"/>
              </a:ext>
            </a:extLst>
          </p:cNvPr>
          <p:cNvSpPr/>
          <p:nvPr/>
        </p:nvSpPr>
        <p:spPr>
          <a:xfrm>
            <a:off x="4026939" y="24805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3083289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6_1#7b2de9143?htil=24&amp;vaa=1&amp;vcp=1&amp;vis=1&amp;pid=b7d83986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551686"/>
            <a:ext cx="5422392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6_2#7b2de9143?htil=24&amp;vaa=1&amp;vcp=1&amp;vis=1&amp;pid=b7d83986b&amp;color=0,0,0&amp;vtp=1&amp;vaab=1&amp;bt=1&amp;bbb=1&amp;hb=1&amp;hs=1"/>
          <p:cNvSpPr/>
          <p:nvPr/>
        </p:nvSpPr>
        <p:spPr>
          <a:xfrm>
            <a:off x="539496" y="1533398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美国东北部与我国东北三省纬度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位置相近，但农业发展模式截然不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同。我国东北地区能够成为重要商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品粮基地的人文优势是(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57_1#7b2de9143.bracket?vaa=1&amp;vcp=1&amp;vis=1&amp;pid=b7d83986b&amp;color=0,0,0&amp;vpa=57&amp;vtp=1&amp;vaab=1"/>
          <p:cNvSpPr/>
          <p:nvPr/>
        </p:nvSpPr>
        <p:spPr>
          <a:xfrm>
            <a:off x="4372515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56_3#7b2de9143.choices?vaa=1&amp;vcp=1&amp;vis=1&amp;pid=b7d83986b&amp;color=0,0,0&amp;vtp=1&amp;vaab=1&amp;bbb=1&amp;hs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A.精耕细作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，粮食产量高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.雨热同期，土壤肥沃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.地广人稀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，粮食消费少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.土地集中连片，便于耕作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8_1#10bab3655?htil=25&amp;vaa=1&amp;vcp=1&amp;vis=1&amp;pid=e3b1ac2e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481" y="660990"/>
            <a:ext cx="4579981" cy="3866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58_2#10bab3655?htil=25&amp;vaa=1&amp;vcp=1&amp;vis=1&amp;pid=e3b1ac2e4&amp;color=0,0,0&amp;vtp=1&amp;vaab=1&amp;bt=1&amp;bbb=1&amp;hb=1&amp;hs=1"/>
          <p:cNvSpPr/>
          <p:nvPr/>
        </p:nvSpPr>
        <p:spPr>
          <a:xfrm>
            <a:off x="539496" y="554400"/>
            <a:ext cx="641375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图示意京津冀城市群规划的双“C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字形区域发展格局。读图，完成19～21题。</a:t>
            </a:r>
            <a:endParaRPr lang="en-US" altLang="zh-CN" sz="2800" dirty="0"/>
          </a:p>
        </p:txBody>
      </p:sp>
      <p:sp>
        <p:nvSpPr>
          <p:cNvPr id="4" name="QC_8_BD.159_1#c2071cb52?htil=25&amp;vaa=1&amp;vcp=1&amp;vis=1&amp;pid=10bab3655&amp;color=0,0,0&amp;vtp=1&amp;vaab=1&amp;bbb=1&amp;hs=1"/>
          <p:cNvSpPr/>
          <p:nvPr/>
        </p:nvSpPr>
        <p:spPr>
          <a:xfrm>
            <a:off x="539496" y="2470323"/>
            <a:ext cx="60990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该城市群濒临的海洋是(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59_2#c2071cb52.choices?htil=25&amp;vaa=1&amp;vcp=1&amp;vis=1&amp;pid=10bab3655&amp;color=0,0,0&amp;vtp=1&amp;vaab=1&amp;bbb=1&amp;hs=1"/>
          <p:cNvSpPr/>
          <p:nvPr/>
        </p:nvSpPr>
        <p:spPr>
          <a:xfrm>
            <a:off x="539496" y="3099798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4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.渤海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.黄海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4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C.东海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.南海</a:t>
            </a:r>
            <a:endParaRPr lang="en-US" altLang="zh-CN" sz="2800" dirty="0"/>
          </a:p>
        </p:txBody>
      </p:sp>
      <p:sp>
        <p:nvSpPr>
          <p:cNvPr id="6" name="QC_8_AN.1_1#c2071cb52.bracket?vaa=1&amp;vcp=1&amp;vis=1&amp;pid=10bab3655&amp;color=0,0,0&amp;vpa=58&amp;vtp=1&amp;vaab=1"/>
          <p:cNvSpPr/>
          <p:nvPr/>
        </p:nvSpPr>
        <p:spPr>
          <a:xfrm>
            <a:off x="4817015" y="245698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161_1#54401992e?htil=25&amp;vaa=1&amp;vcp=1&amp;vis=1&amp;pid=10bab3655&amp;color=0,0,0&amp;vtp=1&amp;vaab=1&amp;bbb=1&amp;hb=1"/>
              <p:cNvSpPr/>
              <p:nvPr/>
            </p:nvSpPr>
            <p:spPr>
              <a:xfrm>
                <a:off x="539496" y="4303695"/>
                <a:ext cx="6099048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区域重点发展高新技术产业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宜布局的工业部门是(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161_1#54401992e?htil=25&amp;vaa=1&amp;vcp=1&amp;vis=1&amp;pid=10bab365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03695"/>
                <a:ext cx="6099048" cy="1201357"/>
              </a:xfrm>
              <a:prstGeom prst="rect">
                <a:avLst/>
              </a:prstGeom>
              <a:blipFill>
                <a:blip r:embed="rId4"/>
                <a:stretch>
                  <a:fillRect l="-3600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8_AN.162_1#54401992e.bracket?vaa=1&amp;vcp=1&amp;vis=1&amp;pid=10bab3655&amp;color=0,0,0&amp;vpa=59&amp;vtp=1&amp;vaab=1"/>
          <p:cNvSpPr/>
          <p:nvPr/>
        </p:nvSpPr>
        <p:spPr>
          <a:xfrm>
            <a:off x="4016915" y="49380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161_2#54401992e.choices?htil=25&amp;vaa=1&amp;vcp=1&amp;vis=1&amp;pid=10bab3655&amp;color=0,0,0&amp;vtp=1&amp;vaab=1&amp;bbb=1&amp;hs=1"/>
          <p:cNvSpPr/>
          <p:nvPr/>
        </p:nvSpPr>
        <p:spPr>
          <a:xfrm>
            <a:off x="539496" y="55824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.石油化工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B.电子信息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C.金属冶炼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.纺织服装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3_1#1eadb76ec?htil=26&amp;vaa=1&amp;vcp=1&amp;vis=1&amp;pid=10bab36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544" y="709041"/>
            <a:ext cx="5403474" cy="456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8_BD.163_2#1eadb76ec?htil=26&amp;vaa=1&amp;vcp=1&amp;vis=1&amp;pid=10bab3655&amp;color=0,0,0&amp;vtp=1&amp;vaab=1&amp;bt=1&amp;bbb=1&amp;hb=1"/>
              <p:cNvSpPr/>
              <p:nvPr/>
            </p:nvSpPr>
            <p:spPr>
              <a:xfrm>
                <a:off x="539496" y="1357884"/>
                <a:ext cx="6099048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区域大力发展观光农业的突出优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势是(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8_BD.163_2#1eadb76ec?htil=26&amp;vaa=1&amp;vcp=1&amp;vis=1&amp;pid=10bab365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57884"/>
                <a:ext cx="6099048" cy="1201357"/>
              </a:xfrm>
              <a:prstGeom prst="rect">
                <a:avLst/>
              </a:prstGeom>
              <a:blipFill>
                <a:blip r:embed="rId4"/>
                <a:stretch>
                  <a:fillRect l="-3600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8_AN.164_1#1eadb76ec.bracket?vaa=1&amp;vcp=1&amp;vis=1&amp;pid=10bab3655&amp;color=0,0,0&amp;vpa=60&amp;vtp=1&amp;vaab=1"/>
          <p:cNvSpPr/>
          <p:nvPr/>
        </p:nvSpPr>
        <p:spPr>
          <a:xfrm>
            <a:off x="1527714" y="199224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63_3#1eadb76ec.choices?htil=26&amp;vaa=1&amp;vcp=1&amp;vis=1&amp;pid=10bab3655&amp;color=0,0,0&amp;vtp=1&amp;vaab=1&amp;bbb=1"/>
          <p:cNvSpPr/>
          <p:nvPr/>
        </p:nvSpPr>
        <p:spPr>
          <a:xfrm>
            <a:off x="539496" y="2637345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4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.港口众多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.生态良好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4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C.矿产丰富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.地形平坦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3c71ba9?sp=1&amp;vcp=1&amp;pid=1447660b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65_1#d140ce4c3?htil=27&amp;vaa=1&amp;vcp=1&amp;vis=1&amp;pid=693c71ba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7320" y="1251757"/>
            <a:ext cx="3108960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5_2#d140ce4c3?htil=27&amp;sp=1&amp;vaa=1&amp;vcp=1&amp;vis=1&amp;pid=693c71ba9&amp;color=0,0,0&amp;vtp=1&amp;vaab=1&amp;bbb=1&amp;hb=1&amp;hs=1"/>
          <p:cNvSpPr/>
          <p:nvPr/>
        </p:nvSpPr>
        <p:spPr>
          <a:xfrm>
            <a:off x="539496" y="1233469"/>
            <a:ext cx="787298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阅读材料和黄土高原景观图，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习近平总书记在考察时对黄河治理保护提出了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明确要求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：重在保护，要在治理。树立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“绿水青山</a:t>
            </a:r>
            <a:endParaRPr lang="en-US" altLang="zh-CN" sz="2800" dirty="0"/>
          </a:p>
        </p:txBody>
      </p:sp>
      <p:sp>
        <p:nvSpPr>
          <p:cNvPr id="5" name="QO_7_BD.165_2#d140ce4c3?htil=27&amp;sp=1&amp;vaa=1&amp;vcp=1&amp;vis=1&amp;pid=693c71ba9&amp;color=0,0,0&amp;vtp=1&amp;vaab=1&amp;bbb=1&amp;hb=1&amp;hs=1">
            <a:extLst>
              <a:ext uri="{FF2B5EF4-FFF2-40B4-BE49-F238E27FC236}">
                <a16:creationId xmlns:a16="http://schemas.microsoft.com/office/drawing/2014/main" id="{9BD5F768-94BB-BB63-FE2B-D82BDC87B313}"/>
              </a:ext>
            </a:extLst>
          </p:cNvPr>
          <p:cNvSpPr/>
          <p:nvPr/>
        </p:nvSpPr>
        <p:spPr>
          <a:xfrm>
            <a:off x="539496" y="3793979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就是金山银山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”的理念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，统筹推进山水林田湖草沙系统治理，推动沿黄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河地区在保护中开发、开发中保护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，推行绿色生产生活方式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，改善环境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质量，以增强人民的获得感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、幸福感、安全感。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6_1#1b5fea556?htil=28&amp;vaa=1&amp;vcp=1&amp;vis=1&amp;pid=d140ce4c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2678" y="648924"/>
            <a:ext cx="3635373" cy="265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66_2#1b5fea556?htil=28&amp;vaa=1&amp;vcp=1&amp;vis=1&amp;pid=d140ce4c3&amp;color=0,0,0&amp;vtp=1&amp;vaab=1&amp;bt=1&amp;bbb=1&amp;hb=1&amp;hs=1"/>
          <p:cNvSpPr/>
          <p:nvPr/>
        </p:nvSpPr>
        <p:spPr>
          <a:xfrm>
            <a:off x="539496" y="355618"/>
            <a:ext cx="7251192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（1）读图可知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，黄土高原地表景观的突出特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征是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1b5fea556.blank?vaa=1&amp;vcp=1&amp;vis=1&amp;pid=d140ce4c3&amp;color=0,0,0&amp;vpa=61&amp;vtp=1&amp;vaab=1&amp;bbb=1"/>
          <p:cNvSpPr/>
          <p:nvPr/>
        </p:nvSpPr>
        <p:spPr>
          <a:xfrm>
            <a:off x="1261015" y="917212"/>
            <a:ext cx="34591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支离破碎，千沟万壑</a:t>
            </a:r>
            <a:endParaRPr lang="en-US" altLang="zh-CN" sz="2800" dirty="0"/>
          </a:p>
        </p:txBody>
      </p:sp>
      <p:sp>
        <p:nvSpPr>
          <p:cNvPr id="5" name="QB_8_BD.168_1#f76fdc454?htil=28&amp;vaa=1&amp;vcp=1&amp;vis=1&amp;pid=d140ce4c3&amp;color=0,0,0&amp;vtp=1&amp;vaab=1&amp;bbb=1&amp;hb=1&amp;hs=1"/>
          <p:cNvSpPr/>
          <p:nvPr/>
        </p:nvSpPr>
        <p:spPr>
          <a:xfrm>
            <a:off x="539496" y="1557482"/>
            <a:ext cx="7251192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）黄土高原地区最丰富的矿产资源是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过去在黄土高原开发该资源时往往会造成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水土流失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，现在为了落实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“绿水青山就是金山</a:t>
            </a:r>
            <a:endParaRPr lang="en-US" altLang="zh-CN" sz="2800" dirty="0"/>
          </a:p>
        </p:txBody>
      </p:sp>
      <p:sp>
        <p:nvSpPr>
          <p:cNvPr id="6" name="QB_8_AN.2_1#f76fdc454.blank?vaa=1&amp;vcp=1&amp;vis=1&amp;pid=d140ce4c3&amp;color=0,0,0&amp;vpa=62&amp;vtp=1&amp;vaab=1&amp;bbb=1"/>
          <p:cNvSpPr/>
          <p:nvPr/>
        </p:nvSpPr>
        <p:spPr>
          <a:xfrm>
            <a:off x="6683914" y="1531574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煤炭</a:t>
            </a:r>
            <a:endParaRPr lang="en-US" altLang="zh-CN" sz="2800" dirty="0"/>
          </a:p>
        </p:txBody>
      </p:sp>
      <p:sp>
        <p:nvSpPr>
          <p:cNvPr id="7" name="QB_8_AN.3_1#f76fdc454.blank?vaa=1&amp;vcp=1&amp;vis=1&amp;pid=d140ce4c3&amp;color=0,0,0&amp;vpa=63&amp;vtp=1&amp;vaab=1&amp;bbb=1&amp;hb=1"/>
          <p:cNvSpPr/>
          <p:nvPr/>
        </p:nvSpPr>
        <p:spPr>
          <a:xfrm>
            <a:off x="539496" y="3334974"/>
            <a:ext cx="11112011" cy="11323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4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矿区土地复垦；提高能源的综合利用率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；建立循环经济模式</a:t>
            </a:r>
            <a:endParaRPr lang="en-US" altLang="zh-CN" sz="2800" dirty="0"/>
          </a:p>
        </p:txBody>
      </p:sp>
      <p:sp>
        <p:nvSpPr>
          <p:cNvPr id="8" name="QB_8_BD.171_1#b6b964f7b?vaa=1&amp;vcp=1&amp;vis=1&amp;pid=d140ce4c3&amp;color=0,0,0&amp;vtp=1&amp;vaab=1&amp;bbb=1&amp;hb=1&amp;hs=1"/>
          <p:cNvSpPr/>
          <p:nvPr/>
        </p:nvSpPr>
        <p:spPr>
          <a:xfrm>
            <a:off x="539496" y="456738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（3）为了推行绿色生活方式，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中学生在日常生活中应该这样做：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172_1#b6b964f7b.blank?vaa=1&amp;vcp=1&amp;vis=1&amp;pid=d140ce4c3&amp;color=0,0,0&amp;vpa=64&amp;vtp=1&amp;vaab=1&amp;bbb=1&amp;hb=1"/>
          <p:cNvSpPr/>
          <p:nvPr/>
        </p:nvSpPr>
        <p:spPr>
          <a:xfrm>
            <a:off x="539496" y="4541474"/>
            <a:ext cx="11109960" cy="17298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4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节约用水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、用纸、用电；减少一次性用品的使用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；尽量步行或使用公共交通工具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，绿色出行；垃圾分类；等等</a:t>
            </a:r>
            <a:endParaRPr lang="en-US" altLang="zh-CN" sz="2800" dirty="0"/>
          </a:p>
        </p:txBody>
      </p:sp>
      <p:sp>
        <p:nvSpPr>
          <p:cNvPr id="10" name="QB_8_BD.168_1#f76fdc454?htil=28&amp;vaa=1&amp;vcp=1&amp;vis=1&amp;pid=d140ce4c3&amp;color=0,0,0&amp;vtp=1&amp;vaab=1&amp;bbb=1&amp;hb=1&amp;hs=1">
            <a:extLst>
              <a:ext uri="{FF2B5EF4-FFF2-40B4-BE49-F238E27FC236}">
                <a16:creationId xmlns:a16="http://schemas.microsoft.com/office/drawing/2014/main" id="{F34228DB-7EB3-51BB-71AD-C5E97D3FA8E8}"/>
              </a:ext>
            </a:extLst>
          </p:cNvPr>
          <p:cNvSpPr/>
          <p:nvPr/>
        </p:nvSpPr>
        <p:spPr>
          <a:xfrm>
            <a:off x="539496" y="3360882"/>
            <a:ext cx="11112011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银山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”的理念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，我们在开发过程中应该采取的措施是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0ea611bd7?colgroup=13,15&amp;vcp=1&amp;pid=9fb9db28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888987"/>
              </p:ext>
            </p:extLst>
          </p:nvPr>
        </p:nvGraphicFramePr>
        <p:xfrm>
          <a:off x="539496" y="1518031"/>
          <a:ext cx="11091672" cy="4526534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798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4.运用地图和相关资料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明北京的自然地理特点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化传统和城市建设成就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都职能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200"/>
                        </a:lnSpc>
                      </a:pPr>
                      <a:r>
                        <a:rPr lang="en-US" altLang="zh-CN" sz="18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a611bd7.table_image?tii=4&amp;vcp=1&amp;pid=9fb9db28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95195"/>
            <a:ext cx="5541264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ea611bd7?colgroup=13,15&amp;vcp=1&amp;pid=9fb9db28d&amp;color=0,0,0&amp;mp=1&amp;vtp=1&amp;vaab=1&amp;bt=1&amp;bbb=1">
            <a:extLst>
              <a:ext uri="{FF2B5EF4-FFF2-40B4-BE49-F238E27FC236}">
                <a16:creationId xmlns:a16="http://schemas.microsoft.com/office/drawing/2014/main" id="{A2276332-3D44-BC5E-FD6B-41CF3ED720FA}"/>
              </a:ext>
            </a:extLst>
          </p:cNvPr>
          <p:cNvSpPr txBox="1"/>
          <p:nvPr/>
        </p:nvSpPr>
        <p:spPr>
          <a:xfrm>
            <a:off x="10913023" y="8096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d247234d.fixed?vcp=1&amp;pid=377ee885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北方地区</a:t>
            </a:r>
            <a:endParaRPr lang="en-US" altLang="zh-CN" sz="4000" dirty="0"/>
          </a:p>
        </p:txBody>
      </p:sp>
      <p:sp>
        <p:nvSpPr>
          <p:cNvPr id="3" name="C_4_BD#7d247234d.fixed?vcp=1&amp;pid=377ee885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6c89872f?vcp=1&amp;pid=7d247234d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北方地区的区域特征</a:t>
            </a:r>
            <a:endParaRPr lang="en-US" altLang="zh-CN" sz="3200" dirty="0"/>
          </a:p>
        </p:txBody>
      </p:sp>
      <p:sp>
        <p:nvSpPr>
          <p:cNvPr id="3" name="QB_6_BD.1_1#5a11731a6?sp=1&amp;vaa=1&amp;vcp=1&amp;vis=1&amp;pid=16c89872f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1.自然地理特征</a:t>
            </a:r>
            <a:endParaRPr lang="en-US" altLang="zh-CN" sz="2800" dirty="0"/>
          </a:p>
        </p:txBody>
      </p:sp>
      <p:graphicFrame>
        <p:nvGraphicFramePr>
          <p:cNvPr id="10" name="QB_6_BD.1_2#5a11731a6?colgroup=5,24&amp;vaa=1&amp;vcp=1&amp;vis=1&amp;pid=16c89872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744778"/>
              </p:ext>
            </p:extLst>
          </p:nvPr>
        </p:nvGraphicFramePr>
        <p:xfrm>
          <a:off x="539496" y="1958766"/>
          <a:ext cx="11091672" cy="3375408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大体位于大兴安岭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青藏高原以东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内蒙古高原以南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—淮河以北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和黄海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主要地形区有东北平原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黄土高原等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主要山脉有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小兴安岭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长白山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太行山等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大部分地区属于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2_1#5a11731a6.blank?vaa=1&amp;vcp=1&amp;vis=1&amp;pid=16c89872f&amp;color=0,0,0&amp;vpa=1&amp;vtp=1&amp;vaab=1&amp;bbb=1"/>
          <p:cNvSpPr/>
          <p:nvPr/>
        </p:nvSpPr>
        <p:spPr>
          <a:xfrm>
            <a:off x="5793762" y="250118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渤海</a:t>
            </a:r>
            <a:endParaRPr lang="en-US" altLang="zh-CN" sz="2800" dirty="0"/>
          </a:p>
        </p:txBody>
      </p:sp>
      <p:sp>
        <p:nvSpPr>
          <p:cNvPr id="6" name="QB_6_AN.3_1#5a11731a6.blank?vaa=1&amp;vcp=1&amp;vis=1&amp;pid=16c89872f&amp;color=0,0,0&amp;vpa=2&amp;vtp=1&amp;vaab=1&amp;bbb=1"/>
          <p:cNvSpPr/>
          <p:nvPr/>
        </p:nvSpPr>
        <p:spPr>
          <a:xfrm>
            <a:off x="4015762" y="308366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7" name="QB_6_AN.4_1#5a11731a6.blank?vaa=1&amp;vcp=1&amp;vis=1&amp;pid=16c89872f&amp;color=0,0,0&amp;vpa=3&amp;vtp=1&amp;vaab=1&amp;bbb=1"/>
          <p:cNvSpPr/>
          <p:nvPr/>
        </p:nvSpPr>
        <p:spPr>
          <a:xfrm>
            <a:off x="4384062" y="4186855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大兴安岭</a:t>
            </a:r>
            <a:endParaRPr lang="en-US" altLang="zh-CN" sz="2800" dirty="0"/>
          </a:p>
        </p:txBody>
      </p:sp>
      <p:sp>
        <p:nvSpPr>
          <p:cNvPr id="8" name="QB_6_AN.5_1#5a11731a6.blank?vaa=1&amp;vcp=1&amp;vis=1&amp;pid=16c89872f&amp;color=0,0,0&amp;vpa=4&amp;vtp=1&amp;vaab=1&amp;bbb=1"/>
          <p:cNvSpPr/>
          <p:nvPr/>
        </p:nvSpPr>
        <p:spPr>
          <a:xfrm>
            <a:off x="5095262" y="4753339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温带季风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2516</Words>
  <Application>Microsoft Office PowerPoint</Application>
  <PresentationFormat>宽屏</PresentationFormat>
  <Paragraphs>626</Paragraphs>
  <Slides>69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80" baseType="lpstr">
      <vt:lpstr>Arial (正文)</vt:lpstr>
      <vt:lpstr>等线</vt:lpstr>
      <vt:lpstr>华文隶书</vt:lpstr>
      <vt:lpstr>楷体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7</cp:revision>
  <dcterms:created xsi:type="dcterms:W3CDTF">2024-11-11T08:14:32Z</dcterms:created>
  <dcterms:modified xsi:type="dcterms:W3CDTF">2025-07-28T00:59:14Z</dcterms:modified>
  <cp:category/>
  <cp:contentStatus/>
</cp:coreProperties>
</file>