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71" r:id="rId3"/>
    <p:sldId id="272" r:id="rId4"/>
    <p:sldId id="273" r:id="rId5"/>
    <p:sldId id="274" r:id="rId6"/>
    <p:sldId id="275" r:id="rId7"/>
    <p:sldId id="277" r:id="rId8"/>
    <p:sldId id="276" r:id="rId9"/>
    <p:sldId id="279" r:id="rId10"/>
    <p:sldId id="280" r:id="rId11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6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第2课时_00"/>
          <p:cNvPicPr>
            <a:picLocks noChangeAspect="1"/>
          </p:cNvPicPr>
          <p:nvPr/>
        </p:nvPicPr>
        <p:blipFill>
          <a:blip r:embed="rId1"/>
          <a:srcRect l="10212" r="11601"/>
          <a:stretch>
            <a:fillRect/>
          </a:stretch>
        </p:blipFill>
        <p:spPr>
          <a:xfrm>
            <a:off x="697230" y="866140"/>
            <a:ext cx="10727690" cy="53193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839960" y="3486785"/>
            <a:ext cx="84709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2m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24900" y="3916045"/>
            <a:ext cx="1962150" cy="350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妈妈今年的年龄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70655" y="4373245"/>
            <a:ext cx="3046730" cy="3702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妈妈今年比乐乐大多少岁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49900" y="4864100"/>
            <a:ext cx="469900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63465" y="5747385"/>
            <a:ext cx="527685" cy="3714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8" grpId="0"/>
      <p:bldP spid="8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第2课时_01"/>
          <p:cNvPicPr>
            <a:picLocks noChangeAspect="1"/>
          </p:cNvPicPr>
          <p:nvPr/>
        </p:nvPicPr>
        <p:blipFill>
          <a:blip r:embed="rId1"/>
          <a:srcRect l="10580" t="-24" r="17467" b="24"/>
          <a:stretch>
            <a:fillRect/>
          </a:stretch>
        </p:blipFill>
        <p:spPr>
          <a:xfrm>
            <a:off x="328930" y="1175385"/>
            <a:ext cx="11651615" cy="275336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297170" y="1743075"/>
            <a:ext cx="470535" cy="4203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46955" y="2838450"/>
            <a:ext cx="450850" cy="4197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第2课时_02"/>
          <p:cNvPicPr>
            <a:picLocks noChangeAspect="1"/>
          </p:cNvPicPr>
          <p:nvPr/>
        </p:nvPicPr>
        <p:blipFill>
          <a:blip r:embed="rId1"/>
          <a:srcRect l="10588" r="22574" b="73287"/>
          <a:stretch>
            <a:fillRect/>
          </a:stretch>
        </p:blipFill>
        <p:spPr>
          <a:xfrm>
            <a:off x="610870" y="1120775"/>
            <a:ext cx="10970260" cy="11398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1280" y="2260600"/>
            <a:ext cx="4105275" cy="18262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解：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3.9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2.1+2.1=9.6+2.1   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3.9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=11.7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3.9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÷3.9=11.7÷3.9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61180" y="2260600"/>
            <a:ext cx="3987165" cy="16852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解：（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8+3.2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=67.2   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11.2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=67.2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11.2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÷11.2=67.2÷11.2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09990" y="2190115"/>
            <a:ext cx="3160395" cy="18262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解：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2.7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=13.3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7.9   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2.7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=5.4  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2.7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÷2.7=5.4÷2.7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第2课时_03"/>
          <p:cNvPicPr>
            <a:picLocks noChangeAspect="1"/>
          </p:cNvPicPr>
          <p:nvPr/>
        </p:nvPicPr>
        <p:blipFill>
          <a:blip r:embed="rId1"/>
          <a:srcRect l="10466" t="4123" r="17467" b="53551"/>
          <a:stretch>
            <a:fillRect/>
          </a:stretch>
        </p:blipFill>
        <p:spPr>
          <a:xfrm>
            <a:off x="586105" y="1136650"/>
            <a:ext cx="10857865" cy="21418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040380" y="3658235"/>
            <a:ext cx="244284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12+6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=64.8             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=8.8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 </a:t>
            </a:r>
            <a:endParaRPr lang="en-US" altLang="zh-CN" sz="2800">
              <a:solidFill>
                <a:srgbClr val="00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35670" y="3658235"/>
            <a:ext cx="237363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+6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=36.8     </a:t>
            </a:r>
            <a:endParaRPr lang="en-US" altLang="zh-CN" sz="28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       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=4.6</a:t>
            </a:r>
            <a:endParaRPr lang="en-US" altLang="zh-CN" sz="28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第2课时2_00"/>
          <p:cNvPicPr>
            <a:picLocks noChangeAspect="1"/>
          </p:cNvPicPr>
          <p:nvPr/>
        </p:nvPicPr>
        <p:blipFill>
          <a:blip r:embed="rId1"/>
          <a:srcRect l="12083" r="13105" b="61671"/>
          <a:stretch>
            <a:fillRect/>
          </a:stretch>
        </p:blipFill>
        <p:spPr>
          <a:xfrm>
            <a:off x="449580" y="1262380"/>
            <a:ext cx="11622405" cy="12401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36645" y="3275330"/>
            <a:ext cx="419163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12065" indent="0" algn="l" defTabSz="266700" eaLnBrk="0" fontAlgn="base"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解：设每箱苹果重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 kg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。</a:t>
            </a:r>
            <a:endParaRPr lang="zh-CN" altLang="en-US" sz="28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583565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  70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+880=2000  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pPr marL="583565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             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=16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第2课时2_01"/>
          <p:cNvPicPr>
            <a:picLocks noChangeAspect="1"/>
          </p:cNvPicPr>
          <p:nvPr/>
        </p:nvPicPr>
        <p:blipFill>
          <a:blip r:embed="rId1"/>
          <a:srcRect l="13456" r="10359" b="62188"/>
          <a:stretch>
            <a:fillRect/>
          </a:stretch>
        </p:blipFill>
        <p:spPr>
          <a:xfrm>
            <a:off x="197485" y="1379855"/>
            <a:ext cx="11797030" cy="11677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60245" y="3212465"/>
            <a:ext cx="7684770" cy="1409700"/>
          </a:xfrm>
          <a:prstGeom prst="rect">
            <a:avLst/>
          </a:prstGeom>
        </p:spPr>
        <p:txBody>
          <a:bodyPr wrap="square">
            <a:spAutoFit/>
          </a:bodyPr>
          <a:p>
            <a:pPr marL="177165" indent="-19050" algn="l" defTabSz="266700" eaLnBrk="0" fontAlgn="base">
              <a:lnSpc>
                <a:spcPct val="106000"/>
              </a:lnSpc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解：设乘坐高铁列车从北京到南宁需要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小时。</a:t>
            </a:r>
            <a:endParaRPr lang="zh-CN" altLang="en-US" sz="28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621665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                        2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0.7=26.3            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pPr marL="621665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                                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=13.5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第2课时2_02"/>
          <p:cNvPicPr>
            <a:picLocks noChangeAspect="1"/>
          </p:cNvPicPr>
          <p:nvPr/>
        </p:nvPicPr>
        <p:blipFill>
          <a:blip r:embed="rId1"/>
          <a:srcRect l="13701" r="10237" b="54088"/>
          <a:stretch>
            <a:fillRect/>
          </a:stretch>
        </p:blipFill>
        <p:spPr>
          <a:xfrm>
            <a:off x="157480" y="1114425"/>
            <a:ext cx="11730355" cy="16205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51530" y="3132455"/>
            <a:ext cx="5080000" cy="1409065"/>
          </a:xfrm>
          <a:prstGeom prst="rect">
            <a:avLst/>
          </a:prstGeom>
        </p:spPr>
        <p:txBody>
          <a:bodyPr>
            <a:spAutoFit/>
          </a:bodyPr>
          <a:p>
            <a:pPr marL="652780" indent="-488315" algn="l" defTabSz="266700" eaLnBrk="0" fontAlgn="base">
              <a:lnSpc>
                <a:spcPct val="102000"/>
              </a:lnSpc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解：设当地的气温是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摄氏度。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             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7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21=42               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pPr marL="652780" indent="-488315" algn="l" defTabSz="266700" eaLnBrk="0" fontAlgn="base">
              <a:lnSpc>
                <a:spcPct val="102000"/>
              </a:lnSpc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                           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=9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第2课时2_03"/>
          <p:cNvPicPr>
            <a:picLocks noChangeAspect="1"/>
          </p:cNvPicPr>
          <p:nvPr/>
        </p:nvPicPr>
        <p:blipFill>
          <a:blip r:embed="rId1"/>
          <a:srcRect l="13726" r="9602"/>
          <a:stretch>
            <a:fillRect/>
          </a:stretch>
        </p:blipFill>
        <p:spPr>
          <a:xfrm>
            <a:off x="305435" y="1044575"/>
            <a:ext cx="11581130" cy="35439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449195" y="3501390"/>
            <a:ext cx="6342380" cy="1814830"/>
          </a:xfrm>
          <a:prstGeom prst="rect">
            <a:avLst/>
          </a:prstGeom>
        </p:spPr>
        <p:txBody>
          <a:bodyPr wrap="square">
            <a:spAutoFit/>
          </a:bodyPr>
          <a:p>
            <a:pPr marL="608330" indent="-450215" algn="l" defTabSz="266700" eaLnBrk="0" fontAlgn="base"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解：设乙队原来有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，则甲队有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人。</a:t>
            </a:r>
            <a:endParaRPr lang="zh-CN" altLang="en-US" sz="28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608330" indent="-450215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                      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4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=15×2         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pPr marL="608330" indent="-450215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                            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=10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pPr marL="621665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                  4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=4×10=40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第2课时2_04"/>
          <p:cNvPicPr>
            <a:picLocks noChangeAspect="1"/>
          </p:cNvPicPr>
          <p:nvPr/>
        </p:nvPicPr>
        <p:blipFill>
          <a:blip r:embed="rId1"/>
          <a:srcRect l="11799" r="10737" b="53174"/>
          <a:stretch>
            <a:fillRect/>
          </a:stretch>
        </p:blipFill>
        <p:spPr>
          <a:xfrm>
            <a:off x="273685" y="965835"/>
            <a:ext cx="11643995" cy="22180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449320" y="3759517"/>
            <a:ext cx="5080000" cy="1383665"/>
          </a:xfrm>
          <a:prstGeom prst="rect">
            <a:avLst/>
          </a:prstGeom>
        </p:spPr>
        <p:txBody>
          <a:bodyPr>
            <a:spAutoFit/>
          </a:bodyPr>
          <a:p>
            <a:pPr marL="5715" indent="0" algn="l" defTabSz="266700" eaLnBrk="0" fontAlgn="base"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解：设这辆复兴号列车长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m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。</a:t>
            </a:r>
            <a:endParaRPr lang="zh-CN" altLang="en-US" sz="28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      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+298=68×10.85               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=439.8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834</Words>
  <Application>WPS 演示</Application>
  <PresentationFormat>宽屏</PresentationFormat>
  <Paragraphs>55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Wingdings</vt:lpstr>
      <vt:lpstr>Times New Roman</vt:lpstr>
      <vt:lpstr>黑体</vt:lpstr>
      <vt:lpstr>Times New Roman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172</cp:revision>
  <dcterms:created xsi:type="dcterms:W3CDTF">2019-06-19T02:08:00Z</dcterms:created>
  <dcterms:modified xsi:type="dcterms:W3CDTF">2024-08-29T08:26:53Z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44F16DB806A14BD0ADB0F52992AEF239_13</vt:lpwstr>
  </property>
</Properties>
</file>