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5"/>
  </p:notes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300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302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301" r:id="rId40"/>
    <p:sldId id="294" r:id="rId41"/>
    <p:sldId id="295" r:id="rId42"/>
    <p:sldId id="296" r:id="rId43"/>
    <p:sldId id="297" r:id="rId4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5524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9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4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9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4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9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4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9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4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467d7756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B85FBD0-DAA3-4F94-9108-90B4A64E88C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第21讲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科技文化与社会生活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67d7756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5F21300-191D-402E-88D1-57173BA2910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6d0da97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65d63e4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32bdd3d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6f13d687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6d0da971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65d63e4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032bdd3d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d6f13d687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第21讲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科技文化与社会生活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467d7756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53544A3-EFB2-4CB9-B601-F9365D2DE0D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6d0da97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65d63e4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32bdd3d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6f13d687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6d0da971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65d63e4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032bdd3d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d6f13d687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第21讲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科技文化与社会生活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8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EA44BF8-5751-227D-1F08-BF48E2FC6871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57811BD9-069D-4757-814C-97D75508EAC7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80765F2-1279-42DF-B1E1-0F023C96D09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21D1590-CAA2-456E-90F3-311125F9EA1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6d0da97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65d63e4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32bdd3d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6f13d687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6d0da971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65d63e4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032bdd3d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d6f13d687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B92D167-54BC-494B-BB49-595FA0DB9D4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6d0da97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65d63e4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32bdd3d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6f13d687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6d0da971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65d63e4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032bdd3d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d6f13d687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7_BD#db0cadd05?colgroup=1,1,1,15,10&amp;vcp=1&amp;pid=0c9bfb23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4404906"/>
              </p:ext>
            </p:extLst>
          </p:nvPr>
        </p:nvGraphicFramePr>
        <p:xfrm>
          <a:off x="539496" y="1802098"/>
          <a:ext cx="11112602" cy="3958400"/>
        </p:xfrm>
        <a:graphic>
          <a:graphicData uri="http://schemas.openxmlformats.org/drawingml/2006/table">
            <a:tbl>
              <a:tblPr/>
              <a:tblGrid>
                <a:gridCol w="508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89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9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348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5350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72770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蒿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20世纪70年代初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屠呦呦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领导科研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团队发现了能够有效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抵抗疟疾的青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蒿素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7300"/>
                        </a:lnSpc>
                      </a:pPr>
                      <a:r>
                        <a:rPr lang="en-US" altLang="zh-CN" sz="152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开创了治疗疟疾的新方法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对人类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生命健康事业作出巨大贡献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屠呦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呦获得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2015年诺贝尔生理学或医学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db0cadd05.table_image?iti=3&amp;tii=6&amp;vcp=1&amp;pid=0c9bfb234&amp;color=0,0,0&amp;mp=1&amp;vtp=1&amp;vaab=1&amp;bbb=1"/>
          <p:cNvSpPr/>
          <p:nvPr/>
        </p:nvSpPr>
        <p:spPr>
          <a:xfrm>
            <a:off x="8035966" y="4814030"/>
            <a:ext cx="3281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屠呦呦在实验室工作</a:t>
            </a:r>
            <a:endParaRPr lang="en-US" altLang="zh-CN" sz="2800" dirty="0"/>
          </a:p>
        </p:txBody>
      </p:sp>
      <p:sp>
        <p:nvSpPr>
          <p:cNvPr id="2" name="P_7_BD#db0cadd05?colgroup=1,1,1,15,10&amp;vcp=1&amp;pid=0c9bfb234&amp;color=0,0,0&amp;mp=1&amp;vtp=1&amp;vaab=1&amp;bt=1&amp;bbb=1">
            <a:extLst>
              <a:ext uri="{FF2B5EF4-FFF2-40B4-BE49-F238E27FC236}">
                <a16:creationId xmlns:a16="http://schemas.microsoft.com/office/drawing/2014/main" id="{140739D6-56A9-9102-3491-259A1F0CA53D}"/>
              </a:ext>
            </a:extLst>
          </p:cNvPr>
          <p:cNvSpPr txBox="1"/>
          <p:nvPr/>
        </p:nvSpPr>
        <p:spPr>
          <a:xfrm>
            <a:off x="10933953" y="109369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屠呦呦.jpg"/>
          <p:cNvPicPr/>
          <p:nvPr/>
        </p:nvPicPr>
        <p:blipFill>
          <a:blip r:embed="rId3" cstate="print"/>
          <a:srcRect t="3982" r="8978"/>
          <a:stretch>
            <a:fillRect/>
          </a:stretch>
        </p:blipFill>
        <p:spPr>
          <a:xfrm>
            <a:off x="8035966" y="2245582"/>
            <a:ext cx="3355181" cy="244144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7_BD#db0cadd05?colgroup=1,1,1,25&amp;vcp=1&amp;pid=0c9bfb234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6751259"/>
              </p:ext>
            </p:extLst>
          </p:nvPr>
        </p:nvGraphicFramePr>
        <p:xfrm>
          <a:off x="539496" y="2105342"/>
          <a:ext cx="11113134" cy="3351912"/>
        </p:xfrm>
        <a:graphic>
          <a:graphicData uri="http://schemas.openxmlformats.org/drawingml/2006/table">
            <a:tbl>
              <a:tblPr/>
              <a:tblGrid>
                <a:gridCol w="5073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73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7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68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1956年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毛泽东提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出在科学文化工作中实行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“百花齐放”“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百家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争鸣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（即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“双百”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方针：艺术问题上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“百花齐放”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学术问题上“百家争鸣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的方针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戏剧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音乐等领域取得累累硕果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2012年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国作家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莫言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获得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诺贝尔文学奖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中国文化的世界影响越来越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db0cadd05?colgroup=1,1,1,25&amp;vcp=1&amp;pid=0c9bfb234&amp;color=0,0,0&amp;vtp=1&amp;vaab=1&amp;bt=1&amp;bbb=1">
            <a:extLst>
              <a:ext uri="{FF2B5EF4-FFF2-40B4-BE49-F238E27FC236}">
                <a16:creationId xmlns:a16="http://schemas.microsoft.com/office/drawing/2014/main" id="{7FCCFA64-351F-417B-9D9C-D8C3ED864E27}"/>
              </a:ext>
            </a:extLst>
          </p:cNvPr>
          <p:cNvSpPr txBox="1"/>
          <p:nvPr/>
        </p:nvSpPr>
        <p:spPr>
          <a:xfrm>
            <a:off x="10934485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7_BD#db0cadd05?colgroup=2,1,2,9,13&amp;vcp=1&amp;pid=0c9bfb23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4649284"/>
              </p:ext>
            </p:extLst>
          </p:nvPr>
        </p:nvGraphicFramePr>
        <p:xfrm>
          <a:off x="539496" y="2112930"/>
          <a:ext cx="11112602" cy="3849752"/>
        </p:xfrm>
        <a:graphic>
          <a:graphicData uri="http://schemas.openxmlformats.org/drawingml/2006/table">
            <a:tbl>
              <a:tblPr/>
              <a:tblGrid>
                <a:gridCol w="927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80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353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98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956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日常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的变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改革开放前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改革开放后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买衣服要凭布票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彩和样式也很单调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衣着变得丰富多彩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是人们显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示风度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展示个性的方式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饮食结构比较单一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有些农村甚至没有解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决温饱问题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不但能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“吃饱”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还要“吃好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讲究营养均衡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粗细搭配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科学卫生的概念日益深入人心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db0cadd05?colgroup=2,1,2,9,13&amp;vcp=1&amp;pid=0c9bfb234&amp;color=0,0,0&amp;mp=1&amp;vtp=1&amp;vaab=1&amp;bt=1&amp;bbb=1">
            <a:extLst>
              <a:ext uri="{FF2B5EF4-FFF2-40B4-BE49-F238E27FC236}">
                <a16:creationId xmlns:a16="http://schemas.microsoft.com/office/drawing/2014/main" id="{A1CCA718-A933-DCBE-FDED-E74237E6BA2D}"/>
              </a:ext>
            </a:extLst>
          </p:cNvPr>
          <p:cNvSpPr txBox="1"/>
          <p:nvPr/>
        </p:nvSpPr>
        <p:spPr>
          <a:xfrm>
            <a:off x="10933953" y="14045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7_BD#db0cadd05?colgroup=2,1,2,9,13&amp;vcp=1&amp;pid=0c9bfb23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2455782"/>
              </p:ext>
            </p:extLst>
          </p:nvPr>
        </p:nvGraphicFramePr>
        <p:xfrm>
          <a:off x="539496" y="1816226"/>
          <a:ext cx="11112602" cy="3930144"/>
        </p:xfrm>
        <a:graphic>
          <a:graphicData uri="http://schemas.openxmlformats.org/drawingml/2006/table">
            <a:tbl>
              <a:tblPr/>
              <a:tblGrid>
                <a:gridCol w="927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80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353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98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21220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日常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的变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住房比较拥挤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室内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设施也很简单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人均住房面积扩大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室内装修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和居住环境明显改善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改革开放以来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城乡居民收入不断增加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消费总量不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断增长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消费结构不断优化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休闲娱乐成为人们日常生活的一部分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改革开放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以来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经济迅速发展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生活明显改善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人们的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思想观念逐步解放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db0cadd05?colgroup=2,1,2,9,13&amp;vcp=1&amp;pid=0c9bfb234&amp;color=0,0,0&amp;mp=1&amp;vtp=1&amp;vaab=1&amp;bt=1&amp;bbb=1">
            <a:extLst>
              <a:ext uri="{FF2B5EF4-FFF2-40B4-BE49-F238E27FC236}">
                <a16:creationId xmlns:a16="http://schemas.microsoft.com/office/drawing/2014/main" id="{1B6F4B12-92B5-5CA2-0405-9BCFB3E4F5D6}"/>
              </a:ext>
            </a:extLst>
          </p:cNvPr>
          <p:cNvSpPr txBox="1"/>
          <p:nvPr/>
        </p:nvSpPr>
        <p:spPr>
          <a:xfrm>
            <a:off x="10933953" y="110782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7_BD#db0cadd05?colgroup=1,1,16,10&amp;vcp=1&amp;pid=0c9bfb23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297348"/>
              </p:ext>
            </p:extLst>
          </p:nvPr>
        </p:nvGraphicFramePr>
        <p:xfrm>
          <a:off x="539496" y="1538192"/>
          <a:ext cx="11115023" cy="4496816"/>
        </p:xfrm>
        <a:graphic>
          <a:graphicData uri="http://schemas.openxmlformats.org/drawingml/2006/table">
            <a:tbl>
              <a:tblPr/>
              <a:tblGrid>
                <a:gridCol w="504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587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531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39191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（1）铁路：截至2010年底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我国的铁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路营业里程已居世界第二位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到2021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我国高铁营业里程位居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世界第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（2）公路：我国高速公路里程位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居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世界第一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（3）民航：我国已成为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世界民航大国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4600"/>
                        </a:lnSpc>
                      </a:pPr>
                      <a:r>
                        <a:rPr lang="en-US" altLang="zh-CN" sz="81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行驶中的“复兴号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中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国标准动车组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已形成综合交通运输网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使人们的出行方式发生了很大的变化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db0cadd05?colgroup=1,1,16,10&amp;vcp=1&amp;pid=0c9bfb234&amp;color=0,0,0&amp;mp=1&amp;vtp=1&amp;vaab=1&amp;bt=1&amp;bbb=1">
            <a:extLst>
              <a:ext uri="{FF2B5EF4-FFF2-40B4-BE49-F238E27FC236}">
                <a16:creationId xmlns:a16="http://schemas.microsoft.com/office/drawing/2014/main" id="{AA937C5D-0A3F-AA61-AAE3-8A0899C3C99C}"/>
              </a:ext>
            </a:extLst>
          </p:cNvPr>
          <p:cNvSpPr txBox="1"/>
          <p:nvPr/>
        </p:nvSpPr>
        <p:spPr>
          <a:xfrm>
            <a:off x="10936374" y="82978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5" name="图片 4" descr="复兴号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8079825" y="1773110"/>
            <a:ext cx="3291840" cy="185623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7_BD#db0cadd05?colgroup=1,1,27&amp;vcp=1&amp;pid=0c9bfb234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4248873"/>
              </p:ext>
            </p:extLst>
          </p:nvPr>
        </p:nvGraphicFramePr>
        <p:xfrm>
          <a:off x="539496" y="2382710"/>
          <a:ext cx="11113697" cy="2797176"/>
        </p:xfrm>
        <a:graphic>
          <a:graphicData uri="http://schemas.openxmlformats.org/drawingml/2006/table">
            <a:tbl>
              <a:tblPr/>
              <a:tblGrid>
                <a:gridCol w="5062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6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530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（1）电信产业：快速发展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我国的电信网络规模和用户数均居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全球第一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（2）互联网：虽然起步较晚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但发展迅速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民规模不断扩大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互联网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普及率越来越高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使信息的传递变得快捷和简便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深刻地改变着人们的思想观念和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db0cadd05?colgroup=1,1,27&amp;vcp=1&amp;pid=0c9bfb234&amp;color=0,0,0&amp;vtp=1&amp;vaab=1&amp;bt=1&amp;bbb=1">
            <a:extLst>
              <a:ext uri="{FF2B5EF4-FFF2-40B4-BE49-F238E27FC236}">
                <a16:creationId xmlns:a16="http://schemas.microsoft.com/office/drawing/2014/main" id="{DD125107-687E-D7BA-0F77-B2ABEB735C02}"/>
              </a:ext>
            </a:extLst>
          </p:cNvPr>
          <p:cNvSpPr txBox="1"/>
          <p:nvPr/>
        </p:nvSpPr>
        <p:spPr>
          <a:xfrm>
            <a:off x="10935048" y="16743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79567383?vcp=1&amp;pid=13a6f65d0&amp;color=0,0,0&amp;vtp=1&amp;vaab=1&amp;bt=1&amp;bbb=1"/>
          <p:cNvSpPr/>
          <p:nvPr/>
        </p:nvSpPr>
        <p:spPr>
          <a:xfrm>
            <a:off x="539496" y="554400"/>
            <a:ext cx="11109960" cy="612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53375fcd5?sp=1&amp;vcp=1&amp;pid=979567383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我国科学技术快速发展的主要原因与启示</a:t>
            </a:r>
            <a:endParaRPr lang="en-US" altLang="zh-CN" sz="2800" dirty="0"/>
          </a:p>
        </p:txBody>
      </p:sp>
      <p:graphicFrame>
        <p:nvGraphicFramePr>
          <p:cNvPr id="19" name="P_7_BD#53375fcd5?colgroup=1,28&amp;vcp=1&amp;pid=97956738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5684467"/>
              </p:ext>
            </p:extLst>
          </p:nvPr>
        </p:nvGraphicFramePr>
        <p:xfrm>
          <a:off x="539496" y="1929556"/>
          <a:ext cx="11082528" cy="4417632"/>
        </p:xfrm>
        <a:graphic>
          <a:graphicData uri="http://schemas.openxmlformats.org/drawingml/2006/table">
            <a:tbl>
              <a:tblPr/>
              <a:tblGrid>
                <a:gridCol w="530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2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697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（1）新中国成立以来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特别是改革开放以来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经济建设取得巨大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为科技发展奠定了物质基础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（2）党和国家把教育和科技摆在优先发展的战略地位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不断加大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对教育和科技的投入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（3）邓小平提出的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科学技术是第一生产力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起了推动作用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（4）科技工作者的不懈努力和无私奉献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）“863计划”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的制定和科教兴国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人才强国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创新驱动发展等战略的实施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_7_BD#53375fcd5?colgroup=1,28&amp;vcp=1&amp;pid=979567383&amp;color=0,0,0&amp;vtp=1&amp;vaab=1&amp;bbb=1&amp;hb=1">
            <a:extLst>
              <a:ext uri="{FF2B5EF4-FFF2-40B4-BE49-F238E27FC236}">
                <a16:creationId xmlns:a16="http://schemas.microsoft.com/office/drawing/2014/main" id="{FF419C25-8043-8D13-6BDD-0825BFC6A0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711194"/>
              </p:ext>
            </p:extLst>
          </p:nvPr>
        </p:nvGraphicFramePr>
        <p:xfrm>
          <a:off x="539496" y="2970412"/>
          <a:ext cx="11082528" cy="1651000"/>
        </p:xfrm>
        <a:graphic>
          <a:graphicData uri="http://schemas.openxmlformats.org/drawingml/2006/table">
            <a:tbl>
              <a:tblPr/>
              <a:tblGrid>
                <a:gridCol w="530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2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5860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科学技术是第一生产力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要以创新为引领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加快建设科技强国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才强国和教育强国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中学生要努力学习科学知识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培养创新精神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为实现中华民族伟大复兴贡献力量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P_7_BD#53375fcd5?colgroup=1,28&amp;vcp=1&amp;pid=979567383&amp;color=0,0,0&amp;vtp=1&amp;vaab=1&amp;bbb=1&amp;hb=1">
            <a:extLst>
              <a:ext uri="{FF2B5EF4-FFF2-40B4-BE49-F238E27FC236}">
                <a16:creationId xmlns:a16="http://schemas.microsoft.com/office/drawing/2014/main" id="{5009EE64-AE79-38EE-4521-82A87510F375}"/>
              </a:ext>
            </a:extLst>
          </p:cNvPr>
          <p:cNvSpPr txBox="1"/>
          <p:nvPr/>
        </p:nvSpPr>
        <p:spPr>
          <a:xfrm>
            <a:off x="9082024" y="2271322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  <p:extLst>
      <p:ext uri="{BB962C8B-B14F-4D97-AF65-F5344CB8AC3E}">
        <p14:creationId xmlns:p14="http://schemas.microsoft.com/office/powerpoint/2010/main" val="3598398732"/>
      </p:ext>
    </p:extLst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0589e7a3?vcp=1&amp;pid=13a6f65d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b6cb80a53?sp=1&amp;vcp=1&amp;pid=00589e7a3&amp;color=0,0,0&amp;vtp=1&amp;vaab=1&amp;bbb=1&amp;hb=1"/>
          <p:cNvSpPr/>
          <p:nvPr/>
        </p:nvSpPr>
        <p:spPr>
          <a:xfrm>
            <a:off x="539496" y="123346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（家国情怀）</a:t>
            </a:r>
            <a:r>
              <a:rPr lang="zh-CN" altLang="en-US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两弹一星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精神的内涵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热爱祖国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无私奉献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自力更生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艰苦奋斗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大力协同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勇于攀登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（家国情怀）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科学家精神的内涵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胸怀祖国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服务人民的爱国精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神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勇攀高峰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敢为人先的创新精神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追求真理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严谨治学的求实精神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淡泊名利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潜心研究的奉献精神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集智攻关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团结协作的协同精神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甘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为人梯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奖掖后学的育人精神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32bdd3d5.fixed?vcp=1&amp;pid=467d7756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科技文化与社会生活</a:t>
            </a:r>
            <a:endParaRPr lang="en-US" altLang="zh-CN" sz="4000" dirty="0"/>
          </a:p>
        </p:txBody>
      </p:sp>
      <p:sp>
        <p:nvSpPr>
          <p:cNvPr id="3" name="C_4_BD#032bdd3d5.fixed?vcp=1&amp;pid=467d7756d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c686ce42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ac686ce42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ac686ce42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中国现代史（八年级下册）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1#f3188623b?vaa=1&amp;vcp=1&amp;vis=1&amp;pid=032bdd3d5&amp;color=0,0,0&amp;vtp=1&amp;vaab=1&amp;bt=1&amp;bbb=1&amp;hb=1"/>
          <p:cNvSpPr/>
          <p:nvPr/>
        </p:nvSpPr>
        <p:spPr>
          <a:xfrm>
            <a:off x="539496" y="70662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【唯物史观】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）2023年9月，习近平总书记首次提出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新质生产力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一词，新质生产力之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，核心在于以科技创新推动产业创新。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下列材料，回答问题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灿烂文明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领先世界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22" name="QO_5_BD.1_2#f3188623b?colgroup=12,17&amp;vaa=1&amp;vcp=1&amp;vis=1&amp;pid=032bdd3d5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5733457"/>
              </p:ext>
            </p:extLst>
          </p:nvPr>
        </p:nvGraphicFramePr>
        <p:xfrm>
          <a:off x="539496" y="3331972"/>
          <a:ext cx="11082528" cy="2774360"/>
        </p:xfrm>
        <a:graphic>
          <a:graphicData uri="http://schemas.openxmlformats.org/drawingml/2006/table">
            <a:tbl>
              <a:tblPr/>
              <a:tblGrid>
                <a:gridCol w="46542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28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743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3000"/>
                        </a:lnSpc>
                      </a:pPr>
                      <a:r>
                        <a:rPr lang="en-US" altLang="zh-CN" sz="72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蔡伦纪念邮票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6000"/>
                        </a:lnSpc>
                      </a:pPr>
                      <a:r>
                        <a:rPr lang="en-US" altLang="zh-CN" sz="88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图二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《天工开物》（书影）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6" name="/Upload/image/20240827/20240827180225_5336.pn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2006643" y="3465925"/>
            <a:ext cx="1248001" cy="1828964"/>
          </a:xfrm>
          <a:prstGeom prst="rect">
            <a:avLst/>
          </a:prstGeom>
        </p:spPr>
      </p:pic>
      <p:pic>
        <p:nvPicPr>
          <p:cNvPr id="7" name="/Upload/image/20240827/20240827180333_5485.jpeg"/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6865749" y="3465925"/>
            <a:ext cx="2526225" cy="206697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_1#06db95fb5?vaa=1&amp;vcp=1&amp;vis=1&amp;pid=f3188623b&amp;color=0,0,0&amp;vtp=1&amp;vaab=1&amp;bt=1&amp;bbb=1&amp;hb=1"/>
          <p:cNvSpPr/>
          <p:nvPr/>
        </p:nvSpPr>
        <p:spPr>
          <a:xfrm>
            <a:off x="539496" y="186105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（1）结合所学知识，指出后人纪念材料一中图一所示人物的理由，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）并指出图二所示作品的历史地位。（1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6_AN.1_1#06db95fb5?vaa=1&amp;vcp=1&amp;vis=1&amp;pid=f3188623b&amp;color=0,0,0&amp;vtp=1&amp;vaab=1&amp;bbb=1&amp;hb=1"/>
          <p:cNvSpPr/>
          <p:nvPr/>
        </p:nvSpPr>
        <p:spPr>
          <a:xfrm>
            <a:off x="539496" y="31440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理由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东汉时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蔡伦改进了造纸术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促进了文化的传播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是中国对世界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文明的伟大贡献之一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历史地位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天工开物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被誉为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世纪的工艺百科全书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008d8180?vcp=1&amp;vis=1&amp;pid=f3188623b&amp;color=0,0,0&amp;vtp=1&amp;vaab=1&amp;bt=1&amp;bbb=1&amp;hb=1"/>
          <p:cNvSpPr/>
          <p:nvPr/>
        </p:nvSpPr>
        <p:spPr>
          <a:xfrm>
            <a:off x="539496" y="554400"/>
            <a:ext cx="11109960" cy="3677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学习西方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工业救国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面对中国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数千年来未有之变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局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曾国藩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李鸿章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左宗棠等人看到了中国在武器装备和科学技术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方面大大落后于西方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他们继承了鸦片战争时期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经世派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代表人物魏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源提出的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师夷长技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的思想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并且极力把这一思想主张付诸实践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</a:p>
          <a:p>
            <a:pPr algn="l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洋务运动虽然没能救中国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却为中国的进步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中国的近代化开辟了道路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是中国近代化链条上的第一环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摘编自李侃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中国近代史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  <p:sp>
        <p:nvSpPr>
          <p:cNvPr id="3" name="QO_6_BD.4_1#33ea83e3d?vaa=1&amp;vcp=1&amp;vis=1&amp;pid=f3188623b&amp;color=0,0,0&amp;vtp=1&amp;vaab=1&amp;bbb=1&amp;hb=1"/>
          <p:cNvSpPr/>
          <p:nvPr/>
        </p:nvSpPr>
        <p:spPr>
          <a:xfrm>
            <a:off x="539496" y="4283437"/>
            <a:ext cx="1110996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（2）根据材料二并结合所学知识，简述洋务运动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是中国近代化链条上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的第一环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的理由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QO_6_AN.1_1#33ea83e3d?vaa=1&amp;vcp=1&amp;vis=1&amp;pid=f3188623b&amp;color=0,0,0&amp;vtp=1&amp;vaab=1&amp;bbb=1&amp;hb=1"/>
          <p:cNvSpPr/>
          <p:nvPr/>
        </p:nvSpPr>
        <p:spPr>
          <a:xfrm>
            <a:off x="539496" y="5353412"/>
            <a:ext cx="1110996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理由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洋务运动开始学习西方先进的生产技术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使中国出现了第一批近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代企业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是中国近代化的开端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1aa4b36f?vcp=1&amp;vis=1&amp;pid=f3188623b&amp;color=0,0,0&amp;mp=1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自立自强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科技发展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新中国成立后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中央决定设立中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国科学院负责管理全国科学研究事业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1956年，全国科技大会提出了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“向科学进军”的口号，制定了首个科技发展长远规划——《1956年至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1967年全国科学技术发展远景规划》。到1966年，全国科研机构已增至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700多个，从事科学研究人员达到12万人。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这为科技发展打下了基础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尤其是“两弹一星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正是“两弹一星”的出现，为中华民族崛起注入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了最为铿锵的骨气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浅论中国共产党百年科技发展成就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6_1#1f1a0ce26?vaa=1&amp;vcp=1&amp;vis=1&amp;pid=f3188623b&amp;color=0,0,0&amp;vtp=1&amp;vaab=1&amp;bt=1&amp;bbb=1&amp;hb=1"/>
          <p:cNvSpPr/>
          <p:nvPr/>
        </p:nvSpPr>
        <p:spPr>
          <a:xfrm>
            <a:off x="539496" y="154101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（3）根据材料三，概括新中国成立初期我国科技事业发展的原因。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）结合所学知识，简述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“两弹一星”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的成功有何意义。（1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6_AN.1_1#1f1a0ce26?vaa=1&amp;vcp=1&amp;vis=1&amp;pid=f3188623b&amp;color=0,0,0&amp;vtp=1&amp;vaab=1&amp;bbb=1&amp;hb=1"/>
          <p:cNvSpPr/>
          <p:nvPr/>
        </p:nvSpPr>
        <p:spPr>
          <a:xfrm>
            <a:off x="539496" y="282403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原因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党的正确领导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制定正确的科技发展规划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科研人员的努力奋斗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任答两点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意义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极大地鼓舞了中国人民的志气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振奋了中华民族的精神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打破了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当时有核大国的核垄断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增强了我国的国防实力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大大提高了我国的国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际地位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任答一点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fafc5c07?vcp=1&amp;vis=1&amp;pid=f3188623b&amp;color=0,0,0&amp;vtp=1&amp;vaab=1&amp;bt=1&amp;bbb=1&amp;h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持续发展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创新引领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材料四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实现中国式现代化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掌握发展的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主动权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迫切需要掌握更多关键核心技术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原创性颠覆性技术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培育壮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大战略性新兴产业和未来产业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加快形成新质生产力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加快形成新质生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产力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关键在培育形成新产业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加快形成新质生产力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要以科技创新为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引领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要切实保护产权和知识产权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优化科技创新的法律政策和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文化环境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形成全社会支持创新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参与创新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推动创新的良好氛围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摘编自人民网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加快形成新质生产力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8_1#67361e72c?vaa=1&amp;vcp=1&amp;vis=1&amp;pid=f3188623b&amp;color=0,0,0&amp;mp=1&amp;vtp=1&amp;vaab=1&amp;bt=1&amp;bbb=1"/>
          <p:cNvSpPr/>
          <p:nvPr/>
        </p:nvSpPr>
        <p:spPr>
          <a:xfrm>
            <a:off x="539496" y="222811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（4）根据材料四，指出当前我国应该如何</a:t>
            </a:r>
            <a:r>
              <a:rPr lang="zh-CN" altLang="en-US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加快形成新质生产力</a:t>
            </a:r>
            <a:r>
              <a:rPr lang="zh-CN" altLang="en-US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spc="-100" dirty="0"/>
          </a:p>
        </p:txBody>
      </p:sp>
      <p:sp>
        <p:nvSpPr>
          <p:cNvPr id="3" name="QO_6_AN.1_1#67361e72c?vaa=1&amp;vcp=1&amp;vis=1&amp;pid=f3188623b&amp;color=0,0,0&amp;vtp=1&amp;vaab=1&amp;bbb=1&amp;hb=1"/>
          <p:cNvSpPr/>
          <p:nvPr/>
        </p:nvSpPr>
        <p:spPr>
          <a:xfrm>
            <a:off x="539496" y="31326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做法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掌握关键核心技术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原创性颠覆性技术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培育壮大战略性新兴产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业和未来产业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任答一点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S.1_1#f3188623b?vaa=1&amp;vcp=1&amp;vis=1&amp;pid=032bdd3d5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本题为材料解析题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第一问和第二问考查基础知识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结合所学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知识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回答蔡伦的贡献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天工开物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的历史地位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洋务运动的历史作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用即可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第三问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结合材料三的关键信息“中央决定设立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制定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……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从事科学研究人员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注入了最为铿锵的骨气”和所学知识回答原因和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两弹一星</a:t>
            </a: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成功的意义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第四问，根据材料四的关键信息“掌握更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多……技术，培育壮大……未来产业”等即可回答做法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6555fed14?vcp=1&amp;pid=032bdd3d5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请完成第260—261页［备考练习］习题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6f13d687.fixed?vcp=1&amp;pid=467d7756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科技文化与社会生活</a:t>
            </a:r>
            <a:endParaRPr lang="en-US" altLang="zh-CN" sz="4000" dirty="0"/>
          </a:p>
        </p:txBody>
      </p:sp>
      <p:sp>
        <p:nvSpPr>
          <p:cNvPr id="3" name="C_4_BD#d6f13d687.fixed?vcp=1&amp;pid=467d7756d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第21讲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科技文化与社会生活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6d0da971.fixed?vcp=1&amp;pid=467d7756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科技文化与社会生活</a:t>
            </a:r>
            <a:endParaRPr lang="en-US" altLang="zh-CN" sz="4000" dirty="0"/>
          </a:p>
        </p:txBody>
      </p:sp>
      <p:sp>
        <p:nvSpPr>
          <p:cNvPr id="3" name="C_4_BD#56d0da971.fixed?vcp=1&amp;pid=467d7756d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20217000?vcp=1&amp;pid=d6f13d687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11_1#4cc128f7f?vaa=1&amp;vcp=1&amp;vis=1&amp;pid=220217000&amp;color=0,0,0&amp;vtp=1&amp;vaab=1&amp;bbb=1&amp;hb=1"/>
          <p:cNvSpPr/>
          <p:nvPr/>
        </p:nvSpPr>
        <p:spPr>
          <a:xfrm>
            <a:off x="539496" y="15493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1.（2024·广西玉林·模拟）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一朝核爆横空出，从此国人腰杆直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与这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一评价相符的我国科技成就是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4cc128f7f.bracket?vaa=1&amp;vcp=1&amp;vis=1&amp;pid=220217000&amp;color=0,0,0&amp;vpa=1&amp;vtp=1&amp;vaab=1"/>
          <p:cNvSpPr/>
          <p:nvPr/>
        </p:nvSpPr>
        <p:spPr>
          <a:xfrm>
            <a:off x="5439315" y="21855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11_2#4cc128f7f.choices?vaa=1&amp;vcp=1&amp;vis=1&amp;pid=220217000&amp;color=0,0,0&amp;vtp=1&amp;vaab=1&amp;bbb=1"/>
          <p:cNvSpPr/>
          <p:nvPr/>
        </p:nvSpPr>
        <p:spPr>
          <a:xfrm>
            <a:off x="539496" y="27507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A.第一辆国产汽车诞生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B.第一颗原子弹成功爆炸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C.第一艘航空母舰交接入列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D.第一颗人造地球卫星成功发射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13_1#48a4abaac?vaa=1&amp;vcp=1&amp;vis=1&amp;pid=220217000&amp;color=0,0,0&amp;vtp=1&amp;vaab=1&amp;bbb=1&amp;hb=1"/>
          <p:cNvSpPr/>
          <p:nvPr/>
        </p:nvSpPr>
        <p:spPr>
          <a:xfrm>
            <a:off x="539496" y="167381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2.（2024·广西崇左·模拟，有改动）20世纪50年代，我国文化领域出现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了繁荣景象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这主要得益于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14_1#48a4abaac.bracket?vaa=1&amp;vcp=1&amp;vis=1&amp;pid=220217000&amp;color=0,0,0&amp;vpa=2&amp;vtp=1&amp;vaab=1"/>
          <p:cNvSpPr/>
          <p:nvPr/>
        </p:nvSpPr>
        <p:spPr>
          <a:xfrm>
            <a:off x="5083715" y="230735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6_BD.13_2#48a4abaac.choices?vaa=1&amp;vcp=1&amp;vis=1&amp;pid=220217000&amp;color=0,0,0&amp;vtp=1&amp;vaab=1&amp;bbb=1"/>
          <p:cNvSpPr/>
          <p:nvPr/>
        </p:nvSpPr>
        <p:spPr>
          <a:xfrm>
            <a:off x="539496" y="287517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两弹一星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的发射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双百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方针的提出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C.籼型杂交水稻的培育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D.青蒿素的成功提取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_1#a5efce516?vaa=1&amp;vcp=1&amp;vis=1&amp;pid=220217000&amp;color=0,0,0&amp;vtp=1&amp;vaab=1&amp;bt=1&amp;bbb=1&amp;hb=1"/>
          <p:cNvSpPr/>
          <p:nvPr/>
        </p:nvSpPr>
        <p:spPr>
          <a:xfrm>
            <a:off x="539496" y="21875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3.（2024·广西·中考）世界卫生组织资料显示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，青蒿素作为一线抗疟药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，在全世界已挽救数百万人的生命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。对此作出突出贡献的科学家是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6_1#a5efce516.bracket?vaa=1&amp;vcp=1&amp;vis=1&amp;pid=220217000&amp;color=0,0,0&amp;vpa=3&amp;vtp=1&amp;vaab=1"/>
          <p:cNvSpPr/>
          <p:nvPr/>
        </p:nvSpPr>
        <p:spPr>
          <a:xfrm>
            <a:off x="816515" y="34696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5_2#a5efce516.choices?vaa=1&amp;vcp=1&amp;vis=1&amp;pid=220217000&amp;color=0,0,0&amp;vtp=1&amp;vaab=1&amp;bbb=1"/>
          <p:cNvSpPr/>
          <p:nvPr/>
        </p:nvSpPr>
        <p:spPr>
          <a:xfrm>
            <a:off x="539496" y="41034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.袁隆平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B.屠呦呦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C.邓稼先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.钱学森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31703b32?vcp=1&amp;pid=d6f13d687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7_1#8a292f56c?vaa=1&amp;vcp=1&amp;vis=1&amp;pid=131703b32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4.（2024·广西贺州·模拟）1978年以来，我国在高温超导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、生命科学等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领域取得重要突破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，在载人航天、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探月工程等领域取得重大原创性成果。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由此可见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改革开放以来我国(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8_1#8a292f56c.bracket?vaa=1&amp;vcp=1&amp;vis=1&amp;pid=131703b32&amp;color=0,0,0&amp;vpa=4&amp;vtp=1&amp;vaab=1"/>
          <p:cNvSpPr/>
          <p:nvPr/>
        </p:nvSpPr>
        <p:spPr>
          <a:xfrm>
            <a:off x="5439315" y="25493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17_2#8a292f56c.choices?vaa=1&amp;vcp=1&amp;vis=1&amp;pid=131703b32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.生态建设成效显著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.教育等民生保障逐步提高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C.全面建成小康社会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.科技创新能力持续提升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9_1#1f9be7358?vaa=1&amp;vcp=1&amp;vis=1&amp;pid=131703b32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5.（2024·湖北武汉·模拟）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两弹一星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研制过程的艰辛超乎想象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邓稼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先及其团队硬是利用手摇计算机、算盘等简陋的计算工具，完成了我国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第一颗原子弹的理论设计方案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彭桓武说，我有责任利用自己的所学之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长，使我的祖国强盛起来，不再受人欺负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以上材料彰显了中国人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0_1#1f9be7358.bracket?vaa=1&amp;vcp=1&amp;vis=1&amp;pid=131703b32&amp;color=0,0,0&amp;vpa=5&amp;vtp=1&amp;vaab=1"/>
          <p:cNvSpPr/>
          <p:nvPr/>
        </p:nvSpPr>
        <p:spPr>
          <a:xfrm>
            <a:off x="11217814" y="34631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9_2#1f9be7358.choices?vaa=1&amp;vcp=1&amp;vis=1&amp;pid=131703b32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A.开放包容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、兼容并蓄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.以诚相待、相互关爱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.自立自强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、艰苦奋斗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.谦虚谨慎、英勇果敢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1_1#5d92beb23?vaa=1&amp;vcp=1&amp;vis=1&amp;pid=131703b32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6.（2024·河南周口·模拟）使用订餐软件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，我们可以随时随地挑选各种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，通过手机订外卖；一个小小的遥控器，可以打开车库门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、打开屋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内灯光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；通过自动购票机轻松购车票，避免排队，节约了时间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。这些现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象反映了(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2_1#5d92beb23.bracket?vaa=1&amp;vcp=1&amp;vis=1&amp;pid=131703b32&amp;color=0,0,0&amp;vpa=6&amp;vtp=1&amp;vaab=1"/>
          <p:cNvSpPr/>
          <p:nvPr/>
        </p:nvSpPr>
        <p:spPr>
          <a:xfrm>
            <a:off x="2238914" y="34631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21_2#5d92beb23.choices?vaa=1&amp;vcp=1&amp;vis=1&amp;pid=131703b32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.交通运输业推动餐饮业发展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.人们的饮食结构发生了变化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C.科技发展改变人们的生活方式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.人们的出行方式逐渐多元化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3_1#358e0e6e9?vaa=1&amp;vcp=1&amp;vis=1&amp;pid=131703b32&amp;color=0,0,0&amp;vtp=1&amp;vaab=1&amp;bt=1&amp;bbb=1&amp;hb=1"/>
          <p:cNvSpPr/>
          <p:nvPr/>
        </p:nvSpPr>
        <p:spPr>
          <a:xfrm>
            <a:off x="539496" y="880618"/>
            <a:ext cx="1133220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7.2024年新年伊始，南宁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小砂糖橘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带火了哈尔滨旅游，元旦假期累计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接待游客304.79万人次；哈尔滨机场共保障航班1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413架次，运送旅客20.5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万人次；铁路方面在1月2日发送旅客达144.6万人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次。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这反映了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4_1#358e0e6e9.bracket?vaa=1&amp;vcp=1&amp;vis=1&amp;pid=131703b32&amp;color=0,0,0&amp;vpa=7&amp;vtp=1&amp;vaab=1"/>
          <p:cNvSpPr/>
          <p:nvPr/>
        </p:nvSpPr>
        <p:spPr>
          <a:xfrm>
            <a:off x="10257275" y="215139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A</a:t>
            </a:r>
            <a:endParaRPr lang="en-US" altLang="zh-CN" sz="2800" dirty="0"/>
          </a:p>
        </p:txBody>
      </p:sp>
      <p:sp>
        <p:nvSpPr>
          <p:cNvPr id="4" name="QC_6_BD.23_2#358e0e6e9.choices?vaa=1&amp;vcp=1&amp;vis=1&amp;pid=131703b32&amp;color=0,0,0&amp;vtp=1&amp;vaab=1&amp;bbb=1"/>
          <p:cNvSpPr/>
          <p:nvPr/>
        </p:nvSpPr>
        <p:spPr>
          <a:xfrm>
            <a:off x="539496" y="283307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A.交通运输发展丰富了人们的生活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B.民航运输成为人们出行的首选方式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C.人们的居住环境和条件得到改善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D.2024年元旦出行量是历史最高水平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f6162677?vcp=1&amp;pid=d6f13d687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5_1#22d8e2fb2?sp=1&amp;vaa=1&amp;vcp=1&amp;vis=1&amp;pid=6f6162677&amp;color=0,0,0&amp;vtp=1&amp;vaab=1&amp;bbb=1&amp;hb=1"/>
          <p:cNvSpPr/>
          <p:nvPr/>
        </p:nvSpPr>
        <p:spPr>
          <a:xfrm>
            <a:off x="539496" y="1267240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小切口·服装】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服装的演变见证了历史的变迁。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阅读下列材料，回答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随着中日文化的交流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日本和服仿照唐朝服装式样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从左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衽变成右衽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当时和服又叫“唐草”“唐花”“唐锦”，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有些图案和花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纹明显受到中国传统思想影响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如平安时代天皇的冕服上衣绘有日月星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龙凤虎猿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御裤上半黑色的花纹是受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礼记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摘编自王祖兮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论唐朝服饰文化对日本的影响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6_1#c84f2d4c2?vaa=1&amp;vcp=1&amp;vis=1&amp;pid=22d8e2fb2&amp;color=0,0,0&amp;vtp=1&amp;vaab=1&amp;bt=1&amp;bbb=1"/>
          <p:cNvSpPr/>
          <p:nvPr/>
        </p:nvSpPr>
        <p:spPr>
          <a:xfrm>
            <a:off x="539496" y="245301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（1）根据材料一，指出日本服饰受唐朝文化影响的具体表现。</a:t>
            </a:r>
            <a:endParaRPr lang="en-US" altLang="zh-CN" sz="2800" dirty="0"/>
          </a:p>
        </p:txBody>
      </p:sp>
      <p:sp>
        <p:nvSpPr>
          <p:cNvPr id="3" name="QO_7_AN.1_1#c84f2d4c2?vaa=1&amp;vcp=1&amp;vis=1&amp;pid=22d8e2fb2&amp;color=0,0,0&amp;vtp=1&amp;vaab=1&amp;bbb=1&amp;hb=1"/>
          <p:cNvSpPr/>
          <p:nvPr/>
        </p:nvSpPr>
        <p:spPr>
          <a:xfrm>
            <a:off x="539496" y="300667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具体表现：仿照唐朝的服装式样，从左衽变成右衽；图案和花纹受到中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国传统思想的影响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120d43d0f?vcp=1&amp;vis=1&amp;pid=22d8e2fb2&amp;color=0,0,0&amp;vtp=1&amp;vaab=1&amp;bbb=1&amp;hb=1">
            <a:extLst>
              <a:ext uri="{FF2B5EF4-FFF2-40B4-BE49-F238E27FC236}">
                <a16:creationId xmlns:a16="http://schemas.microsoft.com/office/drawing/2014/main" id="{E0C55035-87FB-41B6-8B04-D85DD506A23D}"/>
              </a:ext>
            </a:extLst>
          </p:cNvPr>
          <p:cNvSpPr/>
          <p:nvPr/>
        </p:nvSpPr>
        <p:spPr>
          <a:xfrm>
            <a:off x="539496" y="1260290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民国时期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以西装为代表的新式服装出现并广为流行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是传统的长袍马褂仍然占据着半壁江山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女子打破了男女不平等的社会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现象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穿上了西装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人们可以完全按照自己的意愿选择服饰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不分高低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贵贱都可以穿同样的衣服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突破了服饰对人的束缚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摘编自杨静兮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民国时期的服饰审美探析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以首都博物馆民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俗展厅服饰为例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2118094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65d63e4d.fixed?vcp=1&amp;pid=467d7756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科技文化与社会生活</a:t>
            </a:r>
            <a:endParaRPr lang="en-US" altLang="zh-CN" sz="4000" dirty="0"/>
          </a:p>
        </p:txBody>
      </p:sp>
      <p:sp>
        <p:nvSpPr>
          <p:cNvPr id="3" name="C_4_BD#765d63e4d.fixed?vcp=1&amp;pid=467d7756d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8_1#b3e967c91?sp=1&amp;vaa=1&amp;vcp=1&amp;vis=1&amp;pid=22d8e2fb2&amp;color=0,0,0&amp;vtp=1&amp;vaab=1&amp;bt=1&amp;bbb=1&amp;hb=1"/>
          <p:cNvSpPr/>
          <p:nvPr/>
        </p:nvSpPr>
        <p:spPr>
          <a:xfrm>
            <a:off x="453771" y="1925096"/>
            <a:ext cx="11109960" cy="15040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（2）根据材料二，概括民国服饰的特点。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结合所学知识，指出人们对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服饰的选择折射出的近代中国进步思潮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b3e967c91?vaa=1&amp;vcp=1&amp;vis=1&amp;pid=22d8e2fb2&amp;color=0,0,0&amp;vtp=1&amp;vaab=1&amp;bbb=1&amp;hb=1"/>
          <p:cNvSpPr/>
          <p:nvPr/>
        </p:nvSpPr>
        <p:spPr>
          <a:xfrm>
            <a:off x="453771" y="342915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特点：以西装为代表的新式服装与传统的长袍马褂都受到欢迎，女子穿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上了西装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进步思潮：追求民主、自由、平等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163cf54a9?vcp=1&amp;vis=1&amp;pid=22d8e2fb2&amp;color=0,0,0&amp;vtp=1&amp;vaab=1&amp;bt=1&amp;bbb=1"/>
          <p:cNvSpPr/>
          <p:nvPr/>
        </p:nvSpPr>
        <p:spPr>
          <a:xfrm>
            <a:off x="539496" y="63014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41" name="P_7_BD#163cf54a9?colgroup=5,23&amp;vcp=1&amp;vis=1&amp;pid=22d8e2fb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2140716"/>
              </p:ext>
            </p:extLst>
          </p:nvPr>
        </p:nvGraphicFramePr>
        <p:xfrm>
          <a:off x="539496" y="1311751"/>
          <a:ext cx="11082528" cy="3565652"/>
        </p:xfrm>
        <a:graphic>
          <a:graphicData uri="http://schemas.openxmlformats.org/drawingml/2006/table">
            <a:tbl>
              <a:tblPr/>
              <a:tblGrid>
                <a:gridCol w="2295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87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6565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中国汉服市场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规模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亿元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marL="0" lvl="0" indent="0" algn="ctr" latinLnBrk="1" hangingPunct="0">
                        <a:lnSpc>
                          <a:spcPts val="19800"/>
                        </a:lnSpc>
                      </a:pPr>
                      <a:r>
                        <a:rPr lang="en-US" altLang="zh-CN" sz="110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重视传统文化的回归让汉服成为国人展现自身文化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自信的窗口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由于一系列以中国传统文化为特色的综艺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节目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纪录片以及短视频内容的火热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汉服在中国年轻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人中流行起来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b="0" i="0" spc="-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1200" b="0" i="0" spc="-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 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摘编自环球时报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汉服热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正在带火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汉服经济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_7_BD#163cf54a9.table_image?tii=10&amp;vcp=1&amp;vis=1&amp;pid=22d8e2fb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3232" y="2543937"/>
            <a:ext cx="1947672" cy="222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30_1#b2aea4b74?vaa=1&amp;vcp=1&amp;vis=1&amp;pid=22d8e2fb2&amp;color=0,0,0&amp;vtp=1&amp;vaab=1&amp;bbb=1&amp;hb=1"/>
          <p:cNvSpPr/>
          <p:nvPr/>
        </p:nvSpPr>
        <p:spPr>
          <a:xfrm>
            <a:off x="539496" y="500745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（3）根据材料三，概括2020年以来中国汉服市场规模的变化，并结合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材料指出产生这一变化的原因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b2aea4b74?vaa=1&amp;vcp=1&amp;vis=1&amp;pid=22d8e2fb2&amp;color=0,0,0&amp;vtp=1&amp;vaab=1&amp;bt=1&amp;bbb=1&amp;hb=1"/>
          <p:cNvSpPr/>
          <p:nvPr/>
        </p:nvSpPr>
        <p:spPr>
          <a:xfrm>
            <a:off x="639912" y="1756759"/>
            <a:ext cx="105963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变化：保持高速增长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原因：人们对中华优秀传统文化的热爱和文化自信；互联网技术的发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展和短视频自媒体的宣传放大作用；文化旅游事业的创新发展；社会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经济的发展和人们生活水平的提高，越来越多的人开始追求个性化的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穿着方式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32_1#0f95cc98e?vaa=1&amp;vcp=1&amp;vis=1&amp;pid=22d8e2fb2&amp;color=0,0,0&amp;vtp=1&amp;vaab=1&amp;bt=1&amp;bbb=1"/>
          <p:cNvSpPr/>
          <p:nvPr/>
        </p:nvSpPr>
        <p:spPr>
          <a:xfrm>
            <a:off x="539496" y="23824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（4）综合上述材料，归纳推动服饰变迁的因素。</a:t>
            </a:r>
            <a:endParaRPr lang="en-US" altLang="zh-CN" sz="2800" dirty="0"/>
          </a:p>
        </p:txBody>
      </p:sp>
      <p:sp>
        <p:nvSpPr>
          <p:cNvPr id="3" name="QO_7_AN.1_1#0f95cc98e?vaa=1&amp;vcp=1&amp;vis=1&amp;pid=22d8e2fb2&amp;color=0,0,0&amp;vtp=1&amp;vaab=1&amp;bbb=1"/>
          <p:cNvSpPr/>
          <p:nvPr/>
        </p:nvSpPr>
        <p:spPr>
          <a:xfrm>
            <a:off x="539496" y="31719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因素：政府引导，经济发展，服饰文化与时代、个人的需求密切相关。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3a6f65d0?vcp=1&amp;pid=765d63e4d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科技文化成就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社会生活的变迁（2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c39ba14ca?vcp=1&amp;pid=13a6f65d0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3aa3c119c?sp=1&amp;vcp=1&amp;pid=c39ba14ca&amp;color=0,0,0&amp;vtp=1&amp;vaab=1&amp;bbb=1&amp;hb=1"/>
          <p:cNvSpPr/>
          <p:nvPr/>
        </p:nvSpPr>
        <p:spPr>
          <a:xfrm>
            <a:off x="539496" y="193895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了解以钱学森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邓稼先等为代表的广大干部群众艰苦奋斗的事迹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认识这一时期取得的科技等成就及其具有的开创性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奠基性意义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通过新时代中国在经济建设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政治建设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文化建设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社会建设等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领域取得的成就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认识中国特色社会主义建设对中国社会发展的意义及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对世界的贡献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c9bfb234?vcp=1&amp;pid=13a6f65d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db0cadd05?colgroup=1,1,1,25&amp;vcp=1&amp;pid=0c9bfb23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8661580"/>
              </p:ext>
            </p:extLst>
          </p:nvPr>
        </p:nvGraphicFramePr>
        <p:xfrm>
          <a:off x="539496" y="1295191"/>
          <a:ext cx="11112443" cy="5219700"/>
        </p:xfrm>
        <a:graphic>
          <a:graphicData uri="http://schemas.openxmlformats.org/drawingml/2006/table">
            <a:tbl>
              <a:tblPr/>
              <a:tblGrid>
                <a:gridCol w="5917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17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17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818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580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9429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弹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</a:t>
                      </a:r>
                    </a:p>
                    <a:p>
                      <a:pPr marL="0" indent="0" algn="ctr" latinLnBrk="1" hangingPunct="0">
                        <a:lnSpc>
                          <a:spcPct val="13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星”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核弹（原子弹和氢弹）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导弹和人造地球卫星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05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1964年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10月16日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第一颗原子弹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爆炸成功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1966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我国第一次成功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进行了发射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导弹核武器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的试验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1967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第一颗氢弹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爆炸成功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1970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我国成功发射第一颗人造地球卫星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东方红一号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成为世界上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个能独立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发射人造地球卫星的国家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2400"/>
                        </a:lnSpc>
                      </a:pPr>
                      <a:r>
                        <a:rPr lang="en-US" altLang="zh-CN" sz="181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P_7_BD#db0cadd05.table_image?iti=1&amp;tii=2&amp;vcp=1&amp;pid=0c9bfb234&amp;color=0,0,0&amp;vtp=1&amp;vaab=1&amp;bbb=1&amp;hb=1"/>
          <p:cNvSpPr/>
          <p:nvPr/>
        </p:nvSpPr>
        <p:spPr>
          <a:xfrm>
            <a:off x="9165911" y="5124273"/>
            <a:ext cx="2414016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我国第一颗原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子弹爆炸</a:t>
            </a:r>
            <a:endParaRPr lang="en-US" altLang="zh-CN" sz="2800" dirty="0"/>
          </a:p>
        </p:txBody>
      </p:sp>
      <p:pic>
        <p:nvPicPr>
          <p:cNvPr id="6" name="图片 5" descr="第一颗原子弹爆炸1.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22526" y="2537537"/>
            <a:ext cx="1770183" cy="258673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db0cadd05?colgroup=1,1,1,25&amp;vcp=1&amp;pid=0c9bfb234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270543"/>
              </p:ext>
            </p:extLst>
          </p:nvPr>
        </p:nvGraphicFramePr>
        <p:xfrm>
          <a:off x="539496" y="2108899"/>
          <a:ext cx="11113134" cy="3359467"/>
        </p:xfrm>
        <a:graphic>
          <a:graphicData uri="http://schemas.openxmlformats.org/drawingml/2006/table">
            <a:tbl>
              <a:tblPr/>
              <a:tblGrid>
                <a:gridCol w="5073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73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7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68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4903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弹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</a:t>
                      </a:r>
                    </a:p>
                    <a:p>
                      <a:pPr marL="0" indent="0" algn="ctr" latinLnBrk="1" hangingPunct="0">
                        <a:lnSpc>
                          <a:spcPct val="13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星”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钱学森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邓稼先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9576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（1）极大地鼓舞了中国人民的志气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振奋了中华民族的精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（2）打破了当时有核大国的核垄断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了我国的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大大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提高了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国际地位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db0cadd05?colgroup=1,1,1,25&amp;vcp=1&amp;pid=0c9bfb234&amp;color=0,0,0&amp;vtp=1&amp;vaab=1&amp;bt=1&amp;bbb=1">
            <a:extLst>
              <a:ext uri="{FF2B5EF4-FFF2-40B4-BE49-F238E27FC236}">
                <a16:creationId xmlns:a16="http://schemas.microsoft.com/office/drawing/2014/main" id="{0C0977BB-1460-B379-386F-7EE6A8F50331}"/>
              </a:ext>
            </a:extLst>
          </p:cNvPr>
          <p:cNvSpPr txBox="1"/>
          <p:nvPr/>
        </p:nvSpPr>
        <p:spPr>
          <a:xfrm>
            <a:off x="10934485" y="140049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db0cadd05?colgroup=1,1,1,25&amp;vcp=1&amp;pid=0c9bfb234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12766"/>
              </p:ext>
            </p:extLst>
          </p:nvPr>
        </p:nvGraphicFramePr>
        <p:xfrm>
          <a:off x="539496" y="1833848"/>
          <a:ext cx="11113134" cy="3894900"/>
        </p:xfrm>
        <a:graphic>
          <a:graphicData uri="http://schemas.openxmlformats.org/drawingml/2006/table">
            <a:tbl>
              <a:tblPr/>
              <a:tblGrid>
                <a:gridCol w="5073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73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7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68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8949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及</a:t>
                      </a:r>
                      <a:endParaRPr lang="en-US" altLang="zh-CN" sz="1200" dirty="0"/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1999年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11月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神舟一号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无人飞船成功完成载人航天工程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的第一次飞行试验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开启了我国的飞天之旅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2003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杨利伟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乘坐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神舟五号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载人飞船升入太空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我国成为世界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第三个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独立掌握载人航天技术的国家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2008年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神舟七号载人飞船升入太空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翟志刚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成功完成出舱任务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太空行走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2021年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神舟十二号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载人飞船与天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和核心舱完成交会对接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中国人首次进入自己的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空间站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db0cadd05?colgroup=1,1,1,25&amp;vcp=1&amp;pid=0c9bfb234&amp;color=0,0,0&amp;vtp=1&amp;vaab=1&amp;bt=1&amp;bbb=1">
            <a:extLst>
              <a:ext uri="{FF2B5EF4-FFF2-40B4-BE49-F238E27FC236}">
                <a16:creationId xmlns:a16="http://schemas.microsoft.com/office/drawing/2014/main" id="{E7AB5B7B-70D3-8E2A-1AE5-1932982C007E}"/>
              </a:ext>
            </a:extLst>
          </p:cNvPr>
          <p:cNvSpPr txBox="1"/>
          <p:nvPr/>
        </p:nvSpPr>
        <p:spPr>
          <a:xfrm>
            <a:off x="10934485" y="11254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db0cadd05?colgroup=1,1,1,15,10&amp;vcp=1&amp;pid=0c9bfb23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0712101"/>
              </p:ext>
            </p:extLst>
          </p:nvPr>
        </p:nvGraphicFramePr>
        <p:xfrm>
          <a:off x="539496" y="1802098"/>
          <a:ext cx="11112602" cy="3958400"/>
        </p:xfrm>
        <a:graphic>
          <a:graphicData uri="http://schemas.openxmlformats.org/drawingml/2006/table">
            <a:tbl>
              <a:tblPr/>
              <a:tblGrid>
                <a:gridCol w="508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89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9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348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5350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72770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20世纪70年代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袁隆平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在世界上成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功培育出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籼型杂交水稻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他被称为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杂交水稻之父”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5400"/>
                        </a:lnSpc>
                      </a:pPr>
                      <a:r>
                        <a:rPr lang="en-US" altLang="zh-CN" sz="141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为解决我国这样一个人口大国的吃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饭问题和保障我国的粮食安全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出巨大贡献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对解决世界性饥饿问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题也有重要贡献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db0cadd05.table_image?iti=2&amp;tii=4&amp;vcp=1&amp;pid=0c9bfb234&amp;color=0,0,0&amp;mp=1&amp;vtp=1&amp;vaab=1&amp;bbb=1"/>
          <p:cNvSpPr/>
          <p:nvPr/>
        </p:nvSpPr>
        <p:spPr>
          <a:xfrm>
            <a:off x="7858165" y="4704302"/>
            <a:ext cx="36369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袁隆平在田间观察水稻</a:t>
            </a:r>
            <a:endParaRPr lang="en-US" altLang="zh-CN" sz="2800" dirty="0"/>
          </a:p>
        </p:txBody>
      </p:sp>
      <p:sp>
        <p:nvSpPr>
          <p:cNvPr id="2" name="P_7_BD#db0cadd05?colgroup=1,1,1,15,10&amp;vcp=1&amp;pid=0c9bfb234&amp;color=0,0,0&amp;mp=1&amp;vtp=1&amp;vaab=1&amp;bt=1&amp;bbb=1">
            <a:extLst>
              <a:ext uri="{FF2B5EF4-FFF2-40B4-BE49-F238E27FC236}">
                <a16:creationId xmlns:a16="http://schemas.microsoft.com/office/drawing/2014/main" id="{532016F0-8CA9-B111-A483-F5FA7E1C7F5E}"/>
              </a:ext>
            </a:extLst>
          </p:cNvPr>
          <p:cNvSpPr txBox="1"/>
          <p:nvPr/>
        </p:nvSpPr>
        <p:spPr>
          <a:xfrm>
            <a:off x="10933953" y="109369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袁隆平.jpg"/>
          <p:cNvPicPr/>
          <p:nvPr/>
        </p:nvPicPr>
        <p:blipFill>
          <a:blip r:embed="rId3" cstate="print"/>
          <a:srcRect l="5946" t="2137" r="5946"/>
          <a:stretch>
            <a:fillRect/>
          </a:stretch>
        </p:blipFill>
        <p:spPr>
          <a:xfrm>
            <a:off x="8106138" y="2355310"/>
            <a:ext cx="3172968" cy="222199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1609</Words>
  <Application>Microsoft Office PowerPoint</Application>
  <PresentationFormat>宽屏</PresentationFormat>
  <Paragraphs>434</Paragraphs>
  <Slides>43</Slides>
  <Notes>41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4" baseType="lpstr">
      <vt:lpstr>Arial (正文)</vt:lpstr>
      <vt:lpstr>等线</vt:lpstr>
      <vt:lpstr>华文隶书</vt:lpstr>
      <vt:lpstr>楷体</vt:lpstr>
      <vt:lpstr>宋体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10</cp:revision>
  <dcterms:created xsi:type="dcterms:W3CDTF">2024-11-29T16:15:00Z</dcterms:created>
  <dcterms:modified xsi:type="dcterms:W3CDTF">2025-07-28T01:02:54Z</dcterms:modified>
  <cp:category/>
  <cp:contentStatus/>
</cp:coreProperties>
</file>