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71" r:id="rId3"/>
    <p:sldId id="281" r:id="rId4"/>
    <p:sldId id="282" r:id="rId5"/>
    <p:sldId id="283" r:id="rId6"/>
  </p:sldIdLst>
  <p:sldSz cx="12192000" cy="6858000"/>
  <p:notesSz cx="6858000" cy="9144000"/>
  <p:custDataLst>
    <p:tags r:id="rId1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83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59"/>
        <p:guide pos="3839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63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2" name="图片 1" descr="3-5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91920" y="1024255"/>
            <a:ext cx="9683115" cy="480949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3662680" y="4819650"/>
            <a:ext cx="469900" cy="3714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602730" y="4733290"/>
            <a:ext cx="469900" cy="3714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455785" y="4819650"/>
            <a:ext cx="600075" cy="3714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100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3" grpId="0"/>
      <p:bldP spid="3" grpId="1"/>
      <p:bldP spid="5" grpId="0"/>
      <p:bldP spid="5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-5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1975" y="1812290"/>
            <a:ext cx="10965815" cy="3203575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3883660" y="2604135"/>
            <a:ext cx="828675" cy="37020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千克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519670" y="2604135"/>
            <a:ext cx="626110" cy="37020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吨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736840" y="3330575"/>
            <a:ext cx="774065" cy="3714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7000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847215" y="4516120"/>
            <a:ext cx="469265" cy="3714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3" grpId="0"/>
      <p:bldP spid="3" grpId="1"/>
      <p:bldP spid="12" grpId="0"/>
      <p:bldP spid="12" grpId="1"/>
      <p:bldP spid="4" grpId="0"/>
      <p:bldP spid="4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-5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3585" y="1945005"/>
            <a:ext cx="10312400" cy="2271395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2082165" y="2547620"/>
            <a:ext cx="774065" cy="3714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2000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225540" y="2547620"/>
            <a:ext cx="426085" cy="3714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269730" y="2547620"/>
            <a:ext cx="774065" cy="3714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8000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945890" y="3046095"/>
            <a:ext cx="426085" cy="3714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617710" y="3046095"/>
            <a:ext cx="426085" cy="3714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495675" y="3631565"/>
            <a:ext cx="774065" cy="3714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300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020175" y="3602990"/>
            <a:ext cx="774065" cy="3714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1000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-5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94130" y="1245870"/>
            <a:ext cx="9603105" cy="402844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061085" y="3522980"/>
            <a:ext cx="6819265" cy="24549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marL="170815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  <a:sym typeface="+mn-ea"/>
              </a:rPr>
              <a:t>     2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  <a:sym typeface="+mn-ea"/>
              </a:rPr>
              <a:t>-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1=1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（吨）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    </a:t>
            </a:r>
            <a:r>
              <a:rPr lang="en-US" sz="20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  <a:sym typeface="+mn-ea"/>
              </a:rPr>
              <a:t>1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吨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=1000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千克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  <a:p>
            <a:pPr marL="170815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     6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  <a:sym typeface="+mn-ea"/>
              </a:rPr>
              <a:t>-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1=5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（车）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  1000÷5=200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（千克）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Times New Roman" panose="02020603050405020304"/>
              <a:cs typeface="Times New Roman" panose="02020603050405020304" charset="0"/>
              <a:sym typeface="+mn-ea"/>
            </a:endParaRPr>
          </a:p>
          <a:p>
            <a:pPr marL="170815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  <a:sym typeface="+mn-ea"/>
              </a:rPr>
              <a:t>     </a:t>
            </a:r>
            <a:r>
              <a:rPr lang="en-US" sz="20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  <a:sym typeface="+mn-ea"/>
              </a:rPr>
              <a:t>1000</a:t>
            </a:r>
            <a:r>
              <a:rPr 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  <a:sym typeface="+mn-ea"/>
              </a:rPr>
              <a:t>-</a:t>
            </a:r>
            <a:r>
              <a:rPr lang="en-US" sz="20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  <a:sym typeface="+mn-ea"/>
              </a:rPr>
              <a:t>200=800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（千克）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  <a:sym typeface="+mn-ea"/>
              </a:rPr>
              <a:t>      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Times New Roman" panose="02020603050405020304"/>
              <a:cs typeface="Times New Roman" panose="02020603050405020304" charset="0"/>
              <a:sym typeface="+mn-ea"/>
            </a:endParaRPr>
          </a:p>
          <a:p>
            <a:pPr marL="170815" indent="0" algn="l" defTabSz="266700" eaLnBrk="0" fontAlgn="base">
              <a:spcAft>
                <a:spcPct val="0"/>
              </a:spcAft>
            </a:pP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Times New Roman" panose="02020603050405020304"/>
              <a:cs typeface="Times New Roman" panose="02020603050405020304" charset="0"/>
              <a:sym typeface="+mn-ea"/>
            </a:endParaRPr>
          </a:p>
          <a:p>
            <a:pPr marL="170815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解析:1头熊和1车香蕉共重1吨,1头熊和6车香蕉共重2吨,等量代换,5车香蕉共重2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-1=1(吨),1吨=1000 千克,每车香蕉重1000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÷5=200(千克)，1头熊重1000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-200=800(千克)。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  <a:sym typeface="+mn-ea"/>
              </a:rPr>
              <a:t>  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Times New Roman" panose="02020603050405020304"/>
              <a:cs typeface="Times New Roman" panose="02020603050405020304" charset="0"/>
            </a:endParaRPr>
          </a:p>
          <a:p>
            <a:endParaRPr lang="zh-CN" altLang="en-US" sz="20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NTIwNDE2OGEyNTVlZDYyNGFhMWVkYzEzMzA2NWYzN2Y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228</Words>
  <Application>WPS 演示</Application>
  <PresentationFormat>宽屏</PresentationFormat>
  <Paragraphs>37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5" baseType="lpstr">
      <vt:lpstr>Arial</vt:lpstr>
      <vt:lpstr>宋体</vt:lpstr>
      <vt:lpstr>Wingdings</vt:lpstr>
      <vt:lpstr>Wingdings</vt:lpstr>
      <vt:lpstr>Times New Roman</vt:lpstr>
      <vt:lpstr>黑体</vt:lpstr>
      <vt:lpstr>Times New Roman</vt:lpstr>
      <vt:lpstr>微软雅黑</vt:lpstr>
      <vt:lpstr>Arial Unicode MS</vt:lpstr>
      <vt:lpstr>Calibri</vt:lpstr>
      <vt:lpstr>WPS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WPS_1700618520</cp:lastModifiedBy>
  <cp:revision>181</cp:revision>
  <dcterms:created xsi:type="dcterms:W3CDTF">2019-06-19T02:08:00Z</dcterms:created>
  <dcterms:modified xsi:type="dcterms:W3CDTF">2024-09-02T03:31:26Z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CDABEBA7082D4DCEB3F3163ADF9021C0_13</vt:lpwstr>
  </property>
</Properties>
</file>