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39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5" r:id="rId51"/>
    <p:sldId id="306" r:id="rId52"/>
    <p:sldId id="307" r:id="rId53"/>
    <p:sldId id="308" r:id="rId54"/>
    <p:sldId id="309" r:id="rId55"/>
    <p:sldId id="340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</p:sldIdLst>
  <p:sldSz cx="12192000" cy="6858000"/>
  <p:notesSz cx="6858000" cy="12192000"/>
  <p:custDataLst>
    <p:tags r:id="rId8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4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aa32171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EC516F-8FA9-46C3-A580-1C7F4A7FFE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aa32171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CF72F9D-E178-4F9E-9870-711CACA9C7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e0ad53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8e7fb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1787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1289b8e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5e0ad53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a8e7fbd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81787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1289b8e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2CE4FBC-81E2-2112-A3AF-DF9020CDFC1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082F3BF-AA00-4401-9897-EED814EAA7D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77D83C7-FF65-4C77-841D-E448138466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162DC80-EDDB-414E-8618-09BFEEC938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e0ad53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8e7fbd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81787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1289b8e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5e0ad53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a8e7fbd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81787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1289b8e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3234CE-3140-CC83-8D01-EA4942DE0411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8_BD.19_1#42b76b20b?colgroup=2,4,22&amp;vaa=1&amp;vcp=1&amp;vis=1&amp;pid=51ab4f348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1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位于我国西南部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000米以上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最高的高原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高原上峰峦绵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高山终年积雪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冰川纵横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冰雪消融后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成为长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黄河和澜沧江等大河的重要水源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位于我国西南部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大部分地区地形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大小不等的山间盆地和河谷平原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（当地称为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坝子”）错落其中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20_1#42b76b20b.blank?vaa=1&amp;vcp=1&amp;vis=1&amp;pid=51ab4f348&amp;color=0,0,0&amp;vpa=16&amp;vtp=1&amp;vaab=1&amp;bbb=1"/>
          <p:cNvSpPr/>
          <p:nvPr/>
        </p:nvSpPr>
        <p:spPr>
          <a:xfrm>
            <a:off x="1621695" y="26561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</a:t>
            </a:r>
            <a:endParaRPr lang="en-US" altLang="zh-CN" sz="2800" dirty="0"/>
          </a:p>
        </p:txBody>
      </p:sp>
      <p:sp>
        <p:nvSpPr>
          <p:cNvPr id="4" name="QB_8_AN.21_1#42b76b20b.blank?vaa=1&amp;vcp=1&amp;vis=1&amp;pid=51ab4f348&amp;color=0,0,0&amp;vpa=17&amp;vtp=1&amp;vaab=1&amp;bbb=1"/>
          <p:cNvSpPr/>
          <p:nvPr/>
        </p:nvSpPr>
        <p:spPr>
          <a:xfrm>
            <a:off x="6627581" y="265617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世界屋脊</a:t>
            </a:r>
            <a:endParaRPr lang="en-US" altLang="zh-CN" sz="2800" dirty="0"/>
          </a:p>
        </p:txBody>
      </p:sp>
      <p:sp>
        <p:nvSpPr>
          <p:cNvPr id="5" name="QB_8_AN.22_1#42b76b20b.blank?vaa=1&amp;vcp=1&amp;vis=1&amp;pid=51ab4f348&amp;color=0,0,0&amp;vpa=18&amp;vtp=1&amp;vaab=1&amp;bbb=1"/>
          <p:cNvSpPr/>
          <p:nvPr/>
        </p:nvSpPr>
        <p:spPr>
          <a:xfrm>
            <a:off x="1621695" y="460949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云贵</a:t>
            </a:r>
            <a:endParaRPr lang="en-US" altLang="zh-CN" sz="2800" dirty="0"/>
          </a:p>
        </p:txBody>
      </p:sp>
      <p:sp>
        <p:nvSpPr>
          <p:cNvPr id="6" name="QB_8_AN.23_1#42b76b20b.blank?vaa=1&amp;vcp=1&amp;vis=1&amp;pid=51ab4f348&amp;color=0,0,0&amp;vpa=19&amp;vtp=1&amp;vaab=1&amp;bbb=1"/>
          <p:cNvSpPr/>
          <p:nvPr/>
        </p:nvSpPr>
        <p:spPr>
          <a:xfrm>
            <a:off x="8604017" y="433009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崎岖</a:t>
            </a:r>
            <a:endParaRPr lang="en-US" altLang="zh-CN" sz="2800" dirty="0"/>
          </a:p>
        </p:txBody>
      </p:sp>
      <p:sp>
        <p:nvSpPr>
          <p:cNvPr id="7" name="QB_8_AN.24_1#42b76b20b.blank?vaa=1&amp;vcp=1&amp;vis=1&amp;pid=51ab4f348&amp;color=0,0,0&amp;vpa=20&amp;vtp=1&amp;vaab=1&amp;bbb=1"/>
          <p:cNvSpPr/>
          <p:nvPr/>
        </p:nvSpPr>
        <p:spPr>
          <a:xfrm>
            <a:off x="10013717" y="433009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石灰</a:t>
            </a:r>
            <a:endParaRPr lang="en-US" altLang="zh-CN" sz="2800" dirty="0"/>
          </a:p>
        </p:txBody>
      </p:sp>
      <p:sp>
        <p:nvSpPr>
          <p:cNvPr id="2" name="QB_8_BD.19_1#42b76b20b?colgroup=2,4,22&amp;vaa=1&amp;vcp=1&amp;vis=1&amp;pid=51ab4f348&amp;color=0,0,0&amp;vtp=1&amp;vaab=1&amp;bt=1&amp;bbb=1"/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8_BD.25_1#42b76b20b?colgroup=2,4,22&amp;vaa=1&amp;vcp=1&amp;vis=1&amp;pid=51ab4f34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82040"/>
          <a:ext cx="11082528" cy="4693920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1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80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00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我国最大的内陆盆地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盆地内分布着我国面积最大的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沙漠周围有很多大小不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等的绿洲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盆地中部有广阔的沙漠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盆地内牧场广阔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畜牧业发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在我国四大盆地中平均海拔最高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盆地内矿产资源丰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0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又称“红色盆地”“紫色盆地”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这里气候温暖湿润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网稠密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土壤肥沃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物产丰饶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盆地西部的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原农业发达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”的美称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8_AN.26_1#42b76b20b.blank?vaa=1&amp;vcp=1&amp;vis=1&amp;pid=51ab4f348&amp;color=0,0,0&amp;mp=1&amp;vpa=21&amp;vtp=1&amp;vaab=1&amp;bbb=1"/>
          <p:cNvSpPr/>
          <p:nvPr/>
        </p:nvSpPr>
        <p:spPr>
          <a:xfrm>
            <a:off x="1621695" y="162741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</a:t>
            </a:r>
            <a:endParaRPr lang="en-US" altLang="zh-CN" sz="2800" dirty="0"/>
          </a:p>
        </p:txBody>
      </p:sp>
      <p:sp>
        <p:nvSpPr>
          <p:cNvPr id="4" name="QB_8_AN.27_1#42b76b20b.blank?vaa=1&amp;vcp=1&amp;vis=1&amp;pid=51ab4f348&amp;color=0,0,0&amp;mp=1&amp;vpa=22&amp;vtp=1&amp;vaab=1&amp;bbb=1"/>
          <p:cNvSpPr/>
          <p:nvPr/>
        </p:nvSpPr>
        <p:spPr>
          <a:xfrm>
            <a:off x="4705118" y="181206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塔克拉玛干</a:t>
            </a:r>
            <a:endParaRPr lang="en-US" altLang="zh-CN" sz="2800" dirty="0"/>
          </a:p>
        </p:txBody>
      </p:sp>
      <p:sp>
        <p:nvSpPr>
          <p:cNvPr id="5" name="QB_8_AN.28_1#42b76b20b.blank?vaa=1&amp;vcp=1&amp;vis=1&amp;pid=51ab4f348&amp;color=0,0,0&amp;mp=1&amp;vpa=23&amp;vtp=1&amp;vaab=1&amp;bbb=1"/>
          <p:cNvSpPr/>
          <p:nvPr/>
        </p:nvSpPr>
        <p:spPr>
          <a:xfrm>
            <a:off x="1621695" y="277353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准噶尔</a:t>
            </a:r>
            <a:endParaRPr lang="en-US" altLang="zh-CN" sz="2800" dirty="0"/>
          </a:p>
        </p:txBody>
      </p:sp>
      <p:sp>
        <p:nvSpPr>
          <p:cNvPr id="6" name="QB_8_AN.29_1#42b76b20b.blank?vaa=1&amp;vcp=1&amp;vis=1&amp;pid=51ab4f348&amp;color=0,0,0&amp;mp=1&amp;vpa=24&amp;vtp=1&amp;vaab=1&amp;bbb=1"/>
          <p:cNvSpPr/>
          <p:nvPr/>
        </p:nvSpPr>
        <p:spPr>
          <a:xfrm>
            <a:off x="1621695" y="358146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柴达木</a:t>
            </a:r>
            <a:endParaRPr lang="en-US" altLang="zh-CN" sz="2800" dirty="0"/>
          </a:p>
        </p:txBody>
      </p:sp>
      <p:sp>
        <p:nvSpPr>
          <p:cNvPr id="7" name="QB_8_AN.30_1#42b76b20b.blank?vaa=1&amp;vcp=1&amp;vis=1&amp;pid=51ab4f348&amp;color=0,0,0&amp;mp=1&amp;vpa=25&amp;vtp=1&amp;vaab=1&amp;bbb=1"/>
          <p:cNvSpPr/>
          <p:nvPr/>
        </p:nvSpPr>
        <p:spPr>
          <a:xfrm>
            <a:off x="4849582" y="39687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聚宝盆</a:t>
            </a:r>
            <a:endParaRPr lang="en-US" altLang="zh-CN" sz="2800" dirty="0"/>
          </a:p>
        </p:txBody>
      </p:sp>
      <p:sp>
        <p:nvSpPr>
          <p:cNvPr id="8" name="QB_8_AN.31_1#42b76b20b.blank?vaa=1&amp;vcp=1&amp;vis=1&amp;pid=51ab4f348&amp;color=0,0,0&amp;mp=1&amp;vpa=26&amp;vtp=1&amp;vaab=1&amp;bbb=1"/>
          <p:cNvSpPr/>
          <p:nvPr/>
        </p:nvSpPr>
        <p:spPr>
          <a:xfrm>
            <a:off x="1621695" y="46787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</a:t>
            </a:r>
            <a:endParaRPr lang="en-US" altLang="zh-CN" sz="2800" dirty="0"/>
          </a:p>
        </p:txBody>
      </p:sp>
      <p:sp>
        <p:nvSpPr>
          <p:cNvPr id="9" name="QB_8_AN.32_1#42b76b20b.blank?vaa=1&amp;vcp=1&amp;vis=1&amp;pid=51ab4f348&amp;color=0,0,0&amp;mp=1&amp;vpa=27&amp;vtp=1&amp;vaab=1&amp;bbb=1"/>
          <p:cNvSpPr/>
          <p:nvPr/>
        </p:nvSpPr>
        <p:spPr>
          <a:xfrm>
            <a:off x="10001017" y="48472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成都</a:t>
            </a:r>
            <a:endParaRPr lang="en-US" altLang="zh-CN" sz="2800" dirty="0"/>
          </a:p>
        </p:txBody>
      </p:sp>
      <p:sp>
        <p:nvSpPr>
          <p:cNvPr id="10" name="QB_8_AN.33_1#42b76b20b.blank?vaa=1&amp;vcp=1&amp;vis=1&amp;pid=51ab4f348&amp;color=0,0,0&amp;mp=1&amp;vpa=28&amp;vtp=1&amp;vaab=1&amp;bbb=1"/>
          <p:cNvSpPr/>
          <p:nvPr/>
        </p:nvSpPr>
        <p:spPr>
          <a:xfrm>
            <a:off x="6271982" y="526445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天府之国</a:t>
            </a:r>
            <a:endParaRPr lang="en-US" altLang="zh-CN" sz="2800" dirty="0"/>
          </a:p>
        </p:txBody>
      </p:sp>
      <p:sp>
        <p:nvSpPr>
          <p:cNvPr id="2" name="QB_8_BD.25_1#42b76b20b?colgroup=2,4,22&amp;vaa=1&amp;vcp=1&amp;vis=1&amp;pid=51ab4f348&amp;color=0,0,0&amp;mp=1&amp;vtp=1&amp;vaab=1&amp;bt=1&amp;bbb=1"/>
          <p:cNvSpPr txBox="1"/>
          <p:nvPr/>
        </p:nvSpPr>
        <p:spPr>
          <a:xfrm>
            <a:off x="10903879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8_BD.34_1#42b76b20b?colgroup=2,4,22&amp;vaa=1&amp;vcp=1&amp;vis=1&amp;pid=51ab4f34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42098"/>
          <a:ext cx="11082528" cy="5318191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1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2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902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由三江平原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松嫩平原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辽河平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土面积广大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0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地势低平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主要由黄河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淮河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海河冲积形成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所以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39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沿长江中下游呈带状分布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河渠稠密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水田连片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是我国著名的“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高低起伏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崎岖不平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8_AN.35_1#42b76b20b.blank?vaa=1&amp;vcp=1&amp;vis=1&amp;pid=51ab4f348&amp;color=0,0,0&amp;mp=1&amp;vpa=29&amp;vtp=1&amp;vaab=1&amp;bbb=1"/>
          <p:cNvSpPr/>
          <p:nvPr/>
        </p:nvSpPr>
        <p:spPr>
          <a:xfrm>
            <a:off x="1621695" y="156356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4" name="QB_8_AN.36_1#42b76b20b.blank?vaa=1&amp;vcp=1&amp;vis=1&amp;pid=51ab4f348&amp;color=0,0,0&amp;mp=1&amp;vpa=30&amp;vtp=1&amp;vaab=1"/>
          <p:cNvSpPr/>
          <p:nvPr/>
        </p:nvSpPr>
        <p:spPr>
          <a:xfrm>
            <a:off x="4349518" y="156356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8_AN.37_1#42b76b20b.blank?vaa=1&amp;vcp=1&amp;vis=1&amp;pid=51ab4f348&amp;color=0,0,0&amp;mp=1&amp;vpa=31&amp;vtp=1&amp;vaab=1"/>
          <p:cNvSpPr/>
          <p:nvPr/>
        </p:nvSpPr>
        <p:spPr>
          <a:xfrm>
            <a:off x="5759218" y="2075751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6" name="QB_8_AN.38_1#42b76b20b.blank?vaa=1&amp;vcp=1&amp;vis=1&amp;pid=51ab4f348&amp;color=0,0,0&amp;mp=1&amp;vpa=32&amp;vtp=1&amp;vaab=1&amp;bbb=1"/>
          <p:cNvSpPr/>
          <p:nvPr/>
        </p:nvSpPr>
        <p:spPr>
          <a:xfrm>
            <a:off x="1621695" y="2632584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7" name="QB_8_AN.39_1#42b76b20b.blank?vaa=1&amp;vcp=1&amp;vis=1&amp;pid=51ab4f348&amp;color=0,0,0&amp;mp=1&amp;vpa=33&amp;vtp=1&amp;vaab=1&amp;bbb=1"/>
          <p:cNvSpPr/>
          <p:nvPr/>
        </p:nvSpPr>
        <p:spPr>
          <a:xfrm>
            <a:off x="3993918" y="3144775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黄淮海</a:t>
            </a:r>
            <a:endParaRPr lang="en-US" altLang="zh-CN" sz="2800" dirty="0"/>
          </a:p>
        </p:txBody>
      </p:sp>
      <p:sp>
        <p:nvSpPr>
          <p:cNvPr id="8" name="QB_8_AN.40_1#42b76b20b.blank?vaa=1&amp;vcp=1&amp;vis=1&amp;pid=51ab4f348&amp;color=0,0,0&amp;mp=1&amp;vpa=34&amp;vtp=1&amp;vaab=1&amp;bbb=1&amp;hb=1"/>
          <p:cNvSpPr/>
          <p:nvPr/>
        </p:nvSpPr>
        <p:spPr>
          <a:xfrm>
            <a:off x="1522476" y="3964051"/>
            <a:ext cx="1628648" cy="10055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长江中下游</a:t>
            </a:r>
            <a:endParaRPr lang="en-US" altLang="zh-CN" sz="2800" dirty="0"/>
          </a:p>
        </p:txBody>
      </p:sp>
      <p:sp>
        <p:nvSpPr>
          <p:cNvPr id="9" name="QB_8_AN.41_1#42b76b20b.blank?vaa=1&amp;vcp=1&amp;vis=1&amp;pid=51ab4f348&amp;color=0,0,0&amp;mp=1&amp;vpa=35&amp;vtp=1&amp;vaab=1&amp;bbb=1"/>
          <p:cNvSpPr/>
          <p:nvPr/>
        </p:nvSpPr>
        <p:spPr>
          <a:xfrm>
            <a:off x="8248417" y="369735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低平</a:t>
            </a:r>
            <a:endParaRPr lang="en-US" altLang="zh-CN" sz="2800" dirty="0"/>
          </a:p>
        </p:txBody>
      </p:sp>
      <p:sp>
        <p:nvSpPr>
          <p:cNvPr id="10" name="QB_8_AN.42_1#42b76b20b.blank?vaa=1&amp;vcp=1&amp;vis=1&amp;pid=51ab4f348&amp;color=0,0,0&amp;mp=1&amp;vpa=36&amp;vtp=1&amp;vaab=1&amp;bbb=1"/>
          <p:cNvSpPr/>
          <p:nvPr/>
        </p:nvSpPr>
        <p:spPr>
          <a:xfrm>
            <a:off x="3282718" y="423075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众多</a:t>
            </a:r>
            <a:endParaRPr lang="en-US" altLang="zh-CN" sz="2800" dirty="0"/>
          </a:p>
        </p:txBody>
      </p:sp>
      <p:sp>
        <p:nvSpPr>
          <p:cNvPr id="11" name="QB_8_AN.43_1#42b76b20b.blank?vaa=1&amp;vcp=1&amp;vis=1&amp;pid=51ab4f348&amp;color=0,0,0&amp;mp=1&amp;vpa=37&amp;vtp=1&amp;vaab=1&amp;bbb=1&amp;hb=1"/>
          <p:cNvSpPr/>
          <p:nvPr/>
        </p:nvSpPr>
        <p:spPr>
          <a:xfrm>
            <a:off x="3234299" y="4230752"/>
            <a:ext cx="8294624" cy="10055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鱼米之乡</a:t>
            </a:r>
            <a:endParaRPr lang="en-US" altLang="zh-CN" sz="2800" dirty="0"/>
          </a:p>
        </p:txBody>
      </p:sp>
      <p:sp>
        <p:nvSpPr>
          <p:cNvPr id="12" name="QB_8_AN.44_1#42b76b20b.blank?vaa=1&amp;vcp=1&amp;vis=1&amp;pid=51ab4f348&amp;color=0,0,0&amp;mp=1&amp;vpa=38&amp;vtp=1&amp;vaab=1&amp;bbb=1"/>
          <p:cNvSpPr/>
          <p:nvPr/>
        </p:nvSpPr>
        <p:spPr>
          <a:xfrm>
            <a:off x="1527071" y="554101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辽东</a:t>
            </a:r>
            <a:endParaRPr lang="en-US" altLang="zh-CN" sz="2800" dirty="0"/>
          </a:p>
        </p:txBody>
      </p:sp>
      <p:sp>
        <p:nvSpPr>
          <p:cNvPr id="2" name="QB_8_AN.45_1#42b76b20b.blank?vaa=1&amp;vcp=1&amp;vis=1&amp;pid=51ab4f348&amp;color=0,0,0&amp;mp=1&amp;vpa=39&amp;vtp=1&amp;vaab=1&amp;bbb=1"/>
          <p:cNvSpPr/>
          <p:nvPr/>
        </p:nvSpPr>
        <p:spPr>
          <a:xfrm>
            <a:off x="3647970" y="554101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</a:t>
            </a:r>
            <a:endParaRPr lang="en-US" altLang="zh-CN" sz="2800" dirty="0"/>
          </a:p>
        </p:txBody>
      </p:sp>
      <p:sp>
        <p:nvSpPr>
          <p:cNvPr id="14" name="QB_8_AN.46_1#42b76b20b.blank?vaa=1&amp;vcp=1&amp;vis=1&amp;pid=51ab4f348&amp;color=0,0,0&amp;mp=1&amp;vpa=40&amp;vtp=1&amp;vaab=1&amp;bbb=1"/>
          <p:cNvSpPr/>
          <p:nvPr/>
        </p:nvSpPr>
        <p:spPr>
          <a:xfrm>
            <a:off x="5768870" y="554101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15" name="QB_8_BD.34_1#42b76b20b?colgroup=2,4,22&amp;vaa=1&amp;vcp=1&amp;vis=1&amp;pid=51ab4f348&amp;color=0,0,0&amp;mp=1&amp;vtp=1&amp;vaab=1&amp;bt=1&amp;bbb=1"/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2" grpId="0" build="p" animBg="1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a28126f0a?vcp=1&amp;vis=1&amp;pid=51ab4f348&amp;color=0,0,0&amp;vtp=1&amp;vaab=1&amp;bt=1&amp;bbb=1"/>
          <p:cNvSpPr/>
          <p:nvPr/>
        </p:nvSpPr>
        <p:spPr>
          <a:xfrm>
            <a:off x="539496" y="9601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我国的主要地形区</a:t>
            </a:r>
            <a:endParaRPr lang="en-US" altLang="zh-CN" sz="2800" dirty="0"/>
          </a:p>
        </p:txBody>
      </p:sp>
      <p:pic>
        <p:nvPicPr>
          <p:cNvPr id="3" name="P_8_BD#a28126f0a?vcp=1&amp;vis=1&amp;pid=51ab4f3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1641729"/>
            <a:ext cx="6062472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7_1#e4ebbcb39?sp=1&amp;vaa=1&amp;vcp=1&amp;vis=1&amp;pid=51ab4f348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（2）我国的地形特征</a:t>
            </a:r>
            <a:endParaRPr lang="en-US" altLang="zh-CN" sz="2800" dirty="0"/>
          </a:p>
        </p:txBody>
      </p:sp>
      <p:graphicFrame>
        <p:nvGraphicFramePr>
          <p:cNvPr id="15" name="QB_8_BD.47_2#e4ebbcb39?colgroup=2,27&amp;vaa=1&amp;vcp=1&amp;vis=1&amp;pid=51ab4f348&amp;color=0,0,0&amp;mp=1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39616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9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地形复杂多样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面积约占全国总面积的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有利于农业多种经营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生态旅游开发等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劣势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山区地面较为崎岖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交通不便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基础设施建设难度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生态环境相对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易发生山洪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崩塌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在开发利用过程中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要重视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把经济活动强度控制在合理范围之内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预防和控制自然灾害的发生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8_AN.48_1#e4ebbcb39.blank?vaa=1&amp;vcp=1&amp;vis=1&amp;pid=51ab4f348&amp;color=0,0,0&amp;mp=1&amp;vpa=41&amp;vtp=1&amp;vaab=1&amp;bbb=1"/>
          <p:cNvSpPr/>
          <p:nvPr/>
        </p:nvSpPr>
        <p:spPr>
          <a:xfrm>
            <a:off x="4104155" y="149902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山区</a:t>
            </a:r>
            <a:endParaRPr lang="en-US" altLang="zh-CN" sz="2800" dirty="0"/>
          </a:p>
        </p:txBody>
      </p:sp>
      <p:sp>
        <p:nvSpPr>
          <p:cNvPr id="5" name="QB_8_AN.49_1#e4ebbcb39.blank?vaa=1&amp;vcp=1&amp;vis=1&amp;pid=51ab4f348&amp;color=0,0,0&amp;mp=1&amp;vpa=42&amp;vtp=1&amp;vaab=1&amp;bbb=1"/>
          <p:cNvSpPr/>
          <p:nvPr/>
        </p:nvSpPr>
        <p:spPr>
          <a:xfrm>
            <a:off x="6133106" y="34841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脆弱</a:t>
            </a:r>
            <a:endParaRPr lang="en-US" altLang="zh-CN" sz="2800" dirty="0"/>
          </a:p>
        </p:txBody>
      </p:sp>
      <p:sp>
        <p:nvSpPr>
          <p:cNvPr id="6" name="QB_8_AN.50_1#e4ebbcb39.blank?vaa=1&amp;vcp=1&amp;vis=1&amp;pid=51ab4f348&amp;color=0,0,0&amp;mp=1&amp;vpa=43&amp;vtp=1&amp;vaab=1&amp;bbb=1"/>
          <p:cNvSpPr/>
          <p:nvPr/>
        </p:nvSpPr>
        <p:spPr>
          <a:xfrm>
            <a:off x="3389906" y="40228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滑坡</a:t>
            </a:r>
            <a:endParaRPr lang="en-US" altLang="zh-CN" sz="2800" dirty="0"/>
          </a:p>
        </p:txBody>
      </p:sp>
      <p:sp>
        <p:nvSpPr>
          <p:cNvPr id="7" name="QB_8_AN.51_1#e4ebbcb39.blank?vaa=1&amp;vcp=1&amp;vis=1&amp;pid=51ab4f348&amp;color=0,0,0&amp;mp=1&amp;vpa=44&amp;vtp=1&amp;vaab=1&amp;bbb=1"/>
          <p:cNvSpPr/>
          <p:nvPr/>
        </p:nvSpPr>
        <p:spPr>
          <a:xfrm>
            <a:off x="4888506" y="402289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</a:t>
            </a:r>
            <a:endParaRPr lang="en-US" altLang="zh-CN" sz="2800" dirty="0"/>
          </a:p>
        </p:txBody>
      </p:sp>
      <p:sp>
        <p:nvSpPr>
          <p:cNvPr id="8" name="QB_8_AN.52_1#e4ebbcb39.blank?vaa=1&amp;vcp=1&amp;vis=1&amp;pid=51ab4f348&amp;color=0,0,0&amp;mp=1&amp;vpa=45&amp;vtp=1&amp;vaab=1&amp;bbb=1"/>
          <p:cNvSpPr/>
          <p:nvPr/>
        </p:nvSpPr>
        <p:spPr>
          <a:xfrm>
            <a:off x="7555507" y="460132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环境保护</a:t>
            </a:r>
            <a:endParaRPr lang="en-US" altLang="zh-CN" sz="2800" dirty="0"/>
          </a:p>
        </p:txBody>
      </p:sp>
      <p:sp>
        <p:nvSpPr>
          <p:cNvPr id="9" name="QB_8_AN.53_1#e4ebbcb39.blank?vaa=1&amp;vcp=1&amp;vis=1&amp;pid=51ab4f348&amp;color=0,0,0&amp;mp=1&amp;vpa=46&amp;vtp=1&amp;vaab=1&amp;bbb=1"/>
          <p:cNvSpPr/>
          <p:nvPr/>
        </p:nvSpPr>
        <p:spPr>
          <a:xfrm>
            <a:off x="3301006" y="516012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生态建设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4_1#684867971?vaa=1&amp;vcp=1&amp;vis=1&amp;pid=25fecee80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3.地势特征</a:t>
            </a:r>
            <a:endParaRPr lang="en-US" altLang="zh-CN" sz="2800" dirty="0"/>
          </a:p>
        </p:txBody>
      </p:sp>
      <p:sp>
        <p:nvSpPr>
          <p:cNvPr id="3" name="QB_8_BD.55_1#b5912c6a1?sp=1&amp;vaa=1&amp;vcp=1&amp;vis=1&amp;pid=684867971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）我国地势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低，大致呈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级阶梯状分布。下表为我国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地势三级阶梯的划分及主要地形类型和地形区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56_1#b5912c6a1.blank?vaa=1&amp;vcp=1&amp;vis=1&amp;pid=684867971&amp;color=0,0,0&amp;vpa=47&amp;vtp=1&amp;vaab=1"/>
          <p:cNvSpPr/>
          <p:nvPr/>
        </p:nvSpPr>
        <p:spPr>
          <a:xfrm>
            <a:off x="2861214" y="31021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5" name="QB_8_AN.57_1#b5912c6a1.blank?vaa=1&amp;vcp=1&amp;vis=1&amp;pid=684867971&amp;color=0,0,0&amp;vpa=48&amp;vtp=1&amp;vaab=1"/>
          <p:cNvSpPr/>
          <p:nvPr/>
        </p:nvSpPr>
        <p:spPr>
          <a:xfrm>
            <a:off x="3928015" y="31021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8_AN.58_1#b5912c6a1.blank?vaa=1&amp;vcp=1&amp;vis=1&amp;pid=684867971&amp;color=0,0,0&amp;vpa=49&amp;vtp=1&amp;vaab=1"/>
          <p:cNvSpPr/>
          <p:nvPr/>
        </p:nvSpPr>
        <p:spPr>
          <a:xfrm>
            <a:off x="6417214" y="31021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8_BD.59_1#b5912c6a1?colgroup=6,6,16&amp;vaa=1&amp;vcp=1&amp;vis=1&amp;pid=68486797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910906"/>
          <a:ext cx="11082528" cy="5036188"/>
        </p:xfrm>
        <a:graphic>
          <a:graphicData uri="http://schemas.openxmlformats.org/drawingml/2006/table">
            <a:tbl>
              <a:tblPr/>
              <a:tblGrid>
                <a:gridCol w="2441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地势三级阶梯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“世界屋脊”——青藏高原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（含柴达木盆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界线：昆仑山—阿尔金山—祁连山—横断山脉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云贵高原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噶尔盆地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塔里木盆地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界线：大兴安岭—太行山—巫山—雪峰山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长江中下游平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辽东丘陵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8_AN.60_1#b5912c6a1.blank?vaa=1&amp;vcp=1&amp;vis=1&amp;pid=684867971&amp;color=0,0,0&amp;mp=1&amp;vpa=50&amp;vtp=1&amp;vaab=1&amp;bbb=1"/>
          <p:cNvSpPr/>
          <p:nvPr/>
        </p:nvSpPr>
        <p:spPr>
          <a:xfrm>
            <a:off x="3101363" y="171348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高原、山地</a:t>
            </a:r>
            <a:endParaRPr lang="en-US" altLang="zh-CN" sz="2800" dirty="0"/>
          </a:p>
        </p:txBody>
      </p:sp>
      <p:sp>
        <p:nvSpPr>
          <p:cNvPr id="4" name="QB_8_AN.61_1#b5912c6a1.blank?vaa=1&amp;vcp=1&amp;vis=1&amp;pid=684867971&amp;color=0,0,0&amp;mp=1&amp;vpa=51&amp;vtp=1&amp;vaab=1&amp;bbb=1"/>
          <p:cNvSpPr/>
          <p:nvPr/>
        </p:nvSpPr>
        <p:spPr>
          <a:xfrm>
            <a:off x="3101363" y="340118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高原、盆地</a:t>
            </a:r>
            <a:endParaRPr lang="en-US" altLang="zh-CN" sz="2800" dirty="0"/>
          </a:p>
        </p:txBody>
      </p:sp>
      <p:sp>
        <p:nvSpPr>
          <p:cNvPr id="5" name="QB_8_AN.62_1#b5912c6a1.blank?vaa=1&amp;vcp=1&amp;vis=1&amp;pid=684867971&amp;color=0,0,0&amp;mp=1&amp;vpa=52&amp;vtp=1&amp;vaab=1&amp;bbb=1"/>
          <p:cNvSpPr/>
          <p:nvPr/>
        </p:nvSpPr>
        <p:spPr>
          <a:xfrm>
            <a:off x="3101363" y="5088891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平原、丘陵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3_1#f39c8717c?sp=1&amp;vaa=1&amp;vcp=1&amp;vis=1&amp;pid=684867971&amp;color=0,0,0&amp;vtp=1&amp;vaab=1&amp;bt=1&amp;bbb=1"/>
          <p:cNvSpPr/>
          <p:nvPr/>
        </p:nvSpPr>
        <p:spPr>
          <a:xfrm>
            <a:off x="539496" y="1677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（2）地势对我国的影响</a:t>
            </a:r>
            <a:endParaRPr lang="en-US" altLang="zh-CN" sz="2800" dirty="0"/>
          </a:p>
        </p:txBody>
      </p:sp>
      <p:graphicFrame>
        <p:nvGraphicFramePr>
          <p:cNvPr id="18" name="QB_8_BD.63_2#f39c8717c?colgroup=3,26&amp;vaa=1&amp;vcp=1&amp;vis=1&amp;pid=684867971&amp;color=0,0,0&amp;vtp=1&amp;vaab=1&amp;bbb=1&amp;hb=1"/>
          <p:cNvGraphicFramePr>
            <a:graphicFrameLocks noGrp="1"/>
          </p:cNvGraphicFramePr>
          <p:nvPr/>
        </p:nvGraphicFramePr>
        <p:xfrm>
          <a:off x="539496" y="2358675"/>
          <a:ext cx="11082528" cy="280892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有利于海洋湿润气流深入内地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使许多大河滚滚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加强了沿海与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内地的联系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使许多河流在从高一级阶梯流入低一级阶梯的地段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产生巨大的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8_AN.64_1#f39c8717c.blank?vaa=1&amp;vcp=1&amp;vis=1&amp;pid=684867971&amp;color=0,0,0&amp;vpa=53&amp;vtp=1&amp;vaab=1"/>
          <p:cNvSpPr/>
          <p:nvPr/>
        </p:nvSpPr>
        <p:spPr>
          <a:xfrm>
            <a:off x="4537479" y="292884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8_AN.65_1#f39c8717c.blank?vaa=1&amp;vcp=1&amp;vis=1&amp;pid=684867971&amp;color=0,0,0&amp;vpa=54&amp;vtp=1&amp;vaab=1&amp;bbb=1"/>
          <p:cNvSpPr/>
          <p:nvPr/>
        </p:nvSpPr>
        <p:spPr>
          <a:xfrm>
            <a:off x="7013979" y="29288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6" name="QB_8_AN.66_1#f39c8717c.blank?vaa=1&amp;vcp=1&amp;vis=1&amp;pid=684867971&amp;color=0,0,0&amp;vpa=55&amp;vtp=1&amp;vaab=1&amp;bbb=1"/>
          <p:cNvSpPr/>
          <p:nvPr/>
        </p:nvSpPr>
        <p:spPr>
          <a:xfrm>
            <a:off x="2048278" y="45887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湍急</a:t>
            </a:r>
            <a:endParaRPr lang="en-US" altLang="zh-CN" sz="2800" dirty="0"/>
          </a:p>
        </p:txBody>
      </p:sp>
      <p:sp>
        <p:nvSpPr>
          <p:cNvPr id="7" name="QB_8_AN.67_1#f39c8717c.blank?vaa=1&amp;vcp=1&amp;vis=1&amp;pid=684867971&amp;color=0,0,0&amp;vpa=56&amp;vtp=1&amp;vaab=1&amp;bbb=1"/>
          <p:cNvSpPr/>
          <p:nvPr/>
        </p:nvSpPr>
        <p:spPr>
          <a:xfrm>
            <a:off x="5235979" y="45887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a6b0b5c?vcp=1&amp;pid=ba8e7fbd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中国的气候</a:t>
            </a:r>
            <a:endParaRPr lang="en-US" altLang="zh-CN" sz="3000" dirty="0"/>
          </a:p>
        </p:txBody>
      </p:sp>
      <p:sp>
        <p:nvSpPr>
          <p:cNvPr id="3" name="QB_7_BD.68_1#10d22f2ee?sp=1&amp;vaa=1&amp;vcp=1&amp;vis=1&amp;pid=eaa6b0b5c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1.气温</a:t>
            </a:r>
            <a:endParaRPr lang="en-US" altLang="zh-CN" sz="2800" dirty="0"/>
          </a:p>
        </p:txBody>
      </p:sp>
      <p:graphicFrame>
        <p:nvGraphicFramePr>
          <p:cNvPr id="19" name="QB_7_BD.68_2#10d22f2ee?colgroup=2,5,22&amp;vaa=1&amp;vcp=1&amp;vis=1&amp;pid=eaa6b0b5c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4446208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9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南北气温差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北方正午太阳高度比南方小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获得的太阳光热少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北方邻近冬季风源地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寒冷的冬季风加剧了北方的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严寒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而冬季风在翻山越岭到达南方时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风力大大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减弱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对南方影响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南北气温都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北方正午太阳高度比南方略小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但白昼比南方长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获得的太阳光热与南方相差不大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夏季我国气温最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高的地区在吐鲁番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气温最低的地区在青藏高原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69_1#10d22f2ee.blank?vaa=1&amp;vcp=1&amp;vis=1&amp;pid=eaa6b0b5c&amp;color=0,0,0&amp;vpa=57&amp;vtp=1&amp;vaab=1"/>
          <p:cNvSpPr/>
          <p:nvPr/>
        </p:nvSpPr>
        <p:spPr>
          <a:xfrm>
            <a:off x="2319686" y="354404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70_1#10d22f2ee.blank?vaa=1&amp;vcp=1&amp;vis=1&amp;pid=eaa6b0b5c&amp;color=0,0,0&amp;vpa=58&amp;vtp=1&amp;vaab=1"/>
          <p:cNvSpPr/>
          <p:nvPr/>
        </p:nvSpPr>
        <p:spPr>
          <a:xfrm>
            <a:off x="6407427" y="410284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7" name="QB_7_AN.71_1#10d22f2ee.blank?vaa=1&amp;vcp=1&amp;vis=1&amp;pid=eaa6b0b5c&amp;color=0,0,0&amp;vpa=59&amp;vtp=1&amp;vaab=1"/>
          <p:cNvSpPr/>
          <p:nvPr/>
        </p:nvSpPr>
        <p:spPr>
          <a:xfrm>
            <a:off x="2408586" y="54973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2_1#10d22f2ee?vaa=1&amp;vcp=1&amp;vis=1&amp;pid=eaa6b0b5c&amp;color=0,0,0&amp;mp=1&amp;vtp=1&amp;vaab=1&amp;bt=1&amp;bbb=1&amp;hb=1"/>
          <p:cNvSpPr/>
          <p:nvPr/>
        </p:nvSpPr>
        <p:spPr>
          <a:xfrm>
            <a:off x="539496" y="12379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温度带：根据气温的南北差异，结合农业生产实际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要指标，将我国划分为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带五个温度带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。此外，还有一个地高天寒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、面积广大的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—淮河线以南，主要是亚热带和热带地区。秦岭—淮河线以北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南向北分为暖温带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、中温带、寒温带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。青藏高原则属于以高寒为特征的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高原气候区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3_1#10d22f2ee.blank?vaa=1&amp;vcp=1&amp;vis=1&amp;pid=eaa6b0b5c&amp;color=0,0,0&amp;mp=1&amp;vpa=60&amp;vtp=1&amp;vaab=1&amp;bbb=1"/>
          <p:cNvSpPr/>
          <p:nvPr/>
        </p:nvSpPr>
        <p:spPr>
          <a:xfrm>
            <a:off x="9084214" y="120748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活动积温</a:t>
            </a:r>
            <a:endParaRPr lang="en-US" altLang="zh-CN" sz="2800" dirty="0"/>
          </a:p>
        </p:txBody>
      </p:sp>
      <p:sp>
        <p:nvSpPr>
          <p:cNvPr id="4" name="QB_7_AN.74_1#10d22f2ee.blank?vaa=1&amp;vcp=1&amp;vis=1&amp;pid=eaa6b0b5c&amp;color=0,0,0&amp;mp=1&amp;vpa=61&amp;vtp=1&amp;vaab=1&amp;bbb=1"/>
          <p:cNvSpPr/>
          <p:nvPr/>
        </p:nvSpPr>
        <p:spPr>
          <a:xfrm>
            <a:off x="4105815" y="18551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寒温</a:t>
            </a:r>
            <a:endParaRPr lang="en-US" altLang="zh-CN" sz="2800" dirty="0"/>
          </a:p>
        </p:txBody>
      </p:sp>
      <p:sp>
        <p:nvSpPr>
          <p:cNvPr id="5" name="QB_7_AN.75_1#10d22f2ee.blank?vaa=1&amp;vcp=1&amp;vis=1&amp;pid=eaa6b0b5c&amp;color=0,0,0&amp;mp=1&amp;vpa=62&amp;vtp=1&amp;vaab=1&amp;bbb=1"/>
          <p:cNvSpPr/>
          <p:nvPr/>
        </p:nvSpPr>
        <p:spPr>
          <a:xfrm>
            <a:off x="5883815" y="18551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中温</a:t>
            </a:r>
            <a:endParaRPr lang="en-US" altLang="zh-CN" sz="2800" dirty="0"/>
          </a:p>
        </p:txBody>
      </p:sp>
      <p:sp>
        <p:nvSpPr>
          <p:cNvPr id="6" name="QB_7_AN.76_1#10d22f2ee.blank?vaa=1&amp;vcp=1&amp;vis=1&amp;pid=eaa6b0b5c&amp;color=0,0,0&amp;mp=1&amp;vpa=63&amp;vtp=1&amp;vaab=1&amp;bbb=1"/>
          <p:cNvSpPr/>
          <p:nvPr/>
        </p:nvSpPr>
        <p:spPr>
          <a:xfrm>
            <a:off x="7661814" y="18551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暖温</a:t>
            </a:r>
            <a:endParaRPr lang="en-US" altLang="zh-CN" sz="2800" dirty="0"/>
          </a:p>
        </p:txBody>
      </p:sp>
      <p:sp>
        <p:nvSpPr>
          <p:cNvPr id="7" name="QB_7_AN.77_1#10d22f2ee.blank?vaa=1&amp;vcp=1&amp;vis=1&amp;pid=eaa6b0b5c&amp;color=0,0,0&amp;mp=1&amp;vpa=64&amp;vtp=1&amp;vaab=1&amp;bbb=1"/>
          <p:cNvSpPr/>
          <p:nvPr/>
        </p:nvSpPr>
        <p:spPr>
          <a:xfrm>
            <a:off x="9439814" y="18551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</a:t>
            </a:r>
            <a:endParaRPr lang="en-US" altLang="zh-CN" sz="2800" dirty="0"/>
          </a:p>
        </p:txBody>
      </p:sp>
      <p:sp>
        <p:nvSpPr>
          <p:cNvPr id="8" name="QB_7_AN.78_1#10d22f2ee.blank?vaa=1&amp;vcp=1&amp;vis=1&amp;pid=eaa6b0b5c&amp;color=0,0,0&amp;mp=1&amp;vpa=65&amp;vtp=1&amp;vaab=1"/>
          <p:cNvSpPr/>
          <p:nvPr/>
        </p:nvSpPr>
        <p:spPr>
          <a:xfrm>
            <a:off x="549815" y="25028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9" name="QB_7_AN.79_1#10d22f2ee.blank?vaa=1&amp;vcp=1&amp;vis=1&amp;pid=eaa6b0b5c&amp;color=0,0,0&amp;mp=1&amp;vpa=66&amp;vtp=1&amp;vaab=1&amp;bbb=1"/>
          <p:cNvSpPr/>
          <p:nvPr/>
        </p:nvSpPr>
        <p:spPr>
          <a:xfrm>
            <a:off x="9795414" y="25028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67a6caf8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267a6caf8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267a6caf8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0_1#ac5579585?vaa=1&amp;vcp=1&amp;vis=1&amp;pid=eaa6b0b5c&amp;color=0,0,0&amp;vtp=1&amp;vaab=1&amp;bt=1&amp;bbb=1"/>
          <p:cNvSpPr/>
          <p:nvPr/>
        </p:nvSpPr>
        <p:spPr>
          <a:xfrm>
            <a:off x="539496" y="10956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2.降水</a:t>
            </a:r>
            <a:endParaRPr lang="en-US" altLang="zh-CN" sz="2800" dirty="0"/>
          </a:p>
        </p:txBody>
      </p:sp>
      <p:sp>
        <p:nvSpPr>
          <p:cNvPr id="3" name="QB_8_BD.81_1#75ead1808?sp=1&amp;vaa=1&amp;vcp=1&amp;vis=1&amp;pid=ac5579585&amp;color=0,0,0&amp;vtp=1&amp;vaab=1&amp;bbb=1"/>
          <p:cNvSpPr/>
          <p:nvPr/>
        </p:nvSpPr>
        <p:spPr>
          <a:xfrm>
            <a:off x="539496" y="17155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（1）降水的时空分布</a:t>
            </a:r>
            <a:endParaRPr lang="en-US" altLang="zh-CN" sz="2800" dirty="0"/>
          </a:p>
        </p:txBody>
      </p:sp>
      <p:graphicFrame>
        <p:nvGraphicFramePr>
          <p:cNvPr id="21" name="QB_8_BD.81_2#75ead1808?colgroup=4,17,7&amp;vaa=1&amp;vcp=1&amp;vis=1&amp;pid=ac5579585&amp;color=0,0,0&amp;vtp=1&amp;vaab=1&amp;bbb=1&amp;hb=1"/>
          <p:cNvGraphicFramePr>
            <a:graphicFrameLocks noGrp="1"/>
          </p:cNvGraphicFramePr>
          <p:nvPr/>
        </p:nvGraphicFramePr>
        <p:xfrm>
          <a:off x="539496" y="2398934"/>
          <a:ext cx="11082528" cy="3336736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8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我国降水地区差异大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受海陆位置和夏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降水时间分配不均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多集中在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多数地方降水集中在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5~9月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降水年际变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南方雨季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北方雨季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受夏季风的影响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82_1#75ead1808.blank?vaa=1&amp;vcp=1&amp;vis=1&amp;pid=ac5579585&amp;color=0,0,0&amp;vpa=67&amp;vtp=1&amp;vaab=1&amp;bbb=1"/>
          <p:cNvSpPr/>
          <p:nvPr/>
        </p:nvSpPr>
        <p:spPr>
          <a:xfrm>
            <a:off x="6868691" y="294217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  <p:sp>
        <p:nvSpPr>
          <p:cNvPr id="6" name="QB_8_AN.83_1#75ead1808.blank?vaa=1&amp;vcp=1&amp;vis=1&amp;pid=ac5579585&amp;color=0,0,0&amp;vpa=68&amp;vtp=1&amp;vaab=1&amp;bbb=1"/>
          <p:cNvSpPr/>
          <p:nvPr/>
        </p:nvSpPr>
        <p:spPr>
          <a:xfrm>
            <a:off x="2614191" y="348091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西北内陆</a:t>
            </a:r>
            <a:endParaRPr lang="en-US" altLang="zh-CN" sz="2800" dirty="0"/>
          </a:p>
        </p:txBody>
      </p:sp>
      <p:sp>
        <p:nvSpPr>
          <p:cNvPr id="7" name="QB_8_AN.84_1#75ead1808.blank?vaa=1&amp;vcp=1&amp;vis=1&amp;pid=ac5579585&amp;color=0,0,0&amp;vpa=69&amp;vtp=1&amp;vaab=1"/>
          <p:cNvSpPr/>
          <p:nvPr/>
        </p:nvSpPr>
        <p:spPr>
          <a:xfrm>
            <a:off x="6868691" y="406136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  <p:sp>
        <p:nvSpPr>
          <p:cNvPr id="8" name="QB_8_AN.85_1#75ead1808.blank?vaa=1&amp;vcp=1&amp;vis=1&amp;pid=ac5579585&amp;color=0,0,0&amp;vpa=70&amp;vtp=1&amp;vaab=1"/>
          <p:cNvSpPr/>
          <p:nvPr/>
        </p:nvSpPr>
        <p:spPr>
          <a:xfrm>
            <a:off x="2614191" y="515889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9" name="QB_8_AN.86_1#75ead1808.blank?vaa=1&amp;vcp=1&amp;vis=1&amp;pid=ac5579585&amp;color=0,0,0&amp;vpa=71&amp;vtp=1&amp;vaab=1"/>
          <p:cNvSpPr/>
          <p:nvPr/>
        </p:nvSpPr>
        <p:spPr>
          <a:xfrm>
            <a:off x="5090691" y="515889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10" name="QB_8_AN.87_1#75ead1808.blank?vaa=1&amp;vcp=1&amp;vis=1&amp;pid=ac5579585&amp;color=0,0,0&amp;vpa=72&amp;vtp=1&amp;vaab=1"/>
          <p:cNvSpPr/>
          <p:nvPr/>
        </p:nvSpPr>
        <p:spPr>
          <a:xfrm>
            <a:off x="7567191" y="515889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8_1#2ad42f669?sp=1&amp;vaa=1&amp;vcp=1&amp;vis=1&amp;pid=ac5579585&amp;color=0,0,0&amp;vtp=1&amp;vaab=1&amp;bt=1&amp;bbb=1"/>
          <p:cNvSpPr/>
          <p:nvPr/>
        </p:nvSpPr>
        <p:spPr>
          <a:xfrm>
            <a:off x="539496" y="11105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（2）干湿地区的分布</a:t>
            </a:r>
            <a:endParaRPr lang="en-US" altLang="zh-CN" sz="2800" dirty="0"/>
          </a:p>
        </p:txBody>
      </p:sp>
      <p:graphicFrame>
        <p:nvGraphicFramePr>
          <p:cNvPr id="22" name="QB_8_BD.88_2#2ad42f669?colgroup=4,6,8,9&amp;vaa=1&amp;vcp=1&amp;vis=1&amp;pid=ac5579585&amp;color=0,0,0&amp;vtp=1&amp;vaab=1&amp;bbb=1&amp;hb=1"/>
          <p:cNvGraphicFramePr>
            <a:graphicFrameLocks noGrp="1"/>
          </p:cNvGraphicFramePr>
          <p:nvPr/>
        </p:nvGraphicFramePr>
        <p:xfrm>
          <a:off x="539496" y="1792191"/>
          <a:ext cx="11073384" cy="3941892"/>
        </p:xfrm>
        <a:graphic>
          <a:graphicData uri="http://schemas.openxmlformats.org/drawingml/2006/table">
            <a:tbl>
              <a:tblPr/>
              <a:tblGrid>
                <a:gridCol w="1819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0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年降水量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主要天然植被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主要土地利用类型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＞800毫米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400～800毫米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200～400毫米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＜200毫米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荒漠草原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戈壁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89_1#2ad42f669.blank?vaa=1&amp;vcp=1&amp;vis=1&amp;pid=ac5579585&amp;color=0,0,0&amp;vpa=73&amp;vtp=1&amp;vaab=1&amp;bbb=1"/>
          <p:cNvSpPr/>
          <p:nvPr/>
        </p:nvSpPr>
        <p:spPr>
          <a:xfrm>
            <a:off x="748443" y="23443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</a:t>
            </a:r>
            <a:endParaRPr lang="en-US" altLang="zh-CN" sz="2800" dirty="0"/>
          </a:p>
        </p:txBody>
      </p:sp>
      <p:sp>
        <p:nvSpPr>
          <p:cNvPr id="5" name="QB_8_AN.90_1#2ad42f669.blank?vaa=1&amp;vcp=1&amp;vis=1&amp;pid=ac5579585&amp;color=0,0,0&amp;vpa=74&amp;vtp=1&amp;vaab=1&amp;bbb=1"/>
          <p:cNvSpPr/>
          <p:nvPr/>
        </p:nvSpPr>
        <p:spPr>
          <a:xfrm>
            <a:off x="9338721" y="23443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6" name="QB_8_AN.91_1#2ad42f669.blank?vaa=1&amp;vcp=1&amp;vis=1&amp;pid=ac5579585&amp;color=0,0,0&amp;vpa=75&amp;vtp=1&amp;vaab=1&amp;bbb=1"/>
          <p:cNvSpPr/>
          <p:nvPr/>
        </p:nvSpPr>
        <p:spPr>
          <a:xfrm>
            <a:off x="748443" y="292884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半湿润</a:t>
            </a:r>
            <a:endParaRPr lang="en-US" altLang="zh-CN" sz="2800" dirty="0"/>
          </a:p>
        </p:txBody>
      </p:sp>
      <p:sp>
        <p:nvSpPr>
          <p:cNvPr id="7" name="QB_8_AN.92_1#2ad42f669.blank?vaa=1&amp;vcp=1&amp;vis=1&amp;pid=ac5579585&amp;color=0,0,0&amp;vpa=76&amp;vtp=1&amp;vaab=1&amp;bbb=1"/>
          <p:cNvSpPr/>
          <p:nvPr/>
        </p:nvSpPr>
        <p:spPr>
          <a:xfrm>
            <a:off x="9338721" y="31881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8" name="QB_8_AN.93_1#2ad42f669.blank?vaa=1&amp;vcp=1&amp;vis=1&amp;pid=ac5579585&amp;color=0,0,0&amp;vpa=77&amp;vtp=1&amp;vaab=1&amp;bbb=1"/>
          <p:cNvSpPr/>
          <p:nvPr/>
        </p:nvSpPr>
        <p:spPr>
          <a:xfrm>
            <a:off x="748443" y="405006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半干旱</a:t>
            </a:r>
            <a:endParaRPr lang="en-US" altLang="zh-CN" sz="2800" dirty="0"/>
          </a:p>
        </p:txBody>
      </p:sp>
      <p:sp>
        <p:nvSpPr>
          <p:cNvPr id="9" name="QB_8_AN.94_1#2ad42f669.blank?vaa=1&amp;vcp=1&amp;vis=1&amp;pid=ac5579585&amp;color=0,0,0&amp;vpa=78&amp;vtp=1&amp;vaab=1&amp;bbb=1"/>
          <p:cNvSpPr/>
          <p:nvPr/>
        </p:nvSpPr>
        <p:spPr>
          <a:xfrm>
            <a:off x="748443" y="515324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5_1#5e5138260?vaa=1&amp;vcp=1&amp;vis=1&amp;pid=eaa6b0b5c&amp;color=0,0,0&amp;vtp=1&amp;vaab=1&amp;bt=1&amp;bbb=1"/>
          <p:cNvSpPr/>
          <p:nvPr/>
        </p:nvSpPr>
        <p:spPr>
          <a:xfrm>
            <a:off x="539496" y="13478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3.气候特征</a:t>
            </a:r>
            <a:endParaRPr lang="en-US" altLang="zh-CN" sz="2800" dirty="0"/>
          </a:p>
        </p:txBody>
      </p:sp>
      <p:sp>
        <p:nvSpPr>
          <p:cNvPr id="3" name="QB_8_BD.96_1#15f9d76bb?sp=1&amp;vaa=1&amp;vcp=1&amp;vis=1&amp;pid=5e5138260&amp;color=0,0,0&amp;vtp=1&amp;vaab=1&amp;bbb=1"/>
          <p:cNvSpPr/>
          <p:nvPr/>
        </p:nvSpPr>
        <p:spPr>
          <a:xfrm>
            <a:off x="539496" y="19677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（1）气候复杂多样</a:t>
            </a:r>
            <a:endParaRPr lang="en-US" altLang="zh-CN" sz="2800" dirty="0"/>
          </a:p>
        </p:txBody>
      </p:sp>
      <p:graphicFrame>
        <p:nvGraphicFramePr>
          <p:cNvPr id="23" name="QB_8_BD.96_2#15f9d76bb?colgroup=8,21&amp;vaa=1&amp;vcp=1&amp;vis=1&amp;pid=5e5138260&amp;color=0,0,0&amp;vtp=1&amp;vaab=1&amp;bbb=1"/>
          <p:cNvGraphicFramePr>
            <a:graphicFrameLocks noGrp="1"/>
          </p:cNvGraphicFramePr>
          <p:nvPr/>
        </p:nvGraphicFramePr>
        <p:xfrm>
          <a:off x="539496" y="2651092"/>
          <a:ext cx="11082528" cy="2832420"/>
        </p:xfrm>
        <a:graphic>
          <a:graphicData uri="http://schemas.openxmlformats.org/drawingml/2006/table">
            <a:tbl>
              <a:tblPr/>
              <a:tblGrid>
                <a:gridCol w="305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8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全年高温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夏季高温多雨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夏季暖热多雨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冬冷夏热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气温年较差大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降水较少且集中于夏季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终年低温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降水稀少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8_AN.97_1#15f9d76bb.blank?vaa=1&amp;vcp=1&amp;vis=1&amp;pid=5e5138260&amp;color=0,0,0&amp;vpa=79&amp;vtp=1&amp;vaab=1&amp;bbb=1"/>
          <p:cNvSpPr/>
          <p:nvPr/>
        </p:nvSpPr>
        <p:spPr>
          <a:xfrm>
            <a:off x="832263" y="263674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6" name="QB_8_AN.98_1#15f9d76bb.blank?vaa=1&amp;vcp=1&amp;vis=1&amp;pid=5e5138260&amp;color=0,0,0&amp;vpa=80&amp;vtp=1&amp;vaab=1&amp;bbb=1"/>
          <p:cNvSpPr/>
          <p:nvPr/>
        </p:nvSpPr>
        <p:spPr>
          <a:xfrm>
            <a:off x="654463" y="320322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7" name="QB_8_AN.99_1#15f9d76bb.blank?vaa=1&amp;vcp=1&amp;vis=1&amp;pid=5e5138260&amp;color=0,0,0&amp;vpa=81&amp;vtp=1&amp;vaab=1&amp;bbb=1"/>
          <p:cNvSpPr/>
          <p:nvPr/>
        </p:nvSpPr>
        <p:spPr>
          <a:xfrm>
            <a:off x="832263" y="376970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8" name="QB_8_AN.100_1#15f9d76bb.blank?vaa=1&amp;vcp=1&amp;vis=1&amp;pid=5e5138260&amp;color=0,0,0&amp;vpa=82&amp;vtp=1&amp;vaab=1&amp;bbb=1"/>
          <p:cNvSpPr/>
          <p:nvPr/>
        </p:nvSpPr>
        <p:spPr>
          <a:xfrm>
            <a:off x="654463" y="4336193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9" name="QB_8_AN.101_1#15f9d76bb.blank?vaa=1&amp;vcp=1&amp;vis=1&amp;pid=5e5138260&amp;color=0,0,0&amp;vpa=83&amp;vtp=1&amp;vaab=1&amp;bbb=1"/>
          <p:cNvSpPr/>
          <p:nvPr/>
        </p:nvSpPr>
        <p:spPr>
          <a:xfrm>
            <a:off x="832263" y="490267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2_1#efb873cbb?sp=1&amp;vaa=1&amp;vcp=1&amp;vis=1&amp;pid=5e5138260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（2）季风气候显著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我国季风气候显著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，季风气候区面积广大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。习惯上以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—巴颜喀拉山脉—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冈底斯山脉以东一线为界，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把中国划分为季风区和非季风区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。季风区受夏季风影响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非季风区受海陆位置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、地形等因素影响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下表为冬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、夏季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风的特征和影响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03_1#efb873cbb.blank?vaa=1&amp;vcp=1&amp;vis=1&amp;pid=5e5138260&amp;color=0,0,0&amp;vpa=84&amp;vtp=1&amp;vaab=1&amp;bbb=1"/>
          <p:cNvSpPr/>
          <p:nvPr/>
        </p:nvSpPr>
        <p:spPr>
          <a:xfrm>
            <a:off x="8728614" y="215617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4" name="QB_8_AN.104_1#efb873cbb.blank?vaa=1&amp;vcp=1&amp;vis=1&amp;pid=5e5138260&amp;color=0,0,0&amp;vpa=85&amp;vtp=1&amp;vaab=1&amp;bbb=1"/>
          <p:cNvSpPr/>
          <p:nvPr/>
        </p:nvSpPr>
        <p:spPr>
          <a:xfrm>
            <a:off x="638715" y="28038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阴山</a:t>
            </a:r>
            <a:endParaRPr lang="en-US" altLang="zh-CN" sz="2800" dirty="0"/>
          </a:p>
        </p:txBody>
      </p:sp>
      <p:sp>
        <p:nvSpPr>
          <p:cNvPr id="5" name="QB_8_AN.105_1#efb873cbb.blank?vaa=1&amp;vcp=1&amp;vis=1&amp;pid=5e5138260&amp;color=0,0,0&amp;vpa=86&amp;vtp=1&amp;vaab=1&amp;bbb=1"/>
          <p:cNvSpPr/>
          <p:nvPr/>
        </p:nvSpPr>
        <p:spPr>
          <a:xfrm>
            <a:off x="2861214" y="28038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贺兰</a:t>
            </a:r>
            <a:endParaRPr lang="en-US" altLang="zh-CN" sz="2800" dirty="0"/>
          </a:p>
        </p:txBody>
      </p:sp>
      <p:sp>
        <p:nvSpPr>
          <p:cNvPr id="6" name="QB_8_AN.106_1#efb873cbb.blank?vaa=1&amp;vcp=1&amp;vis=1&amp;pid=5e5138260&amp;color=0,0,0&amp;vpa=87&amp;vtp=1&amp;vaab=1&amp;bbb=1"/>
          <p:cNvSpPr/>
          <p:nvPr/>
        </p:nvSpPr>
        <p:spPr>
          <a:xfrm>
            <a:off x="10151014" y="34515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7" name="QB_8_AN.107_1#efb873cbb.blank?vaa=1&amp;vcp=1&amp;vis=1&amp;pid=5e5138260&amp;color=0,0,0&amp;vpa=88&amp;vtp=1&amp;vaab=1&amp;bbb=1"/>
          <p:cNvSpPr/>
          <p:nvPr/>
        </p:nvSpPr>
        <p:spPr>
          <a:xfrm>
            <a:off x="7661814" y="40992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8_BD.108_1#efb873cbb?colgroup=2,6,20&amp;vaa=1&amp;vcp=1&amp;vis=1&amp;pid=5e5138260&amp;color=0,0,0&amp;vtp=1&amp;vaab=1&amp;bt=1&amp;bbb=1&amp;hb=1"/>
          <p:cNvGraphicFramePr>
            <a:graphicFrameLocks noGrp="1"/>
          </p:cNvGraphicFramePr>
          <p:nvPr/>
        </p:nvGraphicFramePr>
        <p:xfrm>
          <a:off x="539496" y="554400"/>
          <a:ext cx="11073384" cy="4446208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发源地及影响范围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从海洋吹向陆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——暖湿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东南季风来自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对我国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西南季风来自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对我国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地区影响较大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夏季风与雨带进退“失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往往会造成旱涝灾害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从陆地吹向海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——干冷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影响我国的冬季风主要来自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对我国的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地区影响较大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1_1#efb873cbb.blank?vaa=1&amp;vcp=1&amp;vis=1&amp;pid=5e5138260&amp;color=0,0,0&amp;vpa=89&amp;vtp=1&amp;vaab=1&amp;bbb=1"/>
          <p:cNvSpPr/>
          <p:nvPr/>
        </p:nvSpPr>
        <p:spPr>
          <a:xfrm>
            <a:off x="6266711" y="10935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4" name="QB_8_AN.2_1#efb873cbb.blank?vaa=1&amp;vcp=1&amp;vis=1&amp;pid=5e5138260&amp;color=0,0,0&amp;vpa=90&amp;vtp=1&amp;vaab=1"/>
          <p:cNvSpPr/>
          <p:nvPr/>
        </p:nvSpPr>
        <p:spPr>
          <a:xfrm>
            <a:off x="9098810" y="109357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8_AN.3_1#efb873cbb.blank?vaa=1&amp;vcp=1&amp;vis=1&amp;pid=5e5138260&amp;color=0,0,0&amp;vpa=91&amp;vtp=1&amp;vaab=1&amp;bbb=1"/>
          <p:cNvSpPr/>
          <p:nvPr/>
        </p:nvSpPr>
        <p:spPr>
          <a:xfrm>
            <a:off x="7676410" y="16523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6" name="QB_8_AN.4_1#efb873cbb.blank?vaa=1&amp;vcp=1&amp;vis=1&amp;pid=5e5138260&amp;color=0,0,0&amp;vpa=92&amp;vtp=1&amp;vaab=1&amp;bbb=1"/>
          <p:cNvSpPr/>
          <p:nvPr/>
        </p:nvSpPr>
        <p:spPr>
          <a:xfrm>
            <a:off x="4133111" y="22111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</a:t>
            </a:r>
            <a:endParaRPr lang="en-US" altLang="zh-CN" sz="2800" dirty="0"/>
          </a:p>
        </p:txBody>
      </p:sp>
      <p:sp>
        <p:nvSpPr>
          <p:cNvPr id="7" name="QB_8_AN.5_1#efb873cbb.blank?vaa=1&amp;vcp=1&amp;vis=1&amp;pid=5e5138260&amp;color=0,0,0&amp;vpa=93&amp;vtp=1&amp;vaab=1&amp;bbb=1"/>
          <p:cNvSpPr/>
          <p:nvPr/>
        </p:nvSpPr>
        <p:spPr>
          <a:xfrm>
            <a:off x="8400310" y="332630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蒙古</a:t>
            </a:r>
            <a:endParaRPr lang="en-US" altLang="zh-CN" sz="2800" dirty="0"/>
          </a:p>
        </p:txBody>
      </p:sp>
      <p:sp>
        <p:nvSpPr>
          <p:cNvPr id="8" name="QB_8_AN.6_1#efb873cbb.blank?vaa=1&amp;vcp=1&amp;vis=1&amp;pid=5e5138260&amp;color=0,0,0&amp;vpa=94&amp;vtp=1&amp;vaab=1&amp;bbb=1"/>
          <p:cNvSpPr/>
          <p:nvPr/>
        </p:nvSpPr>
        <p:spPr>
          <a:xfrm>
            <a:off x="9797310" y="335066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西伯利亚</a:t>
            </a:r>
            <a:endParaRPr lang="en-US" altLang="zh-CN" sz="2800" dirty="0"/>
          </a:p>
        </p:txBody>
      </p:sp>
      <p:sp>
        <p:nvSpPr>
          <p:cNvPr id="9" name="QB_8_AN.7_1#efb873cbb.blank?vaa=1&amp;vcp=1&amp;vis=1&amp;pid=5e5138260&amp;color=0,0,0&amp;vpa=95&amp;vtp=1&amp;vaab=1&amp;bbb=1"/>
          <p:cNvSpPr/>
          <p:nvPr/>
        </p:nvSpPr>
        <p:spPr>
          <a:xfrm>
            <a:off x="6609965" y="388510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0" name="QB_8_AN.8_1#efb873cbb.blank?vaa=1&amp;vcp=1&amp;vis=1&amp;pid=5e5138260&amp;color=0,0,0&amp;vpa=96&amp;vtp=1&amp;vaab=1&amp;bbb=1"/>
          <p:cNvSpPr/>
          <p:nvPr/>
        </p:nvSpPr>
        <p:spPr>
          <a:xfrm>
            <a:off x="8019665" y="388510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11" name="QB_8_AN.9_1#efb873cbb.blank?vaa=1&amp;vcp=1&amp;vis=1&amp;pid=5e5138260&amp;color=0,0,0&amp;vpa=97&amp;vtp=1&amp;vaab=1&amp;bbb=1"/>
          <p:cNvSpPr/>
          <p:nvPr/>
        </p:nvSpPr>
        <p:spPr>
          <a:xfrm>
            <a:off x="9667928" y="39112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12" name="QB_8_BD.118_1#d408c69e5?vaa=1&amp;vcp=1&amp;vis=1&amp;pid=5e5138260&amp;color=0,0,0&amp;vtp=1&amp;vaab=1&amp;bbb=1&amp;hb=1"/>
          <p:cNvSpPr/>
          <p:nvPr/>
        </p:nvSpPr>
        <p:spPr>
          <a:xfrm>
            <a:off x="539496" y="51401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（3）大陆性特征显著：与世界上同纬度的其他地区相比，我国冬季气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温明显偏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夏季气温明显偏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8_AN.119_1#d408c69e5.blank?vaa=1&amp;vcp=1&amp;vis=1&amp;pid=5e5138260&amp;color=0,0,0&amp;vpa=98&amp;vtp=1&amp;vaab=1"/>
          <p:cNvSpPr/>
          <p:nvPr/>
        </p:nvSpPr>
        <p:spPr>
          <a:xfrm>
            <a:off x="1972214" y="57363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14" name="QB_8_AN.120_1#d408c69e5.blank?vaa=1&amp;vcp=1&amp;vis=1&amp;pid=5e5138260&amp;color=0,0,0&amp;vpa=99&amp;vtp=1&amp;vaab=1"/>
          <p:cNvSpPr/>
          <p:nvPr/>
        </p:nvSpPr>
        <p:spPr>
          <a:xfrm>
            <a:off x="5528215" y="57363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1_1#923e973b7?sp=1&amp;vaa=1&amp;vcp=1&amp;vis=1&amp;pid=eaa6b0b5c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4.多特殊天气和气象灾害</a:t>
            </a:r>
            <a:endParaRPr lang="en-US" altLang="zh-CN" sz="2800" dirty="0"/>
          </a:p>
        </p:txBody>
      </p:sp>
      <p:graphicFrame>
        <p:nvGraphicFramePr>
          <p:cNvPr id="26" name="QB_7_BD.121_2#923e973b7?colgroup=2,26&amp;vaa=1&amp;vcp=1&amp;vis=1&amp;pid=eaa6b0b5c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82528" cy="3918396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寒潮是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半年影响我国的主要灾害性天气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使所经过的地区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产生急剧降温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霜冻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有时还伴随雨雪天气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梅雨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流域常受梅雨影响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梅雨天气的主要特征是长时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间连续降雨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空气湿度大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日照时间短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地面风力小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阴雨绵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主要影响我国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带来狂风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暴雨等天气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袭击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我国的台风常发生在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5～10月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尤以7~8月为多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22_1#923e973b7.blank?vaa=1&amp;vcp=1&amp;vis=1&amp;pid=eaa6b0b5c&amp;color=0,0,0&amp;vpa=100&amp;vtp=1&amp;vaab=1"/>
          <p:cNvSpPr/>
          <p:nvPr/>
        </p:nvSpPr>
        <p:spPr>
          <a:xfrm>
            <a:off x="2886478" y="180762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</a:t>
            </a:r>
            <a:endParaRPr lang="en-US" altLang="zh-CN" sz="2800" dirty="0"/>
          </a:p>
        </p:txBody>
      </p:sp>
      <p:sp>
        <p:nvSpPr>
          <p:cNvPr id="5" name="QB_7_AN.123_1#923e973b7.blank?vaa=1&amp;vcp=1&amp;vis=1&amp;pid=eaa6b0b5c&amp;color=0,0,0&amp;vpa=101&amp;vtp=1&amp;vaab=1&amp;bbb=1"/>
          <p:cNvSpPr/>
          <p:nvPr/>
        </p:nvSpPr>
        <p:spPr>
          <a:xfrm>
            <a:off x="2873778" y="29268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江淮</a:t>
            </a:r>
            <a:endParaRPr lang="en-US" altLang="zh-CN" sz="2800" dirty="0"/>
          </a:p>
        </p:txBody>
      </p:sp>
      <p:sp>
        <p:nvSpPr>
          <p:cNvPr id="6" name="QB_7_AN.124_1#923e973b7.blank?vaa=1&amp;vcp=1&amp;vis=1&amp;pid=eaa6b0b5c&amp;color=0,0,0&amp;vpa=102&amp;vtp=1&amp;vaab=1&amp;bbb=1"/>
          <p:cNvSpPr/>
          <p:nvPr/>
        </p:nvSpPr>
        <p:spPr>
          <a:xfrm>
            <a:off x="3953279" y="460479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东部沿海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B_7_BD.125_1#923e973b7?colgroup=2,26&amp;vaa=1&amp;vcp=1&amp;vis=1&amp;pid=eaa6b0b5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一般发生在气候比较干旱的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西北地区植被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沙质土壤较多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大风天气频繁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容易出现沙尘暴天气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洪涝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洪涝是我国频繁发生的自然灾害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多出现在降水比较集中的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是我国东部平原地区的多发灾害之一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对我国农业生产影响最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且分布范围最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种自然灾害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不仅降水稀少的西北旱情严重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而且在东部季风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区也频繁发生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26_1#923e973b7.blank?vaa=1&amp;vcp=1&amp;vis=1&amp;pid=eaa6b0b5c&amp;color=0,0,0&amp;mp=1&amp;vpa=103&amp;vtp=1&amp;vaab=1"/>
          <p:cNvSpPr/>
          <p:nvPr/>
        </p:nvSpPr>
        <p:spPr>
          <a:xfrm>
            <a:off x="6086879" y="18257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</a:t>
            </a:r>
            <a:endParaRPr lang="en-US" altLang="zh-CN" sz="2800" dirty="0"/>
          </a:p>
        </p:txBody>
      </p:sp>
      <p:sp>
        <p:nvSpPr>
          <p:cNvPr id="4" name="QB_7_AN.127_1#923e973b7.blank?vaa=1&amp;vcp=1&amp;vis=1&amp;pid=eaa6b0b5c&amp;color=0,0,0&amp;mp=1&amp;vpa=104&amp;vtp=1&amp;vaab=1&amp;bbb=1"/>
          <p:cNvSpPr/>
          <p:nvPr/>
        </p:nvSpPr>
        <p:spPr>
          <a:xfrm>
            <a:off x="1819678" y="34857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、秋</a:t>
            </a:r>
            <a:endParaRPr lang="en-US" altLang="zh-CN" sz="2800" dirty="0"/>
          </a:p>
        </p:txBody>
      </p:sp>
      <p:sp>
        <p:nvSpPr>
          <p:cNvPr id="5" name="QB_7_AN.128_1#923e973b7.blank?vaa=1&amp;vcp=1&amp;vis=1&amp;pid=eaa6b0b5c&amp;color=0,0,0&amp;mp=1&amp;vpa=105&amp;vtp=1&amp;vaab=1"/>
          <p:cNvSpPr/>
          <p:nvPr/>
        </p:nvSpPr>
        <p:spPr>
          <a:xfrm>
            <a:off x="5375679" y="406619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129_1#923e973b7.blank?vaa=1&amp;vcp=1&amp;vis=1&amp;pid=eaa6b0b5c&amp;color=0,0,0&amp;mp=1&amp;vpa=106&amp;vtp=1&amp;vaab=1&amp;bbb=1"/>
          <p:cNvSpPr/>
          <p:nvPr/>
        </p:nvSpPr>
        <p:spPr>
          <a:xfrm>
            <a:off x="6785379" y="406619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</a:t>
            </a:r>
            <a:endParaRPr lang="en-US" altLang="zh-CN" sz="2800" dirty="0"/>
          </a:p>
        </p:txBody>
      </p:sp>
      <p:sp>
        <p:nvSpPr>
          <p:cNvPr id="7" name="QB_7_AN.130_1#923e973b7.blank?vaa=1&amp;vcp=1&amp;vis=1&amp;pid=eaa6b0b5c&amp;color=0,0,0&amp;mp=1&amp;vpa=107&amp;vtp=1&amp;vaab=1"/>
          <p:cNvSpPr/>
          <p:nvPr/>
        </p:nvSpPr>
        <p:spPr>
          <a:xfrm>
            <a:off x="9985779" y="406619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</a:t>
            </a:r>
            <a:endParaRPr lang="en-US" altLang="zh-CN" sz="2800" dirty="0"/>
          </a:p>
        </p:txBody>
      </p:sp>
      <p:sp>
        <p:nvSpPr>
          <p:cNvPr id="2" name="QB_7_BD.125_1#923e973b7?colgroup=2,26&amp;vaa=1&amp;vcp=1&amp;vis=1&amp;pid=eaa6b0b5c&amp;color=0,0,0&amp;mp=1&amp;vtp=1&amp;vaab=1&amp;bt=1&amp;bbb=1"/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d8b8946?vcp=1&amp;pid=ba8e7fbdf&amp;color=0,0,0&amp;vtp=1&amp;vaab=1&amp;bt=1&amp;bbb=1"/>
          <p:cNvSpPr/>
          <p:nvPr/>
        </p:nvSpPr>
        <p:spPr>
          <a:xfrm>
            <a:off x="539496" y="554400"/>
            <a:ext cx="11109960" cy="5115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中国的河流与湖泊</a:t>
            </a:r>
            <a:endParaRPr lang="en-US" altLang="zh-CN" sz="3000" dirty="0"/>
          </a:p>
        </p:txBody>
      </p:sp>
      <p:sp>
        <p:nvSpPr>
          <p:cNvPr id="3" name="QB_7_BD.131_1#068e00ee1?sp=1&amp;vaa=1&amp;vcp=1&amp;vis=1&amp;pid=a4d8b8946&amp;color=0,0,0&amp;vtp=1&amp;vaab=1&amp;bbb=1"/>
          <p:cNvSpPr/>
          <p:nvPr/>
        </p:nvSpPr>
        <p:spPr>
          <a:xfrm>
            <a:off x="539496" y="1137303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1.外流区和内流区</a:t>
            </a:r>
            <a:endParaRPr lang="en-US" altLang="zh-CN" sz="2800" dirty="0"/>
          </a:p>
        </p:txBody>
      </p:sp>
      <p:graphicFrame>
        <p:nvGraphicFramePr>
          <p:cNvPr id="28" name="QB_7_BD.131_2#068e00ee1?colgroup=2,10,5,10&amp;vaa=1&amp;vcp=1&amp;vis=1&amp;pid=a4d8b8946&amp;color=0,0,0&amp;vtp=1&amp;vaab=1&amp;bbb=1&amp;hb=1"/>
          <p:cNvGraphicFramePr>
            <a:graphicFrameLocks noGrp="1"/>
          </p:cNvGraphicFramePr>
          <p:nvPr/>
        </p:nvGraphicFramePr>
        <p:xfrm>
          <a:off x="539496" y="1662413"/>
          <a:ext cx="11082528" cy="4719193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6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396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主要河流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318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外流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最终流入海洋的河流为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外流河所在的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区域为外流区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补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文特征深受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江等河流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鄱阳湖（我国最大的淡水湖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洞庭湖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太湖等湖泊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203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最终没有流入海洋的河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流为内流河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内流河所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在的区域为内流区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水源主要来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河（我国最长的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内流河）等河流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纳木错等湖泊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32_1#068e00ee1.blank?vaa=1&amp;vcp=1&amp;vis=1&amp;pid=a4d8b8946&amp;color=0,0,0&amp;vpa=108&amp;vtp=1&amp;vaab=1&amp;bbb=1"/>
          <p:cNvSpPr/>
          <p:nvPr/>
        </p:nvSpPr>
        <p:spPr>
          <a:xfrm>
            <a:off x="5741438" y="217463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雨水</a:t>
            </a:r>
            <a:endParaRPr lang="en-US" altLang="zh-CN" sz="2800" dirty="0"/>
          </a:p>
        </p:txBody>
      </p:sp>
      <p:sp>
        <p:nvSpPr>
          <p:cNvPr id="6" name="QB_7_AN.133_1#068e00ee1.blank?vaa=1&amp;vcp=1&amp;vis=1&amp;pid=a4d8b8946&amp;color=0,0,0&amp;vpa=109&amp;vtp=1&amp;vaab=1&amp;bbb=1"/>
          <p:cNvSpPr/>
          <p:nvPr/>
        </p:nvSpPr>
        <p:spPr>
          <a:xfrm>
            <a:off x="5385838" y="373673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</a:t>
            </a:r>
            <a:endParaRPr lang="en-US" altLang="zh-CN" sz="2800" dirty="0"/>
          </a:p>
        </p:txBody>
      </p:sp>
      <p:sp>
        <p:nvSpPr>
          <p:cNvPr id="7" name="QB_7_AN.134_1#068e00ee1.blank?vaa=1&amp;vcp=1&amp;vis=1&amp;pid=a4d8b8946&amp;color=0,0,0&amp;vpa=110&amp;vtp=1&amp;vaab=1&amp;bbb=1&amp;hb=1"/>
          <p:cNvSpPr/>
          <p:nvPr/>
        </p:nvSpPr>
        <p:spPr>
          <a:xfrm>
            <a:off x="5375520" y="5318648"/>
            <a:ext cx="2085848" cy="9979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8" name="QB_7_AN.135_1#068e00ee1.blank?vaa=1&amp;vcp=1&amp;vis=1&amp;pid=a4d8b8946&amp;color=0,0,0&amp;vpa=111&amp;vtp=1&amp;vaab=1&amp;bbb=1"/>
          <p:cNvSpPr/>
          <p:nvPr/>
        </p:nvSpPr>
        <p:spPr>
          <a:xfrm>
            <a:off x="7598686" y="4797948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869538c59?sp=1&amp;vaa=1&amp;vcp=1&amp;vis=1&amp;pid=a4d8b894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2.长江</a:t>
            </a:r>
            <a:endParaRPr lang="en-US" altLang="zh-CN" sz="2800" dirty="0"/>
          </a:p>
        </p:txBody>
      </p:sp>
      <p:graphicFrame>
        <p:nvGraphicFramePr>
          <p:cNvPr id="29" name="QB_7_BD.136_2#869538c59?colgroup=4,25&amp;vaa=1&amp;vcp=1&amp;vis=1&amp;pid=a4d8b8946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40568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发源于青藏高原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山脉主峰各拉丹冬峰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干流先后流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经青海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西藏等11个省级行政区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最终注入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300多千米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是我国长度最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水量最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源头—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落差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有三峡等水利枢纽工程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宜昌—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落差小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流速锐减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支流众多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河道蜿蜒曲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该河段的荆江曲流甚多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”之称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历史上水患频发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37_1#869538c59.blank?vaa=1&amp;vcp=1&amp;vis=1&amp;pid=a4d8b8946&amp;color=0,0,0&amp;vpa=112&amp;vtp=1&amp;vaab=1&amp;bbb=1"/>
          <p:cNvSpPr/>
          <p:nvPr/>
        </p:nvSpPr>
        <p:spPr>
          <a:xfrm>
            <a:off x="4747791" y="124197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唐古拉</a:t>
            </a:r>
            <a:endParaRPr lang="en-US" altLang="zh-CN" sz="2800" dirty="0"/>
          </a:p>
        </p:txBody>
      </p:sp>
      <p:sp>
        <p:nvSpPr>
          <p:cNvPr id="5" name="QB_7_AN.138_1#869538c59.blank?vaa=1&amp;vcp=1&amp;vis=1&amp;pid=a4d8b8946&amp;color=0,0,0&amp;vpa=113&amp;vtp=1&amp;vaab=1"/>
          <p:cNvSpPr/>
          <p:nvPr/>
        </p:nvSpPr>
        <p:spPr>
          <a:xfrm>
            <a:off x="8976383" y="180077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7_AN.139_1#869538c59.blank?vaa=1&amp;vcp=1&amp;vis=1&amp;pid=a4d8b8946&amp;color=0,0,0&amp;vpa=114&amp;vtp=1&amp;vaab=1"/>
          <p:cNvSpPr/>
          <p:nvPr/>
        </p:nvSpPr>
        <p:spPr>
          <a:xfrm>
            <a:off x="6690891" y="235957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7" name="QB_7_AN.140_1#869538c59.blank?vaa=1&amp;vcp=1&amp;vis=1&amp;pid=a4d8b8946&amp;color=0,0,0&amp;vpa=115&amp;vtp=1&amp;vaab=1"/>
          <p:cNvSpPr/>
          <p:nvPr/>
        </p:nvSpPr>
        <p:spPr>
          <a:xfrm>
            <a:off x="8844703" y="238740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8" name="QB_7_AN.141_1#869538c59.blank?vaa=1&amp;vcp=1&amp;vis=1&amp;pid=a4d8b8946&amp;color=0,0,0&amp;vpa=116&amp;vtp=1&amp;vaab=1"/>
          <p:cNvSpPr/>
          <p:nvPr/>
        </p:nvSpPr>
        <p:spPr>
          <a:xfrm>
            <a:off x="2653356" y="294201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</a:t>
            </a:r>
            <a:endParaRPr lang="en-US" altLang="zh-CN" sz="2800" dirty="0"/>
          </a:p>
        </p:txBody>
      </p:sp>
      <p:sp>
        <p:nvSpPr>
          <p:cNvPr id="9" name="QB_7_AN.142_1#869538c59.blank?vaa=1&amp;vcp=1&amp;vis=1&amp;pid=a4d8b8946&amp;color=0,0,0&amp;vpa=117&amp;vtp=1&amp;vaab=1"/>
          <p:cNvSpPr/>
          <p:nvPr/>
        </p:nvSpPr>
        <p:spPr>
          <a:xfrm>
            <a:off x="6203768" y="297476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10" name="QB_7_AN.143_1#869538c59.blank?vaa=1&amp;vcp=1&amp;vis=1&amp;pid=a4d8b8946&amp;color=0,0,0&amp;vpa=118&amp;vtp=1&amp;vaab=1&amp;bbb=1"/>
          <p:cNvSpPr/>
          <p:nvPr/>
        </p:nvSpPr>
        <p:spPr>
          <a:xfrm>
            <a:off x="3325391" y="37424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宜昌</a:t>
            </a:r>
            <a:endParaRPr lang="en-US" altLang="zh-CN" sz="2800" dirty="0"/>
          </a:p>
        </p:txBody>
      </p:sp>
      <p:sp>
        <p:nvSpPr>
          <p:cNvPr id="11" name="QB_7_AN.144_1#869538c59.blank?vaa=1&amp;vcp=1&amp;vis=1&amp;pid=a4d8b8946&amp;color=0,0,0&amp;vpa=119&amp;vtp=1&amp;vaab=1"/>
          <p:cNvSpPr/>
          <p:nvPr/>
        </p:nvSpPr>
        <p:spPr>
          <a:xfrm>
            <a:off x="7231403" y="348308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2" name="QB_7_AN.145_1#869538c59.blank?vaa=1&amp;vcp=1&amp;vis=1&amp;pid=a4d8b8946&amp;color=0,0,0&amp;vpa=120&amp;vtp=1&amp;vaab=1&amp;bbb=1"/>
          <p:cNvSpPr/>
          <p:nvPr/>
        </p:nvSpPr>
        <p:spPr>
          <a:xfrm>
            <a:off x="9707903" y="348308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13" name="QB_7_AN.146_1#869538c59.blank?vaa=1&amp;vcp=1&amp;vis=1&amp;pid=a4d8b8946&amp;color=0,0,0&amp;vpa=121&amp;vtp=1&amp;vaab=1&amp;bbb=1"/>
          <p:cNvSpPr/>
          <p:nvPr/>
        </p:nvSpPr>
        <p:spPr>
          <a:xfrm>
            <a:off x="3325391" y="514100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湖口</a:t>
            </a:r>
            <a:endParaRPr lang="en-US" altLang="zh-CN" sz="2800" dirty="0"/>
          </a:p>
        </p:txBody>
      </p:sp>
      <p:sp>
        <p:nvSpPr>
          <p:cNvPr id="14" name="QB_7_AN.147_1#869538c59.blank?vaa=1&amp;vcp=1&amp;vis=1&amp;pid=a4d8b8946&amp;color=0,0,0&amp;vpa=122&amp;vtp=1&amp;vaab=1&amp;bbb=1&amp;hb=1"/>
          <p:cNvSpPr/>
          <p:nvPr/>
        </p:nvSpPr>
        <p:spPr>
          <a:xfrm>
            <a:off x="4719184" y="5161072"/>
            <a:ext cx="6813296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九曲回肠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7_BD.148_1#869538c59?colgroup=4,6,18&amp;vaa=1&amp;vcp=1&amp;vis=1&amp;pid=a4d8b894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7056"/>
          <a:ext cx="11073384" cy="3348484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湖口—入海口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水流平稳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江面开阔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流经的主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云贵高原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长江中下游平原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水利枢纽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目前世界上最大的水利枢纽）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葛洲坝等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通行里程长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享有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”的盛誉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149_1#869538c59.blank?vaa=1&amp;vcp=1&amp;vis=1&amp;pid=a4d8b8946&amp;color=0,0,0&amp;mp=1&amp;vpa=123&amp;vtp=1&amp;vaab=1&amp;bbb=1"/>
          <p:cNvSpPr/>
          <p:nvPr/>
        </p:nvSpPr>
        <p:spPr>
          <a:xfrm>
            <a:off x="2258591" y="37534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三峡</a:t>
            </a:r>
            <a:endParaRPr lang="en-US" altLang="zh-CN" sz="2800" dirty="0"/>
          </a:p>
        </p:txBody>
      </p:sp>
      <p:sp>
        <p:nvSpPr>
          <p:cNvPr id="4" name="QB_7_AN.150_1#869538c59.blank?vaa=1&amp;vcp=1&amp;vis=1&amp;pid=a4d8b8946&amp;color=0,0,0&amp;mp=1&amp;vpa=124&amp;vtp=1&amp;vaab=1&amp;bbb=1"/>
          <p:cNvSpPr/>
          <p:nvPr/>
        </p:nvSpPr>
        <p:spPr>
          <a:xfrm>
            <a:off x="5247853" y="433800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水能宝库</a:t>
            </a:r>
            <a:endParaRPr lang="en-US" altLang="zh-CN" sz="2800" dirty="0"/>
          </a:p>
        </p:txBody>
      </p:sp>
      <p:sp>
        <p:nvSpPr>
          <p:cNvPr id="5" name="QB_7_AN.151_1#869538c59.blank?vaa=1&amp;vcp=1&amp;vis=1&amp;pid=a4d8b8946&amp;color=0,0,0&amp;mp=1&amp;vpa=125&amp;vtp=1&amp;vaab=1&amp;bbb=1"/>
          <p:cNvSpPr/>
          <p:nvPr/>
        </p:nvSpPr>
        <p:spPr>
          <a:xfrm>
            <a:off x="2380083" y="487673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黄金水道</a:t>
            </a:r>
            <a:endParaRPr lang="en-US" altLang="zh-CN" sz="2800" dirty="0"/>
          </a:p>
        </p:txBody>
      </p:sp>
      <p:sp>
        <p:nvSpPr>
          <p:cNvPr id="2" name="QB_7_BD.148_1#869538c59?colgroup=4,6,18&amp;vaa=1&amp;vcp=1&amp;vis=1&amp;pid=a4d8b8946&amp;color=0,0,0&amp;mp=1&amp;vtp=1&amp;vaab=1&amp;bt=1&amp;bbb=1"/>
          <p:cNvSpPr txBox="1"/>
          <p:nvPr/>
        </p:nvSpPr>
        <p:spPr>
          <a:xfrm>
            <a:off x="10894735" y="1398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5e0ad53c.fixed?vcp=1&amp;pid=baa32171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5_BD#35e0ad53c.fixed?vcp=1&amp;pid=baa32171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3be71f89?vcp=1&amp;pid=a4d8b8946&amp;color=0,0,0&amp;vtp=1&amp;vaab=1&amp;bt=1&amp;bbb=1"/>
          <p:cNvSpPr/>
          <p:nvPr/>
        </p:nvSpPr>
        <p:spPr>
          <a:xfrm>
            <a:off x="539496" y="1623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长江流域简图</a:t>
            </a:r>
            <a:endParaRPr lang="en-US" altLang="zh-CN" sz="2800" dirty="0"/>
          </a:p>
        </p:txBody>
      </p:sp>
      <p:pic>
        <p:nvPicPr>
          <p:cNvPr id="3" name="P_7_BD#83be71f89?vcp=1&amp;pid=a4d8b8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2963" y="2355824"/>
            <a:ext cx="7742986" cy="248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2_1#970616508?sp=1&amp;vaa=1&amp;vcp=1&amp;vis=1&amp;pid=a4d8b8946&amp;color=0,0,0&amp;mp=1&amp;vtp=1&amp;vaab=1&amp;bt=1&amp;bbb=1"/>
          <p:cNvSpPr/>
          <p:nvPr/>
        </p:nvSpPr>
        <p:spPr>
          <a:xfrm>
            <a:off x="539496" y="8390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3.黄河</a:t>
            </a:r>
            <a:endParaRPr lang="en-US" altLang="zh-CN" sz="2800" dirty="0"/>
          </a:p>
        </p:txBody>
      </p:sp>
      <p:graphicFrame>
        <p:nvGraphicFramePr>
          <p:cNvPr id="32" name="QB_7_BD.152_2#970616508?colgroup=5,24&amp;vaa=1&amp;vcp=1&amp;vis=1&amp;pid=a4d8b8946&amp;color=0,0,0&amp;mp=1&amp;vtp=1&amp;vaab=1&amp;bbb=1&amp;hb=1"/>
          <p:cNvGraphicFramePr>
            <a:graphicFrameLocks noGrp="1"/>
          </p:cNvGraphicFramePr>
          <p:nvPr/>
        </p:nvGraphicFramePr>
        <p:xfrm>
          <a:off x="539496" y="1520697"/>
          <a:ext cx="11073384" cy="4484880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1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发源于青藏高原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山北麓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最后注入渤海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464千米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源头—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建有梯级水电站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河口—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流经土质疏松的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水含沙量急剧上升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桃花峪—入海口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水流缓慢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大量淤积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床不断抬高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153_1#970616508.blank?vaa=1&amp;vcp=1&amp;vis=1&amp;pid=a4d8b8946&amp;color=0,0,0&amp;mp=1&amp;vpa=126&amp;vtp=1&amp;vaab=1&amp;bbb=1"/>
          <p:cNvSpPr/>
          <p:nvPr/>
        </p:nvSpPr>
        <p:spPr>
          <a:xfrm>
            <a:off x="5214135" y="152438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巴颜喀拉</a:t>
            </a:r>
            <a:endParaRPr lang="en-US" altLang="zh-CN" sz="2800" dirty="0"/>
          </a:p>
        </p:txBody>
      </p:sp>
      <p:sp>
        <p:nvSpPr>
          <p:cNvPr id="5" name="QB_7_AN.154_1#970616508.blank?vaa=1&amp;vcp=1&amp;vis=1&amp;pid=a4d8b8946&amp;color=0,0,0&amp;mp=1&amp;vpa=127&amp;vtp=1&amp;vaab=1"/>
          <p:cNvSpPr/>
          <p:nvPr/>
        </p:nvSpPr>
        <p:spPr>
          <a:xfrm>
            <a:off x="6446034" y="206311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6" name="QB_7_AN.155_1#970616508.blank?vaa=1&amp;vcp=1&amp;vis=1&amp;pid=a4d8b8946&amp;color=0,0,0&amp;mp=1&amp;vpa=128&amp;vtp=1&amp;vaab=1&amp;bbb=1"/>
          <p:cNvSpPr/>
          <p:nvPr/>
        </p:nvSpPr>
        <p:spPr>
          <a:xfrm>
            <a:off x="3791735" y="29049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河口</a:t>
            </a:r>
            <a:endParaRPr lang="en-US" altLang="zh-CN" sz="2800" dirty="0"/>
          </a:p>
        </p:txBody>
      </p:sp>
      <p:sp>
        <p:nvSpPr>
          <p:cNvPr id="7" name="QB_7_AN.156_1#970616508.blank?vaa=1&amp;vcp=1&amp;vis=1&amp;pid=a4d8b8946&amp;color=0,0,0&amp;mp=1&amp;vpa=129&amp;vtp=1&amp;vaab=1&amp;bbb=1"/>
          <p:cNvSpPr/>
          <p:nvPr/>
        </p:nvSpPr>
        <p:spPr>
          <a:xfrm>
            <a:off x="6373391" y="318433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8" name="QB_7_AN.157_1#970616508.blank?vaa=1&amp;vcp=1&amp;vis=1&amp;pid=a4d8b8946&amp;color=0,0,0&amp;mp=1&amp;vpa=130&amp;vtp=1&amp;vaab=1&amp;bbb=1"/>
          <p:cNvSpPr/>
          <p:nvPr/>
        </p:nvSpPr>
        <p:spPr>
          <a:xfrm>
            <a:off x="3791735" y="402615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桃花峪</a:t>
            </a:r>
            <a:endParaRPr lang="en-US" altLang="zh-CN" sz="2800" dirty="0"/>
          </a:p>
        </p:txBody>
      </p:sp>
      <p:sp>
        <p:nvSpPr>
          <p:cNvPr id="9" name="QB_7_AN.158_1#970616508.blank?vaa=1&amp;vcp=1&amp;vis=1&amp;pid=a4d8b8946&amp;color=0,0,0&amp;mp=1&amp;vpa=131&amp;vtp=1&amp;vaab=1&amp;bbb=1"/>
          <p:cNvSpPr/>
          <p:nvPr/>
        </p:nvSpPr>
        <p:spPr>
          <a:xfrm>
            <a:off x="8862591" y="37668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黄土</a:t>
            </a:r>
            <a:endParaRPr lang="en-US" altLang="zh-CN" sz="2800" dirty="0"/>
          </a:p>
        </p:txBody>
      </p:sp>
      <p:sp>
        <p:nvSpPr>
          <p:cNvPr id="10" name="QB_7_AN.159_1#970616508.blank?vaa=1&amp;vcp=1&amp;vis=1&amp;pid=a4d8b8946&amp;color=0,0,0&amp;mp=1&amp;vpa=132&amp;vtp=1&amp;vaab=1&amp;bbb=1"/>
          <p:cNvSpPr/>
          <p:nvPr/>
        </p:nvSpPr>
        <p:spPr>
          <a:xfrm>
            <a:off x="8138691" y="488804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泥沙</a:t>
            </a:r>
            <a:endParaRPr lang="en-US" altLang="zh-CN" sz="2800" dirty="0"/>
          </a:p>
        </p:txBody>
      </p:sp>
      <p:sp>
        <p:nvSpPr>
          <p:cNvPr id="11" name="QB_7_AN.160_1#970616508.blank?vaa=1&amp;vcp=1&amp;vis=1&amp;pid=a4d8b8946&amp;color=0,0,0&amp;mp=1&amp;vpa=133&amp;vtp=1&amp;vaab=1&amp;bbb=1"/>
          <p:cNvSpPr/>
          <p:nvPr/>
        </p:nvSpPr>
        <p:spPr>
          <a:xfrm>
            <a:off x="9362654" y="542677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地上河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7_BD.161_1#970616508?colgroup=5,24&amp;vaa=1&amp;vcp=1&amp;vis=1&amp;pid=a4d8b894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2930"/>
          <a:ext cx="11112602" cy="3336736"/>
        </p:xfrm>
        <a:graphic>
          <a:graphicData uri="http://schemas.openxmlformats.org/drawingml/2006/table">
            <a:tbl>
              <a:tblPr/>
              <a:tblGrid>
                <a:gridCol w="2099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3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流经的主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水利枢纽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小浪底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三门峡等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中游特别是黄土高原地区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大力开展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控制水土流失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减少泥沙下泄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在下游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加固黄河大堤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62_1#970616508.blank?vaa=1&amp;vcp=1&amp;vis=1&amp;pid=a4d8b8946&amp;color=0,0,0&amp;mp=1&amp;vpa=134&amp;vtp=1&amp;vaab=1&amp;bbb=1"/>
          <p:cNvSpPr/>
          <p:nvPr/>
        </p:nvSpPr>
        <p:spPr>
          <a:xfrm>
            <a:off x="9452247" y="377536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水土保持</a:t>
            </a:r>
            <a:endParaRPr lang="en-US" altLang="zh-CN" sz="2800" dirty="0"/>
          </a:p>
        </p:txBody>
      </p:sp>
      <p:sp>
        <p:nvSpPr>
          <p:cNvPr id="4" name="QB_7_AN.163_1#970616508.blank?vaa=1&amp;vcp=1&amp;vis=1&amp;pid=a4d8b8946&amp;color=0,0,0&amp;mp=1&amp;vpa=135&amp;vtp=1&amp;vaab=1&amp;bbb=1"/>
          <p:cNvSpPr/>
          <p:nvPr/>
        </p:nvSpPr>
        <p:spPr>
          <a:xfrm>
            <a:off x="9650226" y="436033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修筑堤坝</a:t>
            </a:r>
            <a:endParaRPr lang="en-US" altLang="zh-CN" sz="2800" dirty="0"/>
          </a:p>
        </p:txBody>
      </p:sp>
      <p:sp>
        <p:nvSpPr>
          <p:cNvPr id="2" name="QB_7_BD.161_1#970616508?colgroup=5,24&amp;vaa=1&amp;vcp=1&amp;vis=1&amp;pid=a4d8b8946&amp;color=0,0,0&amp;mp=1&amp;vtp=1&amp;vaab=1&amp;bt=1&amp;bbb=1"/>
          <p:cNvSpPr txBox="1"/>
          <p:nvPr/>
        </p:nvSpPr>
        <p:spPr>
          <a:xfrm>
            <a:off x="10933953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720c4cdb?vcp=1&amp;pid=a4d8b8946&amp;color=0,0,0&amp;vtp=1&amp;vaab=1&amp;bt=1&amp;bbb=1"/>
          <p:cNvSpPr/>
          <p:nvPr/>
        </p:nvSpPr>
        <p:spPr>
          <a:xfrm>
            <a:off x="539496" y="13441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黄河流域简图</a:t>
            </a:r>
            <a:endParaRPr lang="en-US" altLang="zh-CN" sz="2800" dirty="0"/>
          </a:p>
        </p:txBody>
      </p:sp>
      <p:pic>
        <p:nvPicPr>
          <p:cNvPr id="3" name="P_7_BD#0720c4cdb?vcp=1&amp;pid=a4d8b8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1564" y="1906284"/>
            <a:ext cx="7149905" cy="287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8178746b.fixed?vcp=1&amp;pid=baa32171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5_BD#78178746b.fixed?vcp=1&amp;pid=baa32171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d82cf79?vcp=1&amp;pid=78178746b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中国的地形</a:t>
            </a:r>
            <a:endParaRPr lang="en-US" altLang="zh-CN" sz="3000" dirty="0"/>
          </a:p>
        </p:txBody>
      </p:sp>
      <p:pic>
        <p:nvPicPr>
          <p:cNvPr id="3" name="QO_7_BD.164_1#a8d94a80c?htil=1&amp;vaa=1&amp;vcp=1&amp;vis=1&amp;pid=8ed82cf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29532"/>
            <a:ext cx="542239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4_2#a8d94a80c?htil=1&amp;sp=1&amp;vaa=1&amp;vcp=1&amp;vis=1&amp;pid=8ed82cf79&amp;color=0,0,0&amp;vtp=1&amp;vaab=1&amp;bbb=1&amp;hb=1&amp;hs=1"/>
          <p:cNvSpPr/>
          <p:nvPr/>
        </p:nvSpPr>
        <p:spPr>
          <a:xfrm>
            <a:off x="539496" y="121124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（2024·甘肃武威·模拟）读我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国沿北纬30°纬线的地形剖面示意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8_BD.165_1#b38a36e9a?vaa=1&amp;vcp=1&amp;vis=1&amp;pid=a8d94a80c&amp;color=0,0,0&amp;vtp=1&amp;vaab=1&amp;bbb=1&amp;htil=1&amp;hb=1&amp;hs=1"/>
          <p:cNvSpPr/>
          <p:nvPr/>
        </p:nvSpPr>
        <p:spPr>
          <a:xfrm>
            <a:off x="539995" y="31289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（1）从图中可以看出，我国地势的总体特征是(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BD.165_2#b38a36e9a.choices?vaa=1&amp;vcp=1&amp;vis=1&amp;pid=a8d94a80c&amp;color=0,0,0&amp;vtp=1&amp;vaab=1&amp;bbb=1&amp;htil=1&amp;hb=1&amp;hs=1"/>
          <p:cNvSpPr/>
          <p:nvPr/>
        </p:nvSpPr>
        <p:spPr>
          <a:xfrm>
            <a:off x="539995" y="376546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A.西高东低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，呈阶梯状分布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.东高西低，呈阶梯状分布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.北高南低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，呈阶梯状分布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.南高北低，呈阶梯状分布</a:t>
            </a:r>
            <a:endParaRPr lang="en-US" altLang="zh-CN" sz="2800" dirty="0"/>
          </a:p>
        </p:txBody>
      </p:sp>
      <p:sp>
        <p:nvSpPr>
          <p:cNvPr id="5" name="QC_8_AS.1_1#b38a36e9a?vaa=1&amp;vcp=1&amp;vis=1&amp;pid=a8d94a80c&amp;color=0,0,0&amp;vtp=1&amp;vaab=1&amp;bbb=1&amp;hb=1&amp;htil=1"/>
          <p:cNvSpPr/>
          <p:nvPr/>
        </p:nvSpPr>
        <p:spPr>
          <a:xfrm>
            <a:off x="539995" y="5092643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我国地势的总体特征是西高东低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阶梯状分布</a:t>
            </a:r>
            <a:endParaRPr lang="en-US" altLang="zh-CN" sz="2800" dirty="0"/>
          </a:p>
        </p:txBody>
      </p:sp>
      <p:sp>
        <p:nvSpPr>
          <p:cNvPr id="6" name="QC_8_AN.171_1#dfd77a225.bracket?vaa=1&amp;vcp=1&amp;vis=1&amp;pid=a8d94a80c&amp;color=0,0,0&amp;vpa=137&amp;vtp=1&amp;vaab=1"/>
          <p:cNvSpPr/>
          <p:nvPr/>
        </p:nvSpPr>
        <p:spPr>
          <a:xfrm>
            <a:off x="8144858" y="31562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9_1#dfd77a225?htil=2&amp;vaa=1&amp;vcp=1&amp;vis=1&amp;pid=a8d94a80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1646"/>
            <a:ext cx="542239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9_2#dfd77a225?htil=2&amp;vaa=1&amp;vcp=1&amp;vis=1&amp;pid=a8d94a80c&amp;color=0,0,0&amp;vtp=1&amp;vaab=1&amp;bt=1&amp;bbb=1&amp;hb=1&amp;hs=1"/>
          <p:cNvSpPr/>
          <p:nvPr/>
        </p:nvSpPr>
        <p:spPr>
          <a:xfrm>
            <a:off x="539496" y="121335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）我国地势第二级阶梯上的主要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71_1#dfd77a225.bracket?vaa=1&amp;vcp=1&amp;vis=1&amp;pid=a8d94a80c&amp;color=0,0,0&amp;vpa=137&amp;vtp=1&amp;vaab=1"/>
          <p:cNvSpPr/>
          <p:nvPr/>
        </p:nvSpPr>
        <p:spPr>
          <a:xfrm>
            <a:off x="2594514" y="18477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9_3#dfd77a225.choices?htil=2&amp;vaa=1&amp;vcp=1&amp;vis=1&amp;pid=a8d94a80c&amp;color=0,0,0&amp;vtp=1&amp;vaab=1&amp;bbb=1&amp;hs=1"/>
          <p:cNvSpPr/>
          <p:nvPr/>
        </p:nvSpPr>
        <p:spPr>
          <a:xfrm>
            <a:off x="539496" y="249637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.山地和高原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.盆地和高原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C.平原和丘陵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.平原和盆地</a:t>
            </a:r>
            <a:endParaRPr lang="en-US" altLang="zh-CN" sz="2800" dirty="0"/>
          </a:p>
        </p:txBody>
      </p:sp>
      <p:sp>
        <p:nvSpPr>
          <p:cNvPr id="6" name="QC_8_AS.1_1#dfd77a225?vaa=1&amp;vcp=1&amp;vis=1&amp;pid=a8d94a80c&amp;color=0,0,0&amp;vtp=1&amp;vaab=1&amp;bbb=1&amp;hb=1&amp;hs=1"/>
          <p:cNvSpPr/>
          <p:nvPr/>
        </p:nvSpPr>
        <p:spPr>
          <a:xfrm>
            <a:off x="539496" y="377336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我国地势第一级阶梯的地形以高原和山地为主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第二级阶梯的地形以高原和盆地为主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第三级阶梯的地形以平原和丘陵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0dee00b2?vcp=1&amp;pid=8ed82cf79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73_1#c1c5e0437?vaa=1&amp;vcp=1&amp;vis=1&amp;pid=00dee00b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读图，完成1~2题。</a:t>
            </a:r>
            <a:endParaRPr lang="en-US" altLang="zh-CN" sz="2800" dirty="0"/>
          </a:p>
        </p:txBody>
      </p:sp>
      <p:pic>
        <p:nvPicPr>
          <p:cNvPr id="4" name="QM_8_BD.173_2#c1c5e0437?htil=3&amp;vaa=1&amp;vcp=1&amp;vis=1&amp;pid=00dee00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5187" y="2038260"/>
            <a:ext cx="3431693" cy="328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74_1#7d293c059?htil=3&amp;vaa=1&amp;vcp=1&amp;vis=1&amp;pid=c1c5e0437&amp;color=0,0,0&amp;vtp=1&amp;vaab=1&amp;bbb=1&amp;hb=1"/>
          <p:cNvSpPr/>
          <p:nvPr/>
        </p:nvSpPr>
        <p:spPr>
          <a:xfrm>
            <a:off x="539496" y="1875644"/>
            <a:ext cx="79095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从上海出发，沿图示四条线路进行考察，可以印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证图示地形剖面的线路是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74_2#7d293c059.choices?htil=3&amp;vaa=1&amp;vcp=1&amp;vis=1&amp;pid=c1c5e0437&amp;color=0,0,0&amp;vtp=1&amp;vaab=1&amp;bbb=1"/>
          <p:cNvSpPr/>
          <p:nvPr/>
        </p:nvSpPr>
        <p:spPr>
          <a:xfrm>
            <a:off x="539496" y="3152629"/>
            <a:ext cx="79095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62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62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7" name="QC_9_AN.175_1#7d293c059.bracket?vaa=1&amp;vcp=1&amp;vis=1&amp;pid=c1c5e0437&amp;color=0,0,0&amp;vpa=138&amp;vtp=1&amp;vaab=1"/>
          <p:cNvSpPr/>
          <p:nvPr/>
        </p:nvSpPr>
        <p:spPr>
          <a:xfrm>
            <a:off x="4728115" y="25100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76_1#341e85e9c?htil=3&amp;vaa=1&amp;vcp=1&amp;vis=1&amp;pid=c1c5e0437&amp;color=0,0,0&amp;vtp=1&amp;vaab=1&amp;bbb=1&amp;hb=1"/>
          <p:cNvSpPr/>
          <p:nvPr/>
        </p:nvSpPr>
        <p:spPr>
          <a:xfrm>
            <a:off x="539496" y="1507322"/>
            <a:ext cx="79095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沿丙线路进行考察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，不可能到达下列地形区中的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76_2#341e85e9c.choices?htil=3&amp;vaa=1&amp;vcp=1&amp;vis=1&amp;pid=c1c5e0437&amp;color=0,0,0&amp;vtp=1&amp;vaab=1&amp;bbb=1&amp;htil=1&amp;hb=1"/>
          <p:cNvSpPr/>
          <p:nvPr/>
        </p:nvSpPr>
        <p:spPr>
          <a:xfrm>
            <a:off x="539497" y="2785595"/>
            <a:ext cx="8158823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1322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A.东北平原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421322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C.准噶尔盆地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D.长江中下游平原</a:t>
            </a:r>
            <a:endParaRPr lang="en-US" altLang="zh-CN" sz="2800" dirty="0"/>
          </a:p>
        </p:txBody>
      </p:sp>
      <p:sp>
        <p:nvSpPr>
          <p:cNvPr id="4" name="QC_9_AN.1_1#341e85e9c.bracket?vaa=1&amp;vcp=1&amp;vis=1&amp;pid=c1c5e0437&amp;color=0,0,0&amp;vpa=139&amp;vtp=1&amp;vaab=1"/>
          <p:cNvSpPr/>
          <p:nvPr/>
        </p:nvSpPr>
        <p:spPr>
          <a:xfrm>
            <a:off x="816515" y="21416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8_BD.173_2#c1c5e0437?htil=3&amp;vaa=1&amp;vcp=1&amp;vis=1&amp;pid=00dee00b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6532" y="2219495"/>
            <a:ext cx="3267746" cy="313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ba94153b?vcp=1&amp;pid=78178746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中国的气候</a:t>
            </a:r>
            <a:endParaRPr lang="en-US" altLang="zh-CN" sz="3000" dirty="0"/>
          </a:p>
        </p:txBody>
      </p:sp>
      <p:pic>
        <p:nvPicPr>
          <p:cNvPr id="3" name="QO_7_BD.178_1#c919f8023?htil=4&amp;vaa=1&amp;vcp=1&amp;vis=1&amp;pid=7ba9415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6459" y="1234203"/>
            <a:ext cx="5629365" cy="442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78_2#c919f8023?htil=4&amp;sp=1&amp;vaa=1&amp;vcp=1&amp;vis=1&amp;pid=7ba94153b&amp;color=0,0,0&amp;vtp=1&amp;vaab=1&amp;bbb=1"/>
          <p:cNvSpPr/>
          <p:nvPr/>
        </p:nvSpPr>
        <p:spPr>
          <a:xfrm>
            <a:off x="539496" y="1215916"/>
            <a:ext cx="70043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读图，完成下列各题。</a:t>
            </a:r>
            <a:endParaRPr lang="en-US" altLang="zh-CN" sz="2800" dirty="0"/>
          </a:p>
        </p:txBody>
      </p:sp>
      <p:sp>
        <p:nvSpPr>
          <p:cNvPr id="5" name="QO_7_AS.1_1#c919f8023?htil=4&amp;vaa=1&amp;vcp=1&amp;vis=1&amp;pid=7ba94153b&amp;color=0,0,0&amp;vtp=1&amp;vaab=1&amp;bbb=1&amp;hb=1"/>
          <p:cNvSpPr/>
          <p:nvPr/>
        </p:nvSpPr>
        <p:spPr>
          <a:xfrm>
            <a:off x="539496" y="1853419"/>
            <a:ext cx="4703917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本题组主要考查我国的地形和气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b5e04815d?colgroup=14,15&amp;vcp=1&amp;pid=35e0ad53c&amp;color=0,0,0&amp;vtp=1&amp;vaab=1&amp;bt=1&amp;bbb=1&amp;hb=1"/>
          <p:cNvGraphicFramePr>
            <a:graphicFrameLocks noGrp="1"/>
          </p:cNvGraphicFramePr>
          <p:nvPr/>
        </p:nvGraphicFramePr>
        <p:xfrm>
          <a:off x="539496" y="634841"/>
          <a:ext cx="11100816" cy="5588318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7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1.运用中国地形图概括我国地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形地势的主要特征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2.运用资料说出我国气候的主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要特征以及影响我国气候的主要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3.在地图上找出我国的主要河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归纳我国外流河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内流河的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800"/>
                        </a:lnSpc>
                      </a:pPr>
                      <a:r>
                        <a:rPr lang="en-US" altLang="zh-CN" sz="137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b5e04815d.table_image?tii=1&amp;vcp=1&amp;pid=35e0ad5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135505"/>
            <a:ext cx="5504688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0_1#2dda17cc8?htil=5&amp;vaa=1&amp;vcp=1&amp;vis=1&amp;pid=c919f802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4934" y="1240536"/>
            <a:ext cx="391363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80_2#2dda17cc8?htil=5&amp;vaa=1&amp;vcp=1&amp;vis=1&amp;pid=c919f8023&amp;color=0,0,0&amp;vtp=1&amp;vaab=1&amp;bt=1&amp;bbb=1&amp;hb=1&amp;hs=1"/>
          <p:cNvSpPr/>
          <p:nvPr/>
        </p:nvSpPr>
        <p:spPr>
          <a:xfrm>
            <a:off x="539496" y="1222248"/>
            <a:ext cx="70683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（1）图中数字序号①②③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三处代表我国季风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区和非季风区分界线上的山脉，其中②处的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该山脉以北的地形区是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82_1#2dda17cc8.blank?vaa=1&amp;vcp=1&amp;vis=1&amp;pid=c919f8023&amp;color=0,0,0&amp;vpa=140&amp;vtp=1&amp;vaab=1&amp;bbb=1"/>
          <p:cNvSpPr/>
          <p:nvPr/>
        </p:nvSpPr>
        <p:spPr>
          <a:xfrm>
            <a:off x="1616614" y="24871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阴山</a:t>
            </a:r>
            <a:endParaRPr lang="en-US" altLang="zh-CN" sz="2800" dirty="0"/>
          </a:p>
        </p:txBody>
      </p:sp>
      <p:sp>
        <p:nvSpPr>
          <p:cNvPr id="5" name="QB_8_AN.183_1#2dda17cc8.blank?vaa=1&amp;vcp=1&amp;vis=1&amp;pid=c919f8023&amp;color=0,0,0&amp;vpa=141&amp;vtp=1&amp;vaab=1&amp;bbb=1&amp;hb=1"/>
          <p:cNvSpPr/>
          <p:nvPr/>
        </p:nvSpPr>
        <p:spPr>
          <a:xfrm>
            <a:off x="539496" y="2487168"/>
            <a:ext cx="706831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内蒙古高原</a:t>
            </a:r>
            <a:endParaRPr lang="en-US" altLang="zh-CN" sz="2800" dirty="0"/>
          </a:p>
        </p:txBody>
      </p:sp>
      <p:sp>
        <p:nvSpPr>
          <p:cNvPr id="6" name="QB_8_AS.1_1#2dda17cc8?htil=5&amp;vaa=1&amp;vcp=1&amp;vis=1&amp;pid=c919f8023&amp;color=0,0,0&amp;vtp=1&amp;vaab=1&amp;bbb=1&amp;hb=1&amp;hs=1"/>
          <p:cNvSpPr/>
          <p:nvPr/>
        </p:nvSpPr>
        <p:spPr>
          <a:xfrm>
            <a:off x="539496" y="3785870"/>
            <a:ext cx="70683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我国季风区和非季风区</a:t>
            </a:r>
            <a:endParaRPr lang="en-US" altLang="zh-CN" sz="2800" dirty="0"/>
          </a:p>
        </p:txBody>
      </p:sp>
      <p:sp>
        <p:nvSpPr>
          <p:cNvPr id="8" name="QB_8_AS.1_1#2dda17cc8?htil=5&amp;vaa=1&amp;vcp=1&amp;vis=1&amp;pid=c919f8023&amp;color=0,0,0&amp;vtp=1&amp;vaab=1&amp;bbb=1&amp;hb=1&amp;hs=1"/>
          <p:cNvSpPr/>
          <p:nvPr/>
        </p:nvSpPr>
        <p:spPr>
          <a:xfrm>
            <a:off x="539496" y="441534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的分界线即夏季风影响的最北界线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根据图示判断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处为阴山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该山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脉是黄土高原和内蒙古高原的分界线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5_1#ad4a73858?htil=6&amp;vaa=1&amp;vcp=1&amp;vis=1&amp;pid=c919f802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3528" y="1561845"/>
            <a:ext cx="4213594" cy="331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85_2#ad4a73858?htil=6&amp;vaa=1&amp;vcp=1&amp;vis=1&amp;pid=c919f8023&amp;color=0,0,0&amp;vtp=1&amp;vaab=1&amp;bt=1&amp;bbb=1&amp;hb=1"/>
          <p:cNvSpPr/>
          <p:nvPr/>
        </p:nvSpPr>
        <p:spPr>
          <a:xfrm>
            <a:off x="539496" y="1543558"/>
            <a:ext cx="7114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（2）图中数字序号④⑤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代表影响我国的夏季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风，其中④为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风向）季风，来自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洋。</a:t>
            </a:r>
            <a:endParaRPr lang="en-US" altLang="zh-CN" sz="2800" dirty="0"/>
          </a:p>
        </p:txBody>
      </p:sp>
      <p:sp>
        <p:nvSpPr>
          <p:cNvPr id="4" name="QB_8_AN.187_1#ad4a73858.blank?vaa=1&amp;vcp=1&amp;vis=1&amp;pid=c919f8023&amp;color=0,0,0&amp;vpa=142&amp;vtp=1&amp;vaab=1&amp;bbb=1"/>
          <p:cNvSpPr/>
          <p:nvPr/>
        </p:nvSpPr>
        <p:spPr>
          <a:xfrm>
            <a:off x="2683414" y="21607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5" name="QB_8_AN.188_1#ad4a73858.blank?vaa=1&amp;vcp=1&amp;vis=1&amp;pid=c919f8023&amp;color=0,0,0&amp;vpa=143&amp;vtp=1&amp;vaab=1&amp;bbb=1"/>
          <p:cNvSpPr/>
          <p:nvPr/>
        </p:nvSpPr>
        <p:spPr>
          <a:xfrm>
            <a:off x="638715" y="27875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6" name="QB_8_AS.1_1#ad4a73858?htil=6&amp;vaa=1&amp;vcp=1&amp;vis=1&amp;pid=c919f8023&amp;color=0,0,0&amp;vtp=1&amp;vaab=1&amp;bbb=1&amp;hb=1"/>
          <p:cNvSpPr/>
          <p:nvPr/>
        </p:nvSpPr>
        <p:spPr>
          <a:xfrm>
            <a:off x="539496" y="3467290"/>
            <a:ext cx="7114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影响我国的夏季风有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东南季风和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西南季风两种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西南季风来自印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东南季风来自太平洋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0_1#df4e2a362?htil=7&amp;vaa=1&amp;vcp=1&amp;vis=1&amp;pid=c919f802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44" y="1558131"/>
            <a:ext cx="3867912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90_2#df4e2a362?htil=7&amp;vaa=1&amp;vcp=1&amp;vis=1&amp;pid=c919f8023&amp;color=0,0,0&amp;vtp=1&amp;vaab=1&amp;bt=1&amp;bbb=1&amp;hb=1&amp;hs=1"/>
          <p:cNvSpPr/>
          <p:nvPr/>
        </p:nvSpPr>
        <p:spPr>
          <a:xfrm>
            <a:off x="539496" y="1539843"/>
            <a:ext cx="7114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（3）当雨带位于图中B处时，长江中下游地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区迎来阴雨连绵的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”季节。</a:t>
            </a:r>
            <a:endParaRPr lang="en-US" altLang="zh-CN" sz="2800" dirty="0"/>
          </a:p>
        </p:txBody>
      </p:sp>
      <p:sp>
        <p:nvSpPr>
          <p:cNvPr id="4" name="QB_8_AN.192_1#df4e2a362.blank?vaa=1&amp;vcp=1&amp;vis=1&amp;pid=c919f8023&amp;color=0,0,0&amp;vpa=144&amp;vtp=1&amp;vaab=1&amp;bbb=1"/>
          <p:cNvSpPr/>
          <p:nvPr/>
        </p:nvSpPr>
        <p:spPr>
          <a:xfrm>
            <a:off x="3551777" y="213610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梅雨</a:t>
            </a:r>
            <a:endParaRPr lang="en-US" altLang="zh-CN" sz="2800" dirty="0"/>
          </a:p>
        </p:txBody>
      </p:sp>
      <p:sp>
        <p:nvSpPr>
          <p:cNvPr id="5" name="QB_8_AS.1_1#df4e2a362?htil=7&amp;vaa=1&amp;vcp=1&amp;vis=1&amp;pid=c919f8023&amp;color=0,0,0&amp;vtp=1&amp;vaab=1&amp;bbb=1&amp;hb=1&amp;hs=1"/>
          <p:cNvSpPr/>
          <p:nvPr/>
        </p:nvSpPr>
        <p:spPr>
          <a:xfrm>
            <a:off x="539496" y="2822860"/>
            <a:ext cx="71140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我国东部的雨带随着东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南季风的移动逐步向北推移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当雨带进入长江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中下游地区时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6、7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停留的时间较</a:t>
            </a:r>
            <a:endParaRPr lang="en-US" altLang="zh-CN" sz="2800" dirty="0"/>
          </a:p>
        </p:txBody>
      </p:sp>
      <p:sp>
        <p:nvSpPr>
          <p:cNvPr id="7" name="QB_8_AS.1_1#df4e2a362?htil=7&amp;vaa=1&amp;vcp=1&amp;vis=1&amp;pid=c919f8023&amp;color=0,0,0&amp;vtp=1&amp;vaab=1&amp;bbb=1&amp;hb=1&amp;hs=1"/>
          <p:cNvSpPr/>
          <p:nvPr/>
        </p:nvSpPr>
        <p:spPr>
          <a:xfrm>
            <a:off x="539995" y="47454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出现阴雨连绵的天气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人们习惯称之为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梅雨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4_1#9eb84af7d?htil=8&amp;vaa=1&amp;vcp=1&amp;vis=1&amp;pid=c919f802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2671" y="1561845"/>
            <a:ext cx="4368235" cy="343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94_2#9eb84af7d?htil=8&amp;vaa=1&amp;vcp=1&amp;vis=1&amp;pid=c919f8023&amp;color=0,0,0&amp;vtp=1&amp;vaab=1&amp;bt=1&amp;bbb=1&amp;hb=1"/>
          <p:cNvSpPr/>
          <p:nvPr/>
        </p:nvSpPr>
        <p:spPr>
          <a:xfrm>
            <a:off x="539496" y="1543558"/>
            <a:ext cx="70043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（4）受海陆位置、季风、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地形等因素的影响，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我国降水季节分配不均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，年际变化大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，容易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灾害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96_1#9eb84af7d.blank?vaa=1&amp;vcp=1&amp;vis=1&amp;pid=c919f8023&amp;color=0,0,0&amp;vpa=145&amp;vtp=1&amp;vaab=1&amp;bbb=1"/>
          <p:cNvSpPr/>
          <p:nvPr/>
        </p:nvSpPr>
        <p:spPr>
          <a:xfrm>
            <a:off x="1261015" y="27875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旱涝</a:t>
            </a:r>
            <a:endParaRPr lang="en-US" altLang="zh-CN" sz="2800" dirty="0"/>
          </a:p>
        </p:txBody>
      </p:sp>
      <p:sp>
        <p:nvSpPr>
          <p:cNvPr id="5" name="QB_8_AS.1_1#9eb84af7d?htil=8&amp;vaa=1&amp;vcp=1&amp;vis=1&amp;pid=c919f8023&amp;color=0,0,0&amp;vtp=1&amp;vaab=1&amp;bbb=1&amp;hb=1"/>
          <p:cNvSpPr/>
          <p:nvPr/>
        </p:nvSpPr>
        <p:spPr>
          <a:xfrm>
            <a:off x="539496" y="3467290"/>
            <a:ext cx="70043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受海陆位置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形等因素的影响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我国降水季节分配不均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年际变化大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容易引发旱涝灾害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22a6c456?vcp=1&amp;pid=7ba94153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98_1#2ab298dd3?vaa=1&amp;vcp=1&amp;vis=1&amp;pid=722a6c456&amp;color=0,0,0&amp;vtp=1&amp;vaab=1&amp;bbb=1&amp;hb=1"/>
          <p:cNvSpPr/>
          <p:nvPr/>
        </p:nvSpPr>
        <p:spPr>
          <a:xfrm>
            <a:off x="539496" y="1233469"/>
            <a:ext cx="1150756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（2023·北京·中考）分析降水量分布状况是认识区域差异的重要内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图为我国年降水量分布图和四地降水量柱状图。读图，完成3~5题。</a:t>
            </a:r>
            <a:endParaRPr lang="en-US" altLang="zh-CN" sz="2800" dirty="0"/>
          </a:p>
        </p:txBody>
      </p:sp>
      <p:pic>
        <p:nvPicPr>
          <p:cNvPr id="4" name="QM_8_BD.198_3#2ab298dd3?htil=1&amp;vaa=1&amp;vcp=1&amp;vis=1&amp;pid=722a6c4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159" y="2553191"/>
            <a:ext cx="4160200" cy="341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8_BD.198_4#2ab298dd3?htil=1&amp;vaa=1&amp;vcp=1&amp;vis=1&amp;pid=722a6c45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3278" y="3482638"/>
            <a:ext cx="5686596" cy="197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99_1#7ca882b31?vaa=1&amp;vcp=1&amp;vis=1&amp;pid=2ab298dd3&amp;color=0,0,0&amp;vtp=1&amp;vaab=1&amp;bt=1&amp;bbb=1"/>
          <p:cNvSpPr/>
          <p:nvPr/>
        </p:nvSpPr>
        <p:spPr>
          <a:xfrm>
            <a:off x="539496" y="9072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我国年降水量(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200_1#7ca882b31.bracket?vaa=1&amp;vcp=1&amp;vis=1&amp;pid=2ab298dd3&amp;color=0,0,0&amp;vpa=146&amp;vtp=1&amp;vaab=1"/>
          <p:cNvSpPr/>
          <p:nvPr/>
        </p:nvSpPr>
        <p:spPr>
          <a:xfrm>
            <a:off x="3216815" y="8939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8_BD.199_3#7ca882b31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1593437"/>
            <a:ext cx="364845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8_BD.199_4#7ca882b31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8464" y="2644997"/>
            <a:ext cx="553212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9_BD.199_5#7ca882b31.choices?vaa=1&amp;vcp=1&amp;vis=1&amp;pid=2ab298dd3&amp;color=0,0,0&amp;vtp=1&amp;vaab=1&amp;bbb=1"/>
          <p:cNvSpPr/>
          <p:nvPr/>
        </p:nvSpPr>
        <p:spPr>
          <a:xfrm>
            <a:off x="539496" y="47176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.随纬度升高而逐渐增加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.沿北纬40°纬线自东向西递增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.沿东经120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°经线自北向南递减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.自东南沿海向西北内陆递减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1_1#52d88dbd5?vaa=1&amp;vcp=1&amp;vis=1&amp;pid=2ab298dd3&amp;color=0,0,0&amp;vtp=1&amp;vaab=1&amp;bt=1&amp;bbb=1"/>
          <p:cNvSpPr/>
          <p:nvPr/>
        </p:nvSpPr>
        <p:spPr>
          <a:xfrm>
            <a:off x="539496" y="8818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四地中(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M_8_BD.201_3#52d88dbd5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1568037"/>
            <a:ext cx="3703320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8_BD.201_4#52d88dbd5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8464" y="2665317"/>
            <a:ext cx="553212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9_BD.201_5#52d88dbd5.choices?vaa=1&amp;vcp=1&amp;vis=1&amp;pid=2ab298dd3&amp;color=0,0,0&amp;vtp=1&amp;vaab=1&amp;bbb=1"/>
          <p:cNvSpPr/>
          <p:nvPr/>
        </p:nvSpPr>
        <p:spPr>
          <a:xfrm>
            <a:off x="539496" y="47430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.甲地降水季节变化最大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.乙地雨季最长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7月降水量最大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.丁地年降水量最大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52d88dbd5?vaa=1&amp;vcp=1&amp;vis=1&amp;pid=2ab298dd3&amp;color=0,0,0&amp;vtp=1&amp;vaab=1&amp;bt=1&amp;bbb=1&amp;hb=1"/>
          <p:cNvSpPr/>
          <p:nvPr/>
        </p:nvSpPr>
        <p:spPr>
          <a:xfrm>
            <a:off x="539496" y="9224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提示：四地中，甲地降水较少，降水量季节变化小；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丁地的雨季最长；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6月降水量最大；丁地的年降水量最大</a:t>
            </a:r>
            <a:endParaRPr lang="en-US" altLang="zh-CN" sz="2800" dirty="0"/>
          </a:p>
        </p:txBody>
      </p:sp>
      <p:pic>
        <p:nvPicPr>
          <p:cNvPr id="3" name="QM_8_AS.1_1#52d88dbd5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2251297"/>
            <a:ext cx="363931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8_AS.1_1#52d88dbd5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8464" y="3293713"/>
            <a:ext cx="553212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AN.2_1#52d88dbd5?vaa=1&amp;vcp=1&amp;vis=1&amp;pid=2ab298dd3&amp;color=0,0,0&amp;vtp=1&amp;vaab=1&amp;bbb=1"/>
          <p:cNvSpPr/>
          <p:nvPr/>
        </p:nvSpPr>
        <p:spPr>
          <a:xfrm>
            <a:off x="539496" y="53627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05_1#890de4b27?vaa=1&amp;vcp=1&amp;vis=1&amp;pid=2ab298dd3&amp;color=0,0,0&amp;vtp=1&amp;vaab=1&amp;bt=1&amp;bbb=1"/>
          <p:cNvSpPr/>
          <p:nvPr/>
        </p:nvSpPr>
        <p:spPr>
          <a:xfrm>
            <a:off x="539496" y="7522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207_1#890de4b27.bracket?vaa=1&amp;vcp=1&amp;vis=1&amp;pid=2ab298dd3&amp;color=0,0,0&amp;vpa=148&amp;vtp=1&amp;vaab=1"/>
          <p:cNvSpPr/>
          <p:nvPr/>
        </p:nvSpPr>
        <p:spPr>
          <a:xfrm>
            <a:off x="3572415" y="745236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8_BD.205_3#890de4b27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1444752"/>
            <a:ext cx="326440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8_BD.205_4#890de4b27?htil=1&amp;vaa=1&amp;vcp=1&amp;vis=1&amp;pid=2ab298d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2779776"/>
            <a:ext cx="3886200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9_BD.205_5#890de4b27.choices?vaa=1&amp;vcp=1&amp;vis=1&amp;pid=2ab298dd3&amp;color=0,0,0&amp;vtp=1&amp;vaab=1&amp;bbb=1"/>
          <p:cNvSpPr/>
          <p:nvPr/>
        </p:nvSpPr>
        <p:spPr>
          <a:xfrm>
            <a:off x="539496" y="42641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.乌鲁木齐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C.武汉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</a:t>
            </a:r>
            <a:endParaRPr lang="en-US" altLang="zh-CN" sz="2800" dirty="0"/>
          </a:p>
        </p:txBody>
      </p:sp>
      <p:sp>
        <p:nvSpPr>
          <p:cNvPr id="7" name="QC_9_AS.1_1#890de4b27?vaa=1&amp;vcp=1&amp;vis=1&amp;pid=2ab298dd3&amp;color=0,0,0&amp;vtp=1&amp;vaab=1&amp;bbb=1&amp;hb=1"/>
          <p:cNvSpPr/>
          <p:nvPr/>
        </p:nvSpPr>
        <p:spPr>
          <a:xfrm>
            <a:off x="539496" y="4899596"/>
            <a:ext cx="11109960" cy="1188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提示：乙地夏季多雨，冬季干燥，降水季节变化大，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属温带季风气候，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应为北京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6a92905?vcp=1&amp;pid=78178746b&amp;color=0,0,0&amp;vtp=1&amp;vaab=1&amp;bt=1&amp;bbb=1"/>
          <p:cNvSpPr/>
          <p:nvPr/>
        </p:nvSpPr>
        <p:spPr>
          <a:xfrm>
            <a:off x="539496" y="45848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中国的河流与湖泊</a:t>
            </a:r>
            <a:endParaRPr lang="en-US" altLang="zh-CN" sz="3000" dirty="0"/>
          </a:p>
        </p:txBody>
      </p:sp>
      <p:sp>
        <p:nvSpPr>
          <p:cNvPr id="3" name="QO_7_BD.209_1#ecce28ef4?sp=1&amp;vaa=1&amp;vcp=1&amp;vis=1&amp;pid=166a92905&amp;color=0,0,0&amp;vtp=1&amp;vaab=1&amp;bbb=1"/>
          <p:cNvSpPr/>
          <p:nvPr/>
        </p:nvSpPr>
        <p:spPr>
          <a:xfrm>
            <a:off x="539496" y="1260676"/>
            <a:ext cx="5611922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图为长江流域示意图，据此完成下列各题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BD.210_1#137c958f6?vaa=1&amp;vcp=1&amp;vis=1&amp;pid=ecce28ef4&amp;color=0,0,0&amp;vtp=1&amp;vaab=1&amp;bt=1&amp;bbb=1"/>
          <p:cNvSpPr/>
          <p:nvPr/>
        </p:nvSpPr>
        <p:spPr>
          <a:xfrm>
            <a:off x="539496" y="2672131"/>
            <a:ext cx="5690786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（1）下列关于长江的叙述，说法正确的是(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6" name="QO_7_BD.210_2#137c958f6?vaa=1&amp;vcp=1&amp;vis=1&amp;pid=ecce28e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521" y="988728"/>
            <a:ext cx="5264561" cy="264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210_3#137c958f6.choices?vaa=1&amp;vcp=1&amp;vis=1&amp;pid=ecce28ef4&amp;color=0,0,0&amp;vtp=1&amp;vaab=1&amp;bbb=1"/>
          <p:cNvSpPr/>
          <p:nvPr/>
        </p:nvSpPr>
        <p:spPr>
          <a:xfrm>
            <a:off x="539496" y="389500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A.发源于唐古拉山脉南麓，注入黄海，为外流河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B.流经多个省级行政区，其中包括天津、上海两个直辖市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C.流经我国地势的三级阶梯，流域跨越了南方地区和北方地区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D.上、中、下游的分界点分别是宜昌、湖口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b5e04815d?colgroup=14,15&amp;vcp=1&amp;pid=35e0ad53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06067"/>
          <a:ext cx="11100816" cy="3950462"/>
        </p:xfrm>
        <a:graphic>
          <a:graphicData uri="http://schemas.openxmlformats.org/drawingml/2006/table">
            <a:tbl>
              <a:tblPr/>
              <a:tblGrid>
                <a:gridCol w="54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4.运用地图和资料说出长江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黄河的主要水文特征及其对社会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5.了解我国是一个自然灾害频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800"/>
                        </a:lnSpc>
                      </a:pPr>
                      <a:r>
                        <a:rPr lang="en-US" altLang="zh-CN" sz="13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b5e04815d.table_image?tii=2&amp;vcp=1&amp;pid=35e0ad53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612" y="2487803"/>
            <a:ext cx="5504688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b5e04815d?colgroup=14,15&amp;vcp=1&amp;pid=35e0ad53c&amp;color=0,0,0&amp;mp=1&amp;vtp=1&amp;vaab=1&amp;bt=1&amp;bbb=1"/>
          <p:cNvSpPr txBox="1"/>
          <p:nvPr/>
        </p:nvSpPr>
        <p:spPr>
          <a:xfrm>
            <a:off x="10922167" y="10976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137c958f6?vaa=1&amp;vcp=1&amp;vis=1&amp;pid=ecce28ef4&amp;color=0,0,0&amp;vtp=1&amp;vaab=1&amp;bt=1&amp;bbb=1&amp;hb=1"/>
          <p:cNvSpPr/>
          <p:nvPr/>
        </p:nvSpPr>
        <p:spPr>
          <a:xfrm>
            <a:off x="539496" y="6390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长江发源于唐古拉山脉南麓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注入东海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为外流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长江流经多个省级行政区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其中包括重庆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上海两个直辖市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流经我国地势的三级阶梯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流域主要跨南方地区和青藏地区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没有跨北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方地区和西北地区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下游的分界点分别是宜昌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S.1_1#137c958f6?vaa=1&amp;vcp=1&amp;vis=1&amp;pid=ecce28e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070" y="3366686"/>
            <a:ext cx="5390420" cy="269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137c958f6?vaa=1&amp;vcp=1&amp;vis=1&amp;pid=ecce28ef4&amp;color=0,0,0&amp;vtp=1&amp;vaab=1&amp;bbb=1"/>
          <p:cNvSpPr/>
          <p:nvPr/>
        </p:nvSpPr>
        <p:spPr>
          <a:xfrm>
            <a:off x="539496" y="56519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4_1#5f80777cb?htil=14&amp;vaa=1&amp;vcp=1&amp;vis=1&amp;pid=ecce28e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0193" y="1540256"/>
            <a:ext cx="4014216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14_2#5f80777cb?htil=14&amp;vaa=1&amp;vcp=1&amp;vis=1&amp;pid=ecce28ef4&amp;color=0,0,0&amp;vtp=1&amp;vaab=1&amp;bt=1&amp;bbb=1&amp;hb=1"/>
          <p:cNvSpPr/>
          <p:nvPr/>
        </p:nvSpPr>
        <p:spPr>
          <a:xfrm>
            <a:off x="539496" y="1521968"/>
            <a:ext cx="69677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（2）图示河段特征与下列诗句描述的景观相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14_3#5f80777cb.choices?htil=14&amp;vaa=1&amp;vcp=1&amp;vis=1&amp;pid=ecce28ef4&amp;color=0,0,0&amp;vtp=1&amp;vaab=1&amp;bbb=1"/>
          <p:cNvSpPr/>
          <p:nvPr/>
        </p:nvSpPr>
        <p:spPr>
          <a:xfrm>
            <a:off x="539496" y="2804985"/>
            <a:ext cx="69677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A.①——两岸猿声啼不住，轻舟已过万重山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.②——大漠孤烟直，长河落日圆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.③——星垂平野阔，月涌大江流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.④——厚冰无裂纹，短日有冷光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5f80777cb?htil=15&amp;vaa=1&amp;vcp=1&amp;vis=1&amp;pid=ecce28e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923131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5f80777cb?htil=15&amp;vaa=1&amp;vcp=1&amp;vis=1&amp;pid=ecce28ef4&amp;color=0,0,0&amp;vtp=1&amp;vaab=1&amp;bt=1&amp;bbb=1&amp;hb=1&amp;hs=1"/>
          <p:cNvSpPr/>
          <p:nvPr/>
        </p:nvSpPr>
        <p:spPr>
          <a:xfrm>
            <a:off x="539496" y="904843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位于长江源头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厚冰无裂纹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短日有冷光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两岸猿声啼不住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轻舟已过万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描述的是长江三峡的景观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4" name="QC_8_AN.2_1#5f80777cb?vaa=1&amp;vcp=1&amp;vis=1&amp;pid=ecce28ef4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AS.1_1#5f80777cb?htil=15&amp;vaa=1&amp;vcp=1&amp;vis=1&amp;pid=ecce28ef4&amp;color=0,0,0&amp;vtp=1&amp;vaab=1&amp;bt=1&amp;bbb=1&amp;hb=1&amp;hs=1"/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附近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位于长江中游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星垂平野阔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月涌大江流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位于长江下游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该河段江阔水深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航运价值高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8_1#3baaf2ff5?htil=16&amp;vaa=1&amp;vcp=1&amp;vis=1&amp;pid=ecce28e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34186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18_2#3baaf2ff5?htil=16&amp;vaa=1&amp;vcp=1&amp;vis=1&amp;pid=ecce28ef4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（3）长江通行里程长，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沿岸多河港，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“黄金水道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”，这体现了长江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0_1#3baaf2ff5.bracket?vaa=1&amp;vcp=1&amp;vis=1&amp;pid=ecce28ef4&amp;color=0,0,0&amp;vpa=151&amp;vtp=1&amp;vaab=1"/>
          <p:cNvSpPr/>
          <p:nvPr/>
        </p:nvSpPr>
        <p:spPr>
          <a:xfrm>
            <a:off x="816515" y="249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18_3#3baaf2ff5.choices?htil=16&amp;vaa=1&amp;vcp=1&amp;vis=1&amp;pid=ecce28ef4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.航运价值高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.水能资源丰富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C.渔业资源丰富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.灌溉水源丰富</a:t>
            </a:r>
            <a:endParaRPr lang="en-US" altLang="zh-CN" sz="2800" dirty="0"/>
          </a:p>
        </p:txBody>
      </p:sp>
      <p:sp>
        <p:nvSpPr>
          <p:cNvPr id="6" name="QC_8_AS.1_1#3baaf2ff5?vaa=1&amp;vcp=1&amp;vis=1&amp;pid=ecce28ef4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长江宜宾以下河段四季均可通航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航运价值高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黄金水道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c4b9cfde?vcp=1&amp;pid=166a92905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222_1#e0f8f1c7e?htil=17&amp;vaa=1&amp;vcp=1&amp;vis=1&amp;pid=9c4b9cfd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614" y="1516393"/>
            <a:ext cx="542239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222_2#e0f8f1c7e?htil=17&amp;vaa=1&amp;vcp=1&amp;vis=1&amp;pid=9c4b9cfde&amp;color=0,0,0&amp;vtp=1&amp;vaab=1&amp;bbb=1&amp;hb=1&amp;hs=1"/>
          <p:cNvSpPr/>
          <p:nvPr/>
        </p:nvSpPr>
        <p:spPr>
          <a:xfrm>
            <a:off x="539496" y="1233469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（2023·湖北随州·中考）“一碗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水，半碗泥”形象地反映了黄河含沙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量之大。黄河是中华民族的母亲河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也是中国生态重要的命脉，黄河治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理可谓功在当代，利在千秋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8" name="QM_8_BD.222_2#e0f8f1c7e?htil=17&amp;vaa=1&amp;vcp=1&amp;vis=1&amp;pid=9c4b9cfde&amp;color=0,0,0&amp;vtp=1&amp;vaab=1&amp;bbb=1&amp;hb=1&amp;hs=1"/>
          <p:cNvSpPr/>
          <p:nvPr/>
        </p:nvSpPr>
        <p:spPr>
          <a:xfrm>
            <a:off x="539995" y="443386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是某年黄河干流沿途含沙量变化示意图。读图，完成6~8题。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223_1#c111b6b4b?vaa=1&amp;vcp=1&amp;vis=1&amp;pid=e0f8f1c7e&amp;color=0,0,0&amp;vtp=1&amp;vaab=1&amp;bbb=1&amp;htil=1"/>
          <p:cNvSpPr/>
          <p:nvPr/>
        </p:nvSpPr>
        <p:spPr>
          <a:xfrm>
            <a:off x="539496" y="1134196"/>
            <a:ext cx="5542280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黄河产生泥沙最多的河段是(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223_2#c111b6b4b.choices?vaa=1&amp;vcp=1&amp;vis=1&amp;pid=e0f8f1c7e&amp;color=0,0,0&amp;vtp=1&amp;vaab=1&amp;bbb=1&amp;htil=1&amp;hb=1"/>
          <p:cNvSpPr/>
          <p:nvPr/>
        </p:nvSpPr>
        <p:spPr>
          <a:xfrm>
            <a:off x="539496" y="1769849"/>
            <a:ext cx="554228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47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A.源头—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兰州段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4470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B.兰州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—河口段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4470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桃花峪段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4470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D.桃花峪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—利津段</a:t>
            </a:r>
            <a:endParaRPr lang="en-US" altLang="zh-CN" sz="2800" dirty="0"/>
          </a:p>
        </p:txBody>
      </p:sp>
      <p:sp>
        <p:nvSpPr>
          <p:cNvPr id="4" name="QC_9_AN.1_1#c111b6b4b.bracket?vaa=1&amp;vcp=1&amp;vis=1&amp;pid=e0f8f1c7e&amp;color=0,0,0&amp;vpa=152&amp;vtp=1&amp;vaab=1"/>
          <p:cNvSpPr/>
          <p:nvPr/>
        </p:nvSpPr>
        <p:spPr>
          <a:xfrm>
            <a:off x="5350415" y="11208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8_BD.222_1#e0f8f1c7e?htil=17&amp;vaa=1&amp;vcp=1&amp;vis=1&amp;pid=9c4b9cfd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5151" y="1968079"/>
            <a:ext cx="5717656" cy="271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225_1#9b5556f2b?htil=18&amp;vaa=1&amp;vcp=1&amp;vis=1&amp;pid=e0f8f1c7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829" y="886174"/>
            <a:ext cx="5221563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225_2#9b5556f2b?htil=18&amp;vaa=1&amp;vcp=1&amp;vis=1&amp;pid=e0f8f1c7e&amp;color=0,0,0&amp;vtp=1&amp;vaab=1&amp;bt=1&amp;bbb=1&amp;hb=1&amp;hs=1"/>
          <p:cNvSpPr/>
          <p:nvPr/>
        </p:nvSpPr>
        <p:spPr>
          <a:xfrm>
            <a:off x="539496" y="8988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黄河泥沙含量大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，易造成黄河下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游平原地区(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9b5556f2b.bracket?vaa=1&amp;vcp=1&amp;vis=1&amp;pid=e0f8f1c7e&amp;color=0,0,0&amp;vpa=153&amp;vtp=1&amp;vaab=1"/>
          <p:cNvSpPr/>
          <p:nvPr/>
        </p:nvSpPr>
        <p:spPr>
          <a:xfrm>
            <a:off x="2594514" y="153323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225_3#9b5556f2b.choices?htil=18&amp;vaa=1&amp;vcp=1&amp;vis=1&amp;pid=e0f8f1c7e&amp;color=0,0,0&amp;vtp=1&amp;vaab=1&amp;bbb=1&amp;hs=1"/>
          <p:cNvSpPr/>
          <p:nvPr/>
        </p:nvSpPr>
        <p:spPr>
          <a:xfrm>
            <a:off x="539496" y="21818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.水土流失加重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.荒漠化加剧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C.凌汛现象多发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.河床淤积抬高</a:t>
            </a:r>
            <a:endParaRPr lang="en-US" altLang="zh-CN" sz="2800" dirty="0"/>
          </a:p>
        </p:txBody>
      </p:sp>
      <p:sp>
        <p:nvSpPr>
          <p:cNvPr id="6" name="QC_9_BD.227_1#5ce4dc77c?sp=1&amp;vaa=1&amp;vcp=1&amp;vis=1&amp;pid=e0f8f1c7e&amp;color=0,0,0&amp;vtp=1&amp;vaab=1&amp;bbb=1&amp;hs=1"/>
          <p:cNvSpPr/>
          <p:nvPr/>
        </p:nvSpPr>
        <p:spPr>
          <a:xfrm>
            <a:off x="539496" y="34485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下列人类活动对黄河含沙量起到减弱作用的是(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228_1#5ce4dc77c.bracket?vaa=1&amp;vcp=1&amp;vis=1&amp;pid=e0f8f1c7e&amp;color=0,0,0&amp;vpa=154&amp;vtp=1&amp;vaab=1"/>
          <p:cNvSpPr/>
          <p:nvPr/>
        </p:nvSpPr>
        <p:spPr>
          <a:xfrm>
            <a:off x="8195214" y="34351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9_BD.227_2#5ce4dc77c?vaa=1&amp;vcp=1&amp;vis=1&amp;pid=e0f8f1c7e&amp;color=0,0,0&amp;vtp=1&amp;vaab=1&amp;bbb=1&amp;hs=1"/>
          <p:cNvSpPr/>
          <p:nvPr/>
        </p:nvSpPr>
        <p:spPr>
          <a:xfrm>
            <a:off x="539496" y="40797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47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①沿岸地区人们引水灌溉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②在黄河中游地区植树种草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47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③修建水利枢纽调水调沙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④加固黄河下游堤坝</a:t>
            </a:r>
            <a:endParaRPr lang="en-US" altLang="zh-CN" sz="2800" dirty="0"/>
          </a:p>
        </p:txBody>
      </p:sp>
      <p:sp>
        <p:nvSpPr>
          <p:cNvPr id="9" name="QC_9_BD.227_3#5ce4dc77c.choices?vaa=1&amp;vcp=1&amp;vis=1&amp;pid=e0f8f1c7e&amp;color=0,0,0&amp;vtp=1&amp;vaab=1&amp;bbb=1&amp;hs=1"/>
          <p:cNvSpPr/>
          <p:nvPr/>
        </p:nvSpPr>
        <p:spPr>
          <a:xfrm>
            <a:off x="539496" y="53489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1289b8ed.fixed?vcp=1&amp;pid=baa32171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5_BD#91289b8ed.fixed?vcp=1&amp;pid=baa32171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9958004?vcp=1&amp;pid=91289b8e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229_1#2b85f1141?vaa=1&amp;vcp=1&amp;vis=1&amp;pid=ab995800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读图，完成1～2题。</a:t>
            </a:r>
            <a:endParaRPr lang="en-US" altLang="zh-CN" sz="2800" dirty="0"/>
          </a:p>
        </p:txBody>
      </p:sp>
      <p:pic>
        <p:nvPicPr>
          <p:cNvPr id="4" name="QM_7_BD.229_2#2b85f1141?htil=19&amp;vaa=1&amp;vcp=1&amp;vis=1&amp;pid=ab99580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4533" y="2133333"/>
            <a:ext cx="542239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30_1#05e266342?htil=19&amp;vaa=1&amp;vcp=1&amp;vis=1&amp;pid=2b85f1141&amp;color=0,0,0&amp;vtp=1&amp;vaab=1&amp;bbb=1&amp;hb=1&amp;hs=1"/>
          <p:cNvSpPr/>
          <p:nvPr/>
        </p:nvSpPr>
        <p:spPr>
          <a:xfrm>
            <a:off x="539496" y="190802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图中山脉位于我国地势第二、三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级阶梯分界线上的是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230_2#05e266342.choices?htil=19&amp;vaa=1&amp;vcp=1&amp;vis=1&amp;pid=2b85f1141&amp;color=0,0,0&amp;vtp=1&amp;vaab=1&amp;bbb=1&amp;hs=1"/>
          <p:cNvSpPr/>
          <p:nvPr/>
        </p:nvSpPr>
        <p:spPr>
          <a:xfrm>
            <a:off x="539496" y="317720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56055" algn="l"/>
                <a:tab pos="2887345" algn="l"/>
                <a:tab pos="43186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和b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和c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.a和d</a:t>
            </a:r>
            <a:endParaRPr lang="en-US" altLang="zh-CN" sz="2800" dirty="0"/>
          </a:p>
        </p:txBody>
      </p:sp>
      <p:sp>
        <p:nvSpPr>
          <p:cNvPr id="7" name="QC_8_AN.1_1#05e266342.bracket?vaa=1&amp;vcp=1&amp;vis=1&amp;pid=2b85f1141&amp;color=0,0,0&amp;vpa=155&amp;vtp=1&amp;vaab=1"/>
          <p:cNvSpPr/>
          <p:nvPr/>
        </p:nvSpPr>
        <p:spPr>
          <a:xfrm>
            <a:off x="4016915" y="25423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232_1#6ed2611e1?vaa=1&amp;vcp=1&amp;vis=1&amp;pid=2b85f1141&amp;color=0,0,0&amp;vtp=1&amp;vaab=1&amp;bbb=1&amp;hs=1"/>
          <p:cNvSpPr/>
          <p:nvPr/>
        </p:nvSpPr>
        <p:spPr>
          <a:xfrm>
            <a:off x="539496" y="379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图中山脉均为我国重要地形区的分界线，下列叙述正确的是(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233_1#6ed2611e1.bracket?vaa=1&amp;vcp=1&amp;vis=1&amp;pid=2b85f1141&amp;color=0,0,0&amp;vpa=156&amp;vtp=1&amp;vaab=1"/>
          <p:cNvSpPr/>
          <p:nvPr/>
        </p:nvSpPr>
        <p:spPr>
          <a:xfrm>
            <a:off x="10328814" y="378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8_BD.232_2#6ed2611e1.choices?vaa=1&amp;vcp=1&amp;vis=1&amp;pid=2b85f1141&amp;color=0,0,0&amp;vtp=1&amp;vaab=1&amp;bbb=1&amp;hs=1"/>
          <p:cNvSpPr/>
          <p:nvPr/>
        </p:nvSpPr>
        <p:spPr>
          <a:xfrm>
            <a:off x="539496" y="44283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a山脉西侧是华北平原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.b山脉西侧是云贵高原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c山脉北侧是准噶尔盆地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.d山脉东侧是长江中下游平原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4_1#892cd1a97?vaa=1&amp;vcp=1&amp;vis=1&amp;pid=ab9958004&amp;color=0,0,0&amp;vtp=1&amp;vaab=1&amp;bt=1&amp;bbb=1&amp;hb=1"/>
          <p:cNvSpPr/>
          <p:nvPr/>
        </p:nvSpPr>
        <p:spPr>
          <a:xfrm>
            <a:off x="539496" y="11841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“大江东去，浪淘尽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”读我国沿32°N纬线地形剖面图，完成3～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4题。</a:t>
            </a:r>
            <a:endParaRPr lang="en-US" altLang="zh-CN" sz="2800" dirty="0"/>
          </a:p>
        </p:txBody>
      </p:sp>
      <p:pic>
        <p:nvPicPr>
          <p:cNvPr id="3" name="QM_7_BD.234_2#892cd1a97?vaa=1&amp;vcp=1&amp;vis=1&amp;pid=ab99580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4735" y="2142126"/>
            <a:ext cx="7254474" cy="153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35_1#67a797154?vaa=1&amp;vcp=1&amp;vis=1&amp;pid=892cd1a97&amp;color=0,0,0&amp;vtp=1&amp;vaab=1&amp;bbb=1"/>
          <p:cNvSpPr/>
          <p:nvPr/>
        </p:nvSpPr>
        <p:spPr>
          <a:xfrm>
            <a:off x="539496" y="38037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甲处地形区是(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236_1#67a797154.bracket?vaa=1&amp;vcp=1&amp;vis=1&amp;pid=892cd1a97&amp;color=0,0,0&amp;vpa=157&amp;vtp=1&amp;vaab=1"/>
          <p:cNvSpPr/>
          <p:nvPr/>
        </p:nvSpPr>
        <p:spPr>
          <a:xfrm>
            <a:off x="3216815" y="379044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235_2#67a797154.choices?vaa=1&amp;vcp=1&amp;vis=1&amp;pid=892cd1a97&amp;color=0,0,0&amp;vtp=1&amp;vaab=1&amp;bbb=1"/>
          <p:cNvSpPr/>
          <p:nvPr/>
        </p:nvSpPr>
        <p:spPr>
          <a:xfrm>
            <a:off x="539496" y="44350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.黄土高原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.华北平原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C.长江中下游平原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.内蒙古高原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a8e7fbdf.fixed?vcp=1&amp;pid=baa32171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5_BD#ba8e7fbdf.fixed?vcp=1&amp;pid=baa32171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37_1#be0aa6ab3?htil=20&amp;vaa=1&amp;vcp=1&amp;vis=1&amp;pid=892cd1a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9114" y="1620043"/>
            <a:ext cx="542239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37_2#be0aa6ab3?htil=20&amp;vaa=1&amp;vcp=1&amp;vis=1&amp;pid=892cd1a97&amp;color=0,0,0&amp;vtp=1&amp;vaab=1&amp;bt=1&amp;bbb=1&amp;hb=1&amp;hs=1"/>
          <p:cNvSpPr/>
          <p:nvPr/>
        </p:nvSpPr>
        <p:spPr>
          <a:xfrm>
            <a:off x="539496" y="120621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我国许多大河滚滚东流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，既沟通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了东西交通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又产生了巨大的水能，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38_1#be0aa6ab3.bracket?vaa=1&amp;vcp=1&amp;vis=1&amp;pid=892cd1a97&amp;color=0,0,0&amp;vpa=158&amp;vtp=1&amp;vaab=1"/>
          <p:cNvSpPr/>
          <p:nvPr/>
        </p:nvSpPr>
        <p:spPr>
          <a:xfrm>
            <a:off x="2238914" y="24882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37_3#be0aa6ab3.choices?vaa=1&amp;vcp=1&amp;vis=1&amp;pid=892cd1a97&amp;color=0,0,0&amp;vtp=1&amp;vaab=1&amp;bbb=1&amp;hs=1"/>
          <p:cNvSpPr/>
          <p:nvPr/>
        </p:nvSpPr>
        <p:spPr>
          <a:xfrm>
            <a:off x="539496" y="312645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A.地势西高东低，呈阶梯状分布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.山脉纵横交错，大致呈网格状分布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.山区面积广大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.地形复杂多样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9_1#6a6a6308e?vaa=1&amp;vcp=1&amp;vis=1&amp;pid=ab9958004&amp;color=0,0,0&amp;vtp=1&amp;vaab=1&amp;bt=1&amp;bbb=1&amp;hb=1"/>
          <p:cNvSpPr/>
          <p:nvPr/>
        </p:nvSpPr>
        <p:spPr>
          <a:xfrm>
            <a:off x="539496" y="904843"/>
            <a:ext cx="11109960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（2024·广西·中考）国家测绘地理信息局第一大地测量队（简称国测一大队）的主要工作是在全国布下一张测绘网，精确测定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个点的经度、纬度和海拔等。近几十年来，测量队员们不畏困苦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牺牲，用汗水乃至生命默默丈量着祖国的壮美河山。国测一大队因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评为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“2020年感动中国年度人物”。据此完成5～6题。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8_BD.240_1#8d8d176f3?vaa=1&amp;vcp=1&amp;vis=1&amp;pid=6a6a6308e&amp;color=0,0,0&amp;vtp=1&amp;vaab=1&amp;bbb=1&amp;hb=1"/>
          <p:cNvSpPr/>
          <p:nvPr/>
        </p:nvSpPr>
        <p:spPr>
          <a:xfrm>
            <a:off x="539496" y="41112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国测一大队精确测量出我国最高峰的海拔为8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848.86米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，此山峰是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41_1#8d8d176f3.bracket?vaa=1&amp;vcp=1&amp;vis=1&amp;pid=6a6a6308e&amp;color=0,0,0&amp;vpa=159&amp;vtp=1&amp;vaab=1"/>
          <p:cNvSpPr/>
          <p:nvPr/>
        </p:nvSpPr>
        <p:spPr>
          <a:xfrm>
            <a:off x="816515" y="47456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40_2#8d8d176f3.choices?vaa=1&amp;vcp=1&amp;vis=1&amp;pid=6a6a6308e&amp;color=0,0,0&amp;vtp=1&amp;vaab=1&amp;bbb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.泰山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B.玉山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C.各拉丹冬峰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.珠穆朗玛峰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242_1#52bb18c92?vaa=1&amp;vcp=1&amp;vis=1&amp;pid=6a6a6308e&amp;color=0,0,0&amp;vtp=1&amp;vaab=1&amp;bt=1&amp;bbb=1&amp;hb=1"/>
              <p:cNvSpPr/>
              <p:nvPr/>
            </p:nvSpPr>
            <p:spPr>
              <a:xfrm>
                <a:off x="539496" y="218754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队员们在一次测绘工作记录中写道：“这里是无人区。中午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，地表温度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，两脚踏进沙土，滚烫难忍；下午，狂风卷起尘土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，铺天盖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这里滴水难寻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记录中描述的测绘地点最有可能位于(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242_1#52bb18c92?vaa=1&amp;vcp=1&amp;vis=1&amp;pid=6a6a630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754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73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243_1#52bb18c92.bracket?vaa=1&amp;vcp=1&amp;vis=1&amp;pid=6a6a6308e&amp;color=0,0,0&amp;vpa=160&amp;vtp=1&amp;vaab=1"/>
          <p:cNvSpPr/>
          <p:nvPr/>
        </p:nvSpPr>
        <p:spPr>
          <a:xfrm>
            <a:off x="10574878" y="34696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242_2#52bb18c92.choices?vaa=1&amp;vcp=1&amp;vis=1&amp;pid=6a6a6308e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.横断山脉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B.东北平原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C.帕米尔高原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44_1#ba578cc4f?htil=21&amp;vaa=1&amp;vcp=1&amp;vis=1&amp;pid=ab99580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2970" y="753837"/>
            <a:ext cx="4270551" cy="330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44_2#ba578cc4f?htil=21&amp;vaa=1&amp;vcp=1&amp;vis=1&amp;pid=ab9958004&amp;color=0,0,0&amp;vtp=1&amp;vaab=1&amp;bt=1&amp;bbb=1&amp;hb=1&amp;hs=1"/>
          <p:cNvSpPr/>
          <p:nvPr/>
        </p:nvSpPr>
        <p:spPr>
          <a:xfrm>
            <a:off x="539496" y="554400"/>
            <a:ext cx="692200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（2023·广东深圳·中考）某年7月，因持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续性强降雨，我国季风区主要河流水位上涨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汛期抗洪形势严峻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图为我国季风区和非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季风区示意图。据此完成7～9题。</a:t>
            </a:r>
            <a:endParaRPr lang="en-US" altLang="zh-CN" sz="2800" dirty="0"/>
          </a:p>
        </p:txBody>
      </p:sp>
      <p:sp>
        <p:nvSpPr>
          <p:cNvPr id="4" name="QC_8_BD.245_1#24b9eef4e?htil=21&amp;vaa=1&amp;vcp=1&amp;vis=1&amp;pid=ba578cc4f&amp;color=0,0,0&amp;vtp=1&amp;vaab=1&amp;bbb=1&amp;hs=1"/>
          <p:cNvSpPr/>
          <p:nvPr/>
        </p:nvSpPr>
        <p:spPr>
          <a:xfrm>
            <a:off x="539496" y="2927522"/>
            <a:ext cx="6922008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我国季风区主要位于(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45_2#24b9eef4e.choices?htil=21&amp;vaa=1&amp;vcp=1&amp;vis=1&amp;pid=ba578cc4f&amp;color=0,0,0&amp;vtp=1&amp;vaab=1&amp;bbb=1"/>
          <p:cNvSpPr/>
          <p:nvPr/>
        </p:nvSpPr>
        <p:spPr>
          <a:xfrm>
            <a:off x="539496" y="3506324"/>
            <a:ext cx="692200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5687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.内流区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568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C.地势第一级阶梯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.干旱、半干旱区</a:t>
            </a:r>
            <a:endParaRPr lang="en-US" altLang="zh-CN" sz="2800" dirty="0"/>
          </a:p>
        </p:txBody>
      </p:sp>
      <p:sp>
        <p:nvSpPr>
          <p:cNvPr id="6" name="QC_8_AN.1_1#24b9eef4e.bracket?vaa=1&amp;vcp=1&amp;vis=1&amp;pid=ba578cc4f&amp;color=0,0,0&amp;vpa=161&amp;vtp=1&amp;vaab=1"/>
          <p:cNvSpPr/>
          <p:nvPr/>
        </p:nvSpPr>
        <p:spPr>
          <a:xfrm>
            <a:off x="4283615" y="2914441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47_1#c231e92ae?vaa=1&amp;vcp=1&amp;vis=1&amp;pid=ba578cc4f&amp;color=0,0,0&amp;vtp=1&amp;vaab=1&amp;bbb=1&amp;hs=1"/>
          <p:cNvSpPr/>
          <p:nvPr/>
        </p:nvSpPr>
        <p:spPr>
          <a:xfrm>
            <a:off x="539496" y="4687361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我国季风区降水多的主要原因是(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248_1#c231e92ae.bracket?vaa=1&amp;vcp=1&amp;vis=1&amp;pid=ba578cc4f&amp;color=0,0,0&amp;vpa=162&amp;vtp=1&amp;vaab=1"/>
          <p:cNvSpPr/>
          <p:nvPr/>
        </p:nvSpPr>
        <p:spPr>
          <a:xfrm>
            <a:off x="6950614" y="4674280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247_2#c231e92ae.choices?vaa=1&amp;vcp=1&amp;vis=1&amp;pid=ba578cc4f&amp;color=0,0,0&amp;vtp=1&amp;vaab=1&amp;bbb=1&amp;hs=1"/>
          <p:cNvSpPr/>
          <p:nvPr/>
        </p:nvSpPr>
        <p:spPr>
          <a:xfrm>
            <a:off x="539496" y="5271243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.受来自内陆的偏北风影响大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.受来自海洋的偏南风影响大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.受地形影响大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，背风坡多雨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.受来自大西洋的水汽影响大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49_1#f9aa1b16a?htil=22&amp;vaa=1&amp;vcp=1&amp;vis=1&amp;pid=ba578cc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982" y="1221581"/>
            <a:ext cx="40599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49_2#f9aa1b16a?htil=22&amp;sp=1&amp;vaa=1&amp;vcp=1&amp;vis=1&amp;pid=ba578cc4f&amp;color=0,0,0&amp;vtp=1&amp;vaab=1&amp;bt=1&amp;bbb=1&amp;hb=1&amp;hs=1"/>
          <p:cNvSpPr/>
          <p:nvPr/>
        </p:nvSpPr>
        <p:spPr>
          <a:xfrm>
            <a:off x="539496" y="1203293"/>
            <a:ext cx="6922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强降水期间，我们一定要注意安全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相关做法正确的有(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50_1#f9aa1b16a.bracket?vaa=1&amp;vcp=1&amp;vis=1&amp;pid=ba578cc4f&amp;color=0,0,0&amp;vpa=163&amp;vtp=1&amp;vaab=1"/>
          <p:cNvSpPr/>
          <p:nvPr/>
        </p:nvSpPr>
        <p:spPr>
          <a:xfrm>
            <a:off x="3661315" y="18376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49_3#f9aa1b16a?htil=22&amp;vaa=1&amp;vcp=1&amp;vis=1&amp;pid=ba578cc4f&amp;color=0,0,0&amp;vtp=1&amp;vaab=1&amp;bbb=1&amp;hs=1"/>
          <p:cNvSpPr/>
          <p:nvPr/>
        </p:nvSpPr>
        <p:spPr>
          <a:xfrm>
            <a:off x="539496" y="2486310"/>
            <a:ext cx="69220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①关注暴雨、地质灾害预警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在城市低洼地停留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远离高、陡的边坡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不到河边、水库玩耍</a:t>
            </a:r>
            <a:endParaRPr lang="en-US" altLang="zh-CN" sz="2800" dirty="0"/>
          </a:p>
        </p:txBody>
      </p:sp>
      <p:sp>
        <p:nvSpPr>
          <p:cNvPr id="6" name="QC_8_BD.249_4#f9aa1b16a.choices?vaa=1&amp;vcp=1&amp;vis=1&amp;pid=ba578cc4f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51_1#082920dc6?htil=23&amp;vaa=1&amp;vcp=1&amp;vis=1&amp;pid=ab99580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572688"/>
            <a:ext cx="542239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51_2#082920dc6?htil=23&amp;vaa=1&amp;vcp=1&amp;vis=1&amp;pid=ab9958004&amp;color=0,0,0&amp;vtp=1&amp;vaab=1&amp;bt=1&amp;bbb=1&amp;hb=1&amp;hs=1"/>
          <p:cNvSpPr/>
          <p:nvPr/>
        </p:nvSpPr>
        <p:spPr>
          <a:xfrm>
            <a:off x="539496" y="55440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（2023·江苏南通·中考）我国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气候南北差异显著。读广州、武汉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北京、哈尔滨四个城市的气温年变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化曲线和逐月降水量柱状图，完成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10～12题。</a:t>
            </a:r>
            <a:endParaRPr lang="en-US" altLang="zh-CN" sz="2800" dirty="0"/>
          </a:p>
        </p:txBody>
      </p:sp>
      <p:sp>
        <p:nvSpPr>
          <p:cNvPr id="4" name="QC_8_BD.252_1#11b547996?vaa=1&amp;vcp=1&amp;vis=1&amp;pid=082920dc6&amp;color=0,0,0&amp;vtp=1&amp;vaab=1&amp;bbb=1&amp;hs=1"/>
          <p:cNvSpPr/>
          <p:nvPr/>
        </p:nvSpPr>
        <p:spPr>
          <a:xfrm>
            <a:off x="539496" y="3753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图示四个城市中，所处纬度最低的是(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11b547996.bracket?vaa=1&amp;vcp=1&amp;vis=1&amp;pid=082920dc6&amp;color=0,0,0&amp;vpa=164&amp;vtp=1&amp;vaab=1"/>
          <p:cNvSpPr/>
          <p:nvPr/>
        </p:nvSpPr>
        <p:spPr>
          <a:xfrm>
            <a:off x="6950614" y="37396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252_2#11b547996.choices?vaa=1&amp;vcp=1&amp;vis=1&amp;pid=082920dc6&amp;color=0,0,0&amp;vtp=1&amp;vaab=1&amp;bbb=1&amp;hs=1"/>
          <p:cNvSpPr/>
          <p:nvPr/>
        </p:nvSpPr>
        <p:spPr>
          <a:xfrm>
            <a:off x="539496" y="43746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B.武汉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.哈尔滨</a:t>
            </a:r>
            <a:endParaRPr lang="en-US" altLang="zh-CN" sz="2800" dirty="0"/>
          </a:p>
        </p:txBody>
      </p:sp>
      <p:sp>
        <p:nvSpPr>
          <p:cNvPr id="7" name="QC_8_BD.254_1#6281d54d4?vaa=1&amp;vcp=1&amp;vis=1&amp;pid=082920dc6&amp;color=0,0,0&amp;vtp=1&amp;vaab=1&amp;bbb=1&amp;hs=1"/>
          <p:cNvSpPr/>
          <p:nvPr/>
        </p:nvSpPr>
        <p:spPr>
          <a:xfrm>
            <a:off x="539496" y="49963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影响广州与哈尔滨1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月气温差异大的主要因素是(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255_1#6281d54d4.bracket?vaa=1&amp;vcp=1&amp;vis=1&amp;pid=082920dc6&amp;color=0,0,0&amp;vpa=165&amp;vtp=1&amp;vaab=1"/>
          <p:cNvSpPr/>
          <p:nvPr/>
        </p:nvSpPr>
        <p:spPr>
          <a:xfrm>
            <a:off x="8531194" y="49830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254_2#6281d54d4.choices?vaa=1&amp;vcp=1&amp;vis=1&amp;pid=082920dc6&amp;color=0,0,0&amp;vtp=1&amp;vaab=1&amp;bbb=1&amp;hs=1"/>
          <p:cNvSpPr/>
          <p:nvPr/>
        </p:nvSpPr>
        <p:spPr>
          <a:xfrm>
            <a:off x="539496" y="56180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56_1#fde22e509?htil=24&amp;vaa=1&amp;vcp=1&amp;vis=1&amp;pid=082920dc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4875" y="1980692"/>
            <a:ext cx="5120640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56_2#fde22e509?htil=24&amp;vaa=1&amp;vcp=1&amp;vis=1&amp;pid=082920dc6&amp;color=0,0,0&amp;vtp=1&amp;vaab=1&amp;bt=1&amp;bbb=1"/>
          <p:cNvSpPr/>
          <p:nvPr/>
        </p:nvSpPr>
        <p:spPr>
          <a:xfrm>
            <a:off x="539496" y="1843532"/>
            <a:ext cx="58521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图示城市气候的共同特点是(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57_1#fde22e509.bracket?vaa=1&amp;vcp=1&amp;vis=1&amp;pid=082920dc6&amp;color=0,0,0&amp;vpa=166&amp;vtp=1&amp;vaab=1"/>
          <p:cNvSpPr/>
          <p:nvPr/>
        </p:nvSpPr>
        <p:spPr>
          <a:xfrm>
            <a:off x="5528215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56_3#fde22e509.choices?htil=24&amp;vaa=1&amp;vcp=1&amp;vis=1&amp;pid=082920dc6&amp;color=0,0,0&amp;vtp=1&amp;vaab=1&amp;bbb=1"/>
          <p:cNvSpPr/>
          <p:nvPr/>
        </p:nvSpPr>
        <p:spPr>
          <a:xfrm>
            <a:off x="539496" y="2475801"/>
            <a:ext cx="58521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A.夏季凉爽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.雨热同期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.降水年际变化小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58_1#5fa80df5e?htil=25&amp;vaa=1&amp;vcp=1&amp;vis=1&amp;pid=ab99580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572688"/>
            <a:ext cx="4288536" cy="328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58_2#5fa80df5e?htil=25&amp;vaa=1&amp;vcp=1&amp;vis=1&amp;pid=ab9958004&amp;color=0,0,0&amp;vtp=1&amp;vaab=1&amp;bt=1&amp;bbb=1&amp;hb=1&amp;hs=1"/>
          <p:cNvSpPr/>
          <p:nvPr/>
        </p:nvSpPr>
        <p:spPr>
          <a:xfrm>
            <a:off x="539496" y="554400"/>
            <a:ext cx="66934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（2024·四川成都·中考）2024年3月初，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我国南方大部分地区已进入气象学意义上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的春季，但部分地区仍乍暖还寒，体感上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依旧寒冷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图示意2024年3月6日全国入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春进程。据此完成13～15题。</a:t>
            </a:r>
            <a:endParaRPr lang="en-US" altLang="zh-CN" sz="2800" dirty="0"/>
          </a:p>
        </p:txBody>
      </p:sp>
      <p:sp>
        <p:nvSpPr>
          <p:cNvPr id="4" name="QC_8_BD.259_1#6553d7185?htil=25&amp;vaa=1&amp;vcp=1&amp;vis=1&amp;pid=5fa80df5e&amp;color=0,0,0&amp;vtp=1&amp;vaab=1&amp;bbb=1&amp;hs=1"/>
          <p:cNvSpPr/>
          <p:nvPr/>
        </p:nvSpPr>
        <p:spPr>
          <a:xfrm>
            <a:off x="539496" y="3753022"/>
            <a:ext cx="6693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图中季节划分的主要依据可能是(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6553d7185.bracket?vaa=1&amp;vcp=1&amp;vis=1&amp;pid=5fa80df5e&amp;color=0,0,0&amp;vpa=167&amp;vtp=1&amp;vaab=1"/>
          <p:cNvSpPr/>
          <p:nvPr/>
        </p:nvSpPr>
        <p:spPr>
          <a:xfrm>
            <a:off x="6239415" y="37396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259_2#6553d7185.choices?htil=25&amp;vaa=1&amp;vcp=1&amp;vis=1&amp;pid=5fa80df5e&amp;color=0,0,0&amp;vtp=1&amp;vaab=1&amp;bbb=1&amp;hs=1"/>
          <p:cNvSpPr/>
          <p:nvPr/>
        </p:nvSpPr>
        <p:spPr>
          <a:xfrm>
            <a:off x="539496" y="43746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B.风向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</a:t>
            </a:r>
            <a:endParaRPr lang="en-US" altLang="zh-CN" sz="2800" dirty="0"/>
          </a:p>
        </p:txBody>
      </p:sp>
      <p:sp>
        <p:nvSpPr>
          <p:cNvPr id="7" name="QC_8_BD.261_1#1d5ba4e7f?vaa=1&amp;vcp=1&amp;vis=1&amp;pid=5fa80df5e&amp;color=0,0,0&amp;vtp=1&amp;vaab=1&amp;bbb=1&amp;hs=1"/>
          <p:cNvSpPr/>
          <p:nvPr/>
        </p:nvSpPr>
        <p:spPr>
          <a:xfrm>
            <a:off x="539496" y="49963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我国东部地区入春进程的方向一般是(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262_1#1d5ba4e7f.bracket?vaa=1&amp;vcp=1&amp;vis=1&amp;pid=5fa80df5e&amp;color=0,0,0&amp;vpa=168&amp;vtp=1&amp;vaab=1"/>
          <p:cNvSpPr/>
          <p:nvPr/>
        </p:nvSpPr>
        <p:spPr>
          <a:xfrm>
            <a:off x="6950614" y="49830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261_2#1d5ba4e7f.choices?vaa=1&amp;vcp=1&amp;vis=1&amp;pid=5fa80df5e&amp;color=0,0,0&amp;vtp=1&amp;vaab=1&amp;bbb=1&amp;hs=1"/>
          <p:cNvSpPr/>
          <p:nvPr/>
        </p:nvSpPr>
        <p:spPr>
          <a:xfrm>
            <a:off x="539496" y="56180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.由南向北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B.由北向南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C.由东向西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63_1#2981ca149?htil=26&amp;vaa=1&amp;vcp=1&amp;vis=1&amp;pid=5fa80df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5474" y="1897380"/>
            <a:ext cx="418795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63_2#2981ca149?htil=26&amp;vaa=1&amp;vcp=1&amp;vis=1&amp;pid=5fa80df5e&amp;color=0,0,0&amp;vtp=1&amp;vaab=1&amp;bt=1&amp;bbb=1&amp;hb=1"/>
          <p:cNvSpPr/>
          <p:nvPr/>
        </p:nvSpPr>
        <p:spPr>
          <a:xfrm>
            <a:off x="539496" y="1760220"/>
            <a:ext cx="6784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，处于乍暖还寒区的是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64_1#2981ca149.bracket?vaa=1&amp;vcp=1&amp;vis=1&amp;pid=5fa80df5e&amp;color=0,0,0&amp;vpa=169&amp;vtp=1&amp;vaab=1"/>
          <p:cNvSpPr/>
          <p:nvPr/>
        </p:nvSpPr>
        <p:spPr>
          <a:xfrm>
            <a:off x="816515" y="23945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63_3#2981ca149.choices?htil=26&amp;vaa=1&amp;vcp=1&amp;vis=1&amp;pid=5fa80df5e&amp;color=0,0,0&amp;vtp=1&amp;vaab=1&amp;bbb=1"/>
          <p:cNvSpPr/>
          <p:nvPr/>
        </p:nvSpPr>
        <p:spPr>
          <a:xfrm>
            <a:off x="539496" y="3035109"/>
            <a:ext cx="6784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0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.四川东部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.湖南北部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00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C.福建西部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.陕西南部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65_1#e8223f12c?vaa=1&amp;vcp=1&amp;vis=1&amp;pid=ab9958004&amp;color=0,0,0&amp;vtp=1&amp;vaab=1&amp;bt=1&amp;bbb=1"/>
          <p:cNvSpPr/>
          <p:nvPr/>
        </p:nvSpPr>
        <p:spPr>
          <a:xfrm>
            <a:off x="539496" y="8844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读我国主要河流分布图，完成16～17题。</a:t>
            </a:r>
            <a:endParaRPr lang="en-US" altLang="zh-CN" sz="2800" dirty="0"/>
          </a:p>
        </p:txBody>
      </p:sp>
      <p:pic>
        <p:nvPicPr>
          <p:cNvPr id="3" name="QM_7_BD.265_2#e8223f12c?htil=27&amp;vaa=1&amp;vcp=1&amp;vis=1&amp;pid=ab9958004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31638" y="1591948"/>
            <a:ext cx="4306824" cy="319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66_1#631d77102?htil=27&amp;vaa=1&amp;vcp=1&amp;vis=1&amp;pid=e8223f12c&amp;color=0,0,0&amp;vtp=1&amp;vaab=1&amp;bbb=1&amp;hb=1"/>
          <p:cNvSpPr/>
          <p:nvPr/>
        </p:nvSpPr>
        <p:spPr>
          <a:xfrm>
            <a:off x="539496" y="1512125"/>
            <a:ext cx="66751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有关图中河流水文特征的描述，正确的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66_2#631d77102.choices?htil=27&amp;vaa=1&amp;vcp=1&amp;vis=1&amp;pid=e8223f12c&amp;color=0,0,0&amp;vtp=1&amp;vaab=1&amp;bbb=1&amp;hb=1"/>
          <p:cNvSpPr/>
          <p:nvPr/>
        </p:nvSpPr>
        <p:spPr>
          <a:xfrm>
            <a:off x="539496" y="2789110"/>
            <a:ext cx="66751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A.①是珠江，水量、含沙量比黄河小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.②是长江，其汛期比黄河长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，水量比黄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.③是黄河，结冰期比黑龙江长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.④是黑龙江，属于季节性河流</a:t>
            </a:r>
            <a:endParaRPr lang="en-US" altLang="zh-CN" sz="2800" dirty="0"/>
          </a:p>
        </p:txBody>
      </p:sp>
      <p:sp>
        <p:nvSpPr>
          <p:cNvPr id="6" name="QC_8_AN.267_1#631d77102.bracket?vaa=1&amp;vcp=1&amp;vis=1&amp;pid=e8223f12c&amp;color=0,0,0&amp;vpa=170&amp;vtp=1&amp;vaab=1"/>
          <p:cNvSpPr/>
          <p:nvPr/>
        </p:nvSpPr>
        <p:spPr>
          <a:xfrm>
            <a:off x="1172115" y="21464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5fecee80?vcp=1&amp;pid=ba8e7fbd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中国的地形</a:t>
            </a:r>
            <a:endParaRPr lang="en-US" altLang="zh-CN" sz="3000" dirty="0"/>
          </a:p>
        </p:txBody>
      </p:sp>
      <p:sp>
        <p:nvSpPr>
          <p:cNvPr id="3" name="QB_7_BD.1_1#8cbf8bcbc?sp=1&amp;vaa=1&amp;vcp=1&amp;vis=1&amp;pid=25fecee80&amp;color=0,0,0&amp;vtp=1&amp;vaab=1&amp;bbb=1&amp;h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1.山脉纵横交织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东西走向的山脉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天山—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，昆仑山—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南北走向的山脉：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、横断山脉。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西南走向的山脉：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太行山—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巫山—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—武夷山，台湾山脉。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—东南走向的山脉：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阿尔泰山、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、小兴安岭。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弧形山脉：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山脉（主峰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峰是世界第一高峰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B_7_AN.2_1#8cbf8bcbc.blank?vaa=1&amp;vcp=1&amp;vis=1&amp;pid=25fecee80&amp;color=0,0,0&amp;vpa=1&amp;vtp=1&amp;vaab=1&amp;bbb=1"/>
          <p:cNvSpPr/>
          <p:nvPr/>
        </p:nvSpPr>
        <p:spPr>
          <a:xfrm>
            <a:off x="4461415" y="18284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阴山</a:t>
            </a:r>
            <a:endParaRPr lang="en-US" altLang="zh-CN" sz="2800" dirty="0"/>
          </a:p>
        </p:txBody>
      </p:sp>
      <p:sp>
        <p:nvSpPr>
          <p:cNvPr id="5" name="QB_7_AN.3_1#8cbf8bcbc.blank?vaa=1&amp;vcp=1&amp;vis=1&amp;pid=25fecee80&amp;color=0,0,0&amp;vpa=2&amp;vtp=1&amp;vaab=1&amp;bbb=1"/>
          <p:cNvSpPr/>
          <p:nvPr/>
        </p:nvSpPr>
        <p:spPr>
          <a:xfrm>
            <a:off x="7306214" y="18284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6" name="QB_7_AN.4_1#8cbf8bcbc.blank?vaa=1&amp;vcp=1&amp;vis=1&amp;pid=25fecee80&amp;color=0,0,0&amp;vpa=3&amp;vtp=1&amp;vaab=1&amp;bbb=1"/>
          <p:cNvSpPr/>
          <p:nvPr/>
        </p:nvSpPr>
        <p:spPr>
          <a:xfrm>
            <a:off x="3394615" y="24761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贺兰</a:t>
            </a:r>
            <a:endParaRPr lang="en-US" altLang="zh-CN" sz="2800" dirty="0"/>
          </a:p>
        </p:txBody>
      </p:sp>
      <p:sp>
        <p:nvSpPr>
          <p:cNvPr id="7" name="QB_7_AN.5_1#8cbf8bcbc.blank?vaa=1&amp;vcp=1&amp;vis=1&amp;pid=25fecee80&amp;color=0,0,0&amp;vpa=4&amp;vtp=1&amp;vaab=1&amp;bbb=1"/>
          <p:cNvSpPr/>
          <p:nvPr/>
        </p:nvSpPr>
        <p:spPr>
          <a:xfrm>
            <a:off x="5172615" y="24761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六盘</a:t>
            </a:r>
            <a:endParaRPr lang="en-US" altLang="zh-CN" sz="2800" dirty="0"/>
          </a:p>
        </p:txBody>
      </p:sp>
      <p:sp>
        <p:nvSpPr>
          <p:cNvPr id="8" name="QB_7_AN.6_1#8cbf8bcbc.blank?vaa=1&amp;vcp=1&amp;vis=1&amp;pid=25fecee80&amp;color=0,0,0&amp;vpa=5&amp;vtp=1&amp;vaab=1&amp;bbb=1"/>
          <p:cNvSpPr/>
          <p:nvPr/>
        </p:nvSpPr>
        <p:spPr>
          <a:xfrm>
            <a:off x="4461415" y="312386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9" name="QB_7_AN.7_1#8cbf8bcbc.blank?vaa=1&amp;vcp=1&amp;vis=1&amp;pid=25fecee80&amp;color=0,0,0&amp;vpa=6&amp;vtp=1&amp;vaab=1&amp;bbb=1"/>
          <p:cNvSpPr/>
          <p:nvPr/>
        </p:nvSpPr>
        <p:spPr>
          <a:xfrm>
            <a:off x="9084214" y="31238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雪峰</a:t>
            </a:r>
            <a:endParaRPr lang="en-US" altLang="zh-CN" sz="2800" dirty="0"/>
          </a:p>
        </p:txBody>
      </p:sp>
      <p:sp>
        <p:nvSpPr>
          <p:cNvPr id="10" name="QB_7_AN.8_1#8cbf8bcbc.blank?vaa=1&amp;vcp=1&amp;vis=1&amp;pid=25fecee80&amp;color=0,0,0&amp;vpa=7&amp;vtp=1&amp;vaab=1&amp;bbb=1"/>
          <p:cNvSpPr/>
          <p:nvPr/>
        </p:nvSpPr>
        <p:spPr>
          <a:xfrm>
            <a:off x="638715" y="37715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长白</a:t>
            </a:r>
            <a:endParaRPr lang="en-US" altLang="zh-CN" sz="2800" dirty="0"/>
          </a:p>
        </p:txBody>
      </p:sp>
      <p:sp>
        <p:nvSpPr>
          <p:cNvPr id="11" name="QB_7_AN.9_1#8cbf8bcbc.blank?vaa=1&amp;vcp=1&amp;vis=1&amp;pid=25fecee80&amp;color=0,0,0&amp;vpa=8&amp;vtp=1&amp;vaab=1&amp;bbb=1"/>
          <p:cNvSpPr/>
          <p:nvPr/>
        </p:nvSpPr>
        <p:spPr>
          <a:xfrm>
            <a:off x="6239415" y="44192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祁连</a:t>
            </a:r>
            <a:endParaRPr lang="en-US" altLang="zh-CN" sz="2800" dirty="0"/>
          </a:p>
        </p:txBody>
      </p:sp>
      <p:sp>
        <p:nvSpPr>
          <p:cNvPr id="12" name="QB_7_AN.10_1#8cbf8bcbc.blank?vaa=1&amp;vcp=1&amp;vis=1&amp;pid=25fecee80&amp;color=0,0,0&amp;vpa=9&amp;vtp=1&amp;vaab=1&amp;bbb=1"/>
          <p:cNvSpPr/>
          <p:nvPr/>
        </p:nvSpPr>
        <p:spPr>
          <a:xfrm>
            <a:off x="2327814" y="504600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喜马拉雅</a:t>
            </a:r>
            <a:endParaRPr lang="en-US" altLang="zh-CN" sz="2800" dirty="0"/>
          </a:p>
        </p:txBody>
      </p:sp>
      <p:sp>
        <p:nvSpPr>
          <p:cNvPr id="13" name="QB_7_AN.11_1#8cbf8bcbc.blank?vaa=1&amp;vcp=1&amp;vis=1&amp;pid=25fecee80&amp;color=0,0,0&amp;vpa=10&amp;vtp=1&amp;vaab=1&amp;bbb=1"/>
          <p:cNvSpPr/>
          <p:nvPr/>
        </p:nvSpPr>
        <p:spPr>
          <a:xfrm>
            <a:off x="5883815" y="504600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珠穆朗玛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68_1#56c6e8bae?htil=28&amp;vaa=1&amp;vcp=1&amp;vis=1&amp;pid=e8223f12c&amp;color=0,0,0&amp;tib=255,255,255&amp;vtp=1&amp;vaab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61394" y="729342"/>
            <a:ext cx="3904488" cy="289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68_2#56c6e8bae?htil=28&amp;vaa=1&amp;vcp=1&amp;vis=1&amp;pid=e8223f12c&amp;color=0,0,0&amp;vtp=1&amp;vaab=1&amp;bt=1&amp;bbb=1"/>
          <p:cNvSpPr/>
          <p:nvPr/>
        </p:nvSpPr>
        <p:spPr>
          <a:xfrm>
            <a:off x="539496" y="563372"/>
            <a:ext cx="70774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有关我国河流的叙述，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69_1#56c6e8bae.bracket?vaa=1&amp;vcp=1&amp;vis=1&amp;pid=e8223f12c&amp;color=0,0,0&amp;vpa=171&amp;vtp=1&amp;vaab=1"/>
          <p:cNvSpPr/>
          <p:nvPr/>
        </p:nvSpPr>
        <p:spPr>
          <a:xfrm>
            <a:off x="6239415" y="5500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68_3#56c6e8bae.choices?htil=28&amp;vaa=1&amp;vcp=1&amp;vis=1&amp;pid=e8223f12c&amp;color=0,0,0&amp;vtp=1&amp;vaab=1&amp;bbb=1&amp;hb=1"/>
          <p:cNvSpPr/>
          <p:nvPr/>
        </p:nvSpPr>
        <p:spPr>
          <a:xfrm>
            <a:off x="539496" y="1195641"/>
            <a:ext cx="707745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A.受地势影响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，我国外流河全部自西向东注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入太平洋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.内流河多分布在非季风区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，河流水量没有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季节变化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.北方河流水量丰富，汛期长，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无结冰期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.南方河流水量丰富，汛期长，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含沙量小，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无结冰期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70_1#fb2f7ebe7?vaa=1&amp;vcp=1&amp;vis=1&amp;pid=ab9958004&amp;color=0,0,0&amp;vtp=1&amp;vaab=1&amp;bt=1&amp;bbb=1"/>
          <p:cNvSpPr/>
          <p:nvPr/>
        </p:nvSpPr>
        <p:spPr>
          <a:xfrm>
            <a:off x="539496" y="8711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读黄河流域图，完成18～19题。</a:t>
            </a:r>
            <a:endParaRPr lang="en-US" altLang="zh-CN" sz="2800" dirty="0"/>
          </a:p>
        </p:txBody>
      </p:sp>
      <p:pic>
        <p:nvPicPr>
          <p:cNvPr id="3" name="QM_7_BD.270_2#fb2f7ebe7?vaa=1&amp;vcp=1&amp;vis=1&amp;pid=ab99580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1916" y="1552765"/>
            <a:ext cx="5294264" cy="244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71_1#3e560a826?vaa=1&amp;vcp=1&amp;vis=1&amp;pid=fb2f7ebe7&amp;color=0,0,0&amp;vtp=1&amp;vaab=1&amp;bbb=1"/>
          <p:cNvSpPr/>
          <p:nvPr/>
        </p:nvSpPr>
        <p:spPr>
          <a:xfrm>
            <a:off x="539496" y="41308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下列地区或时间段有“凌汛”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273_1#3e560a826.bracket?vaa=1&amp;vcp=1&amp;vis=1&amp;pid=fb2f7ebe7&amp;color=0,0,0&amp;vpa=172&amp;vtp=1&amp;vaab=1"/>
          <p:cNvSpPr/>
          <p:nvPr/>
        </p:nvSpPr>
        <p:spPr>
          <a:xfrm>
            <a:off x="6909339" y="4117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271_2#3e560a826.choices?vaa=1&amp;vcp=1&amp;vis=1&amp;pid=fb2f7ebe7&amp;color=0,0,0&amp;vtp=1&amp;vaab=1&amp;bbb=1"/>
          <p:cNvSpPr/>
          <p:nvPr/>
        </p:nvSpPr>
        <p:spPr>
          <a:xfrm>
            <a:off x="539496" y="47581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①河段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②河段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C.华北平原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.夏末秋初</a:t>
            </a:r>
            <a:endParaRPr lang="en-US" altLang="zh-CN" sz="2800" dirty="0"/>
          </a:p>
        </p:txBody>
      </p:sp>
      <p:sp>
        <p:nvSpPr>
          <p:cNvPr id="7" name="QC_8_AS.1_1#3e560a826?vaa=1&amp;vcp=1&amp;vis=1&amp;pid=fb2f7ebe7&amp;color=0,0,0&amp;vtp=1&amp;vaab=1&amp;bbb=1"/>
          <p:cNvSpPr/>
          <p:nvPr/>
        </p:nvSpPr>
        <p:spPr>
          <a:xfrm>
            <a:off x="539496" y="53798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提示：黄河的凌汛主要发生在冬春季节由低纬度流向高纬度的河段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75_1#11b246bfe?htil=29&amp;vaa=1&amp;vcp=1&amp;vis=1&amp;pid=fb2f7eb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700532"/>
            <a:ext cx="487375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75_2#11b246bfe?htil=29&amp;vaa=1&amp;vcp=1&amp;vis=1&amp;pid=fb2f7ebe7&amp;color=0,0,0&amp;vtp=1&amp;vaab=1&amp;bt=1&amp;bbb=1"/>
          <p:cNvSpPr/>
          <p:nvPr/>
        </p:nvSpPr>
        <p:spPr>
          <a:xfrm>
            <a:off x="539496" y="56337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有关黄河的叙述，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76_1#11b246bfe.bracket?vaa=1&amp;vcp=1&amp;vis=1&amp;pid=fb2f7ebe7&amp;color=0,0,0&amp;vpa=173&amp;vtp=1&amp;vaab=1"/>
          <p:cNvSpPr/>
          <p:nvPr/>
        </p:nvSpPr>
        <p:spPr>
          <a:xfrm>
            <a:off x="5528215" y="5500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75_3#11b246bfe.choices?htil=29&amp;vaa=1&amp;vcp=1&amp;vis=1&amp;pid=fb2f7ebe7&amp;color=0,0,0&amp;vtp=1&amp;vaab=1&amp;bbb=1&amp;hb=1"/>
          <p:cNvSpPr/>
          <p:nvPr/>
        </p:nvSpPr>
        <p:spPr>
          <a:xfrm>
            <a:off x="539496" y="1195641"/>
            <a:ext cx="609904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河段位于黄河上游，水流平稳，流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域内森林茂密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河段流经华北平原，含沙量大，流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域内水土流失严重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河段建有小浪底、三门峡等水利枢纽，说明黄河汛期长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D.黄河发源于巴颜喀拉山北麓，曲折东流，注入渤海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77_1#a101a44b9?htil=30&amp;vaa=1&amp;vcp=1&amp;vis=1&amp;pid=ab99580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09510"/>
            <a:ext cx="4882496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277_2#a101a44b9?htil=30&amp;vaa=1&amp;vcp=1&amp;vis=1&amp;pid=ab9958004&amp;color=0,0,0&amp;vtp=1&amp;vaab=1&amp;bt=1&amp;bbb=1&amp;hb=1&amp;hs=1"/>
          <p:cNvSpPr/>
          <p:nvPr/>
        </p:nvSpPr>
        <p:spPr>
          <a:xfrm>
            <a:off x="539496" y="92221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（2024·湖南长沙·中考）长江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经济带坚持生态优先、绿色发展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读长江各河段四项生态保护功能强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度示意图,完成20～22题。</a:t>
            </a:r>
            <a:endParaRPr lang="en-US" altLang="zh-CN" sz="2800" dirty="0"/>
          </a:p>
        </p:txBody>
      </p:sp>
      <p:sp>
        <p:nvSpPr>
          <p:cNvPr id="4" name="QC_8_BD.278_1#abf6300f1?vaa=1&amp;vcp=1&amp;vis=1&amp;pid=a101a44b9&amp;color=0,0,0&amp;vtp=1&amp;vaab=1&amp;bbb=1&amp;hs=1"/>
          <p:cNvSpPr/>
          <p:nvPr/>
        </p:nvSpPr>
        <p:spPr>
          <a:xfrm>
            <a:off x="539496" y="34747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长江的保持水土功能最强的河段是(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abf6300f1.bracket?vaa=1&amp;vcp=1&amp;vis=1&amp;pid=a101a44b9&amp;color=0,0,0&amp;vpa=174&amp;vtp=1&amp;vaab=1"/>
          <p:cNvSpPr/>
          <p:nvPr/>
        </p:nvSpPr>
        <p:spPr>
          <a:xfrm>
            <a:off x="6595014" y="34613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278_2#abf6300f1.choices?vaa=1&amp;vcp=1&amp;vis=1&amp;pid=a101a44b9&amp;color=0,0,0&amp;vtp=1&amp;vaab=1&amp;bbb=1&amp;hs=1"/>
          <p:cNvSpPr/>
          <p:nvPr/>
        </p:nvSpPr>
        <p:spPr>
          <a:xfrm>
            <a:off x="539496" y="40981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B.中游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C.下游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.河口</a:t>
            </a:r>
            <a:endParaRPr lang="en-US" altLang="zh-CN" sz="2800" dirty="0"/>
          </a:p>
        </p:txBody>
      </p:sp>
      <p:sp>
        <p:nvSpPr>
          <p:cNvPr id="7" name="QC_8_BD.280_1#33a630248?vaa=1&amp;vcp=1&amp;vis=1&amp;pid=a101a44b9&amp;color=0,0,0&amp;vtp=1&amp;vaab=1&amp;bbb=1&amp;hs=1"/>
          <p:cNvSpPr/>
          <p:nvPr/>
        </p:nvSpPr>
        <p:spPr>
          <a:xfrm>
            <a:off x="539496" y="47198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长江中游地区的调蓄水量功能最强，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281_1#33a630248.bracket?vaa=1&amp;vcp=1&amp;vis=1&amp;pid=a101a44b9&amp;color=0,0,0&amp;vpa=175&amp;vtp=1&amp;vaab=1"/>
          <p:cNvSpPr/>
          <p:nvPr/>
        </p:nvSpPr>
        <p:spPr>
          <a:xfrm>
            <a:off x="8728614" y="47064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280_2#33a630248.choices?vaa=1&amp;vcp=1&amp;vis=1&amp;pid=a101a44b9&amp;color=0,0,0&amp;vtp=1&amp;vaab=1&amp;bbb=1&amp;hs=1"/>
          <p:cNvSpPr/>
          <p:nvPr/>
        </p:nvSpPr>
        <p:spPr>
          <a:xfrm>
            <a:off x="539496" y="53414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.河道变宽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B.港口密布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C.湖泊众多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.多地上河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82_1#3251b4c08?htil=31&amp;vaa=1&amp;vcp=1&amp;vis=1&amp;pid=a101a44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22756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82_2#3251b4c08?htil=31&amp;vaa=1&amp;vcp=1&amp;vis=1&amp;pid=a101a44b9&amp;color=0,0,0&amp;vtp=1&amp;vaab=1&amp;bt=1&amp;bbb=1&amp;hb=1"/>
          <p:cNvSpPr/>
          <p:nvPr/>
        </p:nvSpPr>
        <p:spPr>
          <a:xfrm>
            <a:off x="539496" y="12044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若长江上游地区的生物栖息地功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能下降，直接引发的突出生态问题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83_1#3251b4c08.bracket?vaa=1&amp;vcp=1&amp;vis=1&amp;pid=a101a44b9&amp;color=0,0,0&amp;vpa=176&amp;vtp=1&amp;vaab=1"/>
          <p:cNvSpPr/>
          <p:nvPr/>
        </p:nvSpPr>
        <p:spPr>
          <a:xfrm>
            <a:off x="1172115" y="24865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82_3#3251b4c08.choices?htil=31&amp;vaa=1&amp;vcp=1&amp;vis=1&amp;pid=a101a44b9&amp;color=0,0,0&amp;vtp=1&amp;vaab=1&amp;bb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A.土壤污染加剧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.水体污染加剧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.旱涝灾害多发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.物种多样性锐减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da066ca?vcp=1&amp;pid=91289b8e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7_BD.284_1#51ec5c376?htil=32&amp;vaa=1&amp;vcp=1&amp;vis=1&amp;pid=bdda066c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2515" y="1254540"/>
            <a:ext cx="5289371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284_2#51ec5c376?htil=32&amp;vaa=1&amp;vcp=1&amp;vis=1&amp;pid=bdda066ca&amp;color=0,0,0&amp;vtp=1&amp;vaab=1&amp;bbb=1&amp;hb=1&amp;hs=1"/>
          <p:cNvSpPr/>
          <p:nvPr/>
        </p:nvSpPr>
        <p:spPr>
          <a:xfrm>
            <a:off x="539496" y="126724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（2024·河南·中考）河南省淅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川县荆紫关镇位于三省交界处，是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中国历史文化名镇。在该镇西部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三省人民共居一条街道，街心建有</a:t>
            </a:r>
            <a:endParaRPr lang="en-US" altLang="zh-CN" sz="2800" dirty="0"/>
          </a:p>
        </p:txBody>
      </p:sp>
      <p:sp>
        <p:nvSpPr>
          <p:cNvPr id="5" name="QC_8_BD.285_1#0136231a5?vaa=1&amp;vcp=1&amp;vis=1&amp;pid=51ec5c376&amp;color=0,0,0&amp;vtp=1&amp;vaab=1&amp;bbb=1&amp;hs=1"/>
          <p:cNvSpPr/>
          <p:nvPr/>
        </p:nvSpPr>
        <p:spPr>
          <a:xfrm>
            <a:off x="539496" y="51063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推测图示“三省石”背面所刻汉字是(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86_1#0136231a5.bracket?vaa=1&amp;vcp=1&amp;vis=1&amp;pid=51ec5c376&amp;color=0,0,0&amp;vpa=177&amp;vtp=1&amp;vaab=1"/>
          <p:cNvSpPr/>
          <p:nvPr/>
        </p:nvSpPr>
        <p:spPr>
          <a:xfrm>
            <a:off x="6553739" y="509298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85_2#0136231a5.choices?vaa=1&amp;vcp=1&amp;vis=1&amp;pid=51ec5c376&amp;color=0,0,0&amp;vtp=1&amp;vaab=1&amp;bbb=1&amp;hs=1"/>
          <p:cNvSpPr/>
          <p:nvPr/>
        </p:nvSpPr>
        <p:spPr>
          <a:xfrm>
            <a:off x="539496" y="57279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.鲁</a:t>
            </a:r>
            <a:endParaRPr lang="en-US" altLang="zh-CN" sz="2800" dirty="0"/>
          </a:p>
        </p:txBody>
      </p:sp>
      <p:sp>
        <p:nvSpPr>
          <p:cNvPr id="8" name="QM_7_BD.284_2#51ec5c376?htil=32&amp;vaa=1&amp;vcp=1&amp;vis=1&amp;pid=bdda066ca&amp;color=0,0,0&amp;vtp=1&amp;vaab=1&amp;bbb=1&amp;hb=1&amp;hs=1"/>
          <p:cNvSpPr/>
          <p:nvPr/>
        </p:nvSpPr>
        <p:spPr>
          <a:xfrm>
            <a:off x="539995" y="382756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三省石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图为荆紫关镇位置示意图和“三省石”景观图。据此完成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23～25题。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87_1#00fb5915a?htil=33&amp;vaa=1&amp;vcp=1&amp;vis=1&amp;pid=51ec5c37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6965" y="891254"/>
            <a:ext cx="5289371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87_2#00fb5915a?htil=33&amp;vaa=1&amp;vcp=1&amp;vis=1&amp;pid=51ec5c376&amp;color=0,0,0&amp;vtp=1&amp;vaab=1&amp;bt=1&amp;bbb=1&amp;hb=1&amp;hs=1"/>
          <p:cNvSpPr/>
          <p:nvPr/>
        </p:nvSpPr>
        <p:spPr>
          <a:xfrm>
            <a:off x="539496" y="903954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荆紫关镇曾是丹江水运的重要码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。在丹江行船时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，从上游顺流而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，有“三日过五县”之说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因是该河段(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89_1#00fb5915a.bracket?vaa=1&amp;vcp=1&amp;vis=1&amp;pid=51ec5c376&amp;color=0,0,0&amp;vpa=178&amp;vtp=1&amp;vaab=1"/>
          <p:cNvSpPr/>
          <p:nvPr/>
        </p:nvSpPr>
        <p:spPr>
          <a:xfrm>
            <a:off x="2594514" y="28337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87_3#00fb5915a.choices?htil=33&amp;vaa=1&amp;vcp=1&amp;vis=1&amp;pid=51ec5c376&amp;color=0,0,0&amp;vtp=1&amp;vaab=1&amp;bbb=1&amp;hs=1"/>
          <p:cNvSpPr/>
          <p:nvPr/>
        </p:nvSpPr>
        <p:spPr>
          <a:xfrm>
            <a:off x="539995" y="346427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.水量稳定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.汛期较短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C.结冰期长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.流速较快</a:t>
            </a:r>
            <a:endParaRPr lang="en-US" altLang="zh-CN" sz="2800" dirty="0"/>
          </a:p>
        </p:txBody>
      </p:sp>
      <p:sp>
        <p:nvSpPr>
          <p:cNvPr id="6" name="QC_8_AS.1_1#00fb5915a?vaa=1&amp;vcp=1&amp;vis=1&amp;pid=51ec5c376&amp;color=0,0,0&amp;vtp=1&amp;vaab=1&amp;bbb=1&amp;hb=1&amp;hs=1"/>
          <p:cNvSpPr/>
          <p:nvPr/>
        </p:nvSpPr>
        <p:spPr>
          <a:xfrm>
            <a:off x="539496" y="47412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提示：丹江流经山区，河流水位落差大，流速较快，故有“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三日过五县”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291_1#6bee0abce?htil=34&amp;vaa=1&amp;vcp=1&amp;vis=1&amp;pid=51ec5c37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40256"/>
            <a:ext cx="542239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91_2#6bee0abce?htil=34&amp;vaa=1&amp;vcp=1&amp;vis=1&amp;pid=51ec5c376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下列关于荆紫关镇的开发建议，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92_1#6bee0abce.bracket?vaa=1&amp;vcp=1&amp;vis=1&amp;pid=51ec5c376&amp;color=0,0,0&amp;vpa=179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291_3#6bee0abce.choices?htil=34&amp;vaa=1&amp;vcp=1&amp;vis=1&amp;pid=51ec5c376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A.积极建设石化工业园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.拆除传统街区改建楼房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.大力发展水产养殖业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.保护古镇历史文化风貌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93_1#219188561?sp=1&amp;vaa=1&amp;vcp=1&amp;vis=1&amp;pid=bdda066ca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图为我国主要山脉分布图，据此完成下列各题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293_2#219188561?htil=35&amp;vaa=1&amp;vcp=1&amp;vis=1&amp;pid=bdda066c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1236009"/>
            <a:ext cx="405079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94_1#974b84204?htil=35&amp;sp=1&amp;vaa=1&amp;vcp=1&amp;vis=1&amp;pid=219188561&amp;color=0,0,0&amp;vtp=1&amp;vaab=1&amp;bbb=1&amp;hb=1&amp;hs=1"/>
          <p:cNvSpPr/>
          <p:nvPr/>
        </p:nvSpPr>
        <p:spPr>
          <a:xfrm>
            <a:off x="539496" y="1182097"/>
            <a:ext cx="69311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（1）写出下列地理事物的名称。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），B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（山脉），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高原，E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盆地，F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974b84204.blank?vaa=1&amp;vcp=1&amp;vis=1&amp;pid=219188561&amp;color=0,0,0&amp;vpa=180&amp;vtp=1&amp;vaab=1&amp;bbb=1"/>
          <p:cNvSpPr/>
          <p:nvPr/>
        </p:nvSpPr>
        <p:spPr>
          <a:xfrm>
            <a:off x="806990" y="179931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6" name="QB_8_AN.2_1#974b84204.blank?vaa=1&amp;vcp=1&amp;vis=1&amp;pid=219188561&amp;color=0,0,0&amp;vpa=181&amp;vtp=1&amp;vaab=1&amp;bbb=1"/>
          <p:cNvSpPr/>
          <p:nvPr/>
        </p:nvSpPr>
        <p:spPr>
          <a:xfrm>
            <a:off x="4599527" y="179931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昆仑山</a:t>
            </a:r>
            <a:endParaRPr lang="en-US" altLang="zh-CN" sz="2800" dirty="0"/>
          </a:p>
        </p:txBody>
      </p:sp>
      <p:sp>
        <p:nvSpPr>
          <p:cNvPr id="7" name="QB_8_AN.3_1#974b84204.blank?vaa=1&amp;vcp=1&amp;vis=1&amp;pid=219188561&amp;color=0,0,0&amp;vpa=182&amp;vtp=1&amp;vaab=1&amp;bbb=1"/>
          <p:cNvSpPr/>
          <p:nvPr/>
        </p:nvSpPr>
        <p:spPr>
          <a:xfrm>
            <a:off x="806990" y="24470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</a:t>
            </a:r>
            <a:endParaRPr lang="en-US" altLang="zh-CN" sz="2800" dirty="0"/>
          </a:p>
        </p:txBody>
      </p:sp>
      <p:sp>
        <p:nvSpPr>
          <p:cNvPr id="8" name="QB_8_AN.4_1#974b84204.blank?vaa=1&amp;vcp=1&amp;vis=1&amp;pid=219188561&amp;color=0,0,0&amp;vpa=183&amp;vtp=1&amp;vaab=1&amp;bbb=1"/>
          <p:cNvSpPr/>
          <p:nvPr/>
        </p:nvSpPr>
        <p:spPr>
          <a:xfrm>
            <a:off x="3158077" y="244701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</a:t>
            </a:r>
            <a:endParaRPr lang="en-US" altLang="zh-CN" sz="2800" dirty="0"/>
          </a:p>
        </p:txBody>
      </p:sp>
      <p:sp>
        <p:nvSpPr>
          <p:cNvPr id="9" name="QB_8_AN.5_1#974b84204.blank?vaa=1&amp;vcp=1&amp;vis=1&amp;pid=219188561&amp;color=0,0,0&amp;vpa=184&amp;vtp=1&amp;vaab=1&amp;bbb=1"/>
          <p:cNvSpPr/>
          <p:nvPr/>
        </p:nvSpPr>
        <p:spPr>
          <a:xfrm>
            <a:off x="5845715" y="24470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10" name="QB_8_BD.300_1#e9c8cd8e2?htil=35&amp;vaa=1&amp;vcp=1&amp;vis=1&amp;pid=219188561&amp;color=0,0,0&amp;vtp=1&amp;vaab=1&amp;bbb=1&amp;hb=1&amp;hs=1"/>
          <p:cNvSpPr/>
          <p:nvPr/>
        </p:nvSpPr>
        <p:spPr>
          <a:xfrm>
            <a:off x="539496" y="3747497"/>
            <a:ext cx="69311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（2）山脉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A西侧是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北侧是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以上均填地形区）</a:t>
            </a:r>
            <a:endParaRPr lang="en-US" altLang="zh-CN" sz="2800" dirty="0"/>
          </a:p>
        </p:txBody>
      </p:sp>
      <p:sp>
        <p:nvSpPr>
          <p:cNvPr id="11" name="QB_8_AN.6_1#e9c8cd8e2.blank?vaa=1&amp;vcp=1&amp;vis=1&amp;pid=219188561&amp;color=0,0,0&amp;vpa=185&amp;vtp=1&amp;vaab=1&amp;bbb=1"/>
          <p:cNvSpPr/>
          <p:nvPr/>
        </p:nvSpPr>
        <p:spPr>
          <a:xfrm>
            <a:off x="3473990" y="371701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内蒙古高原</a:t>
            </a:r>
            <a:endParaRPr lang="en-US" altLang="zh-CN" sz="2800" dirty="0"/>
          </a:p>
        </p:txBody>
      </p:sp>
      <p:sp>
        <p:nvSpPr>
          <p:cNvPr id="12" name="QB_8_AN.7_1#e9c8cd8e2.blank?vaa=1&amp;vcp=1&amp;vis=1&amp;pid=219188561&amp;color=0,0,0&amp;vpa=186&amp;vtp=1&amp;vaab=1&amp;bbb=1"/>
          <p:cNvSpPr/>
          <p:nvPr/>
        </p:nvSpPr>
        <p:spPr>
          <a:xfrm>
            <a:off x="1616614" y="434376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四川盆地</a:t>
            </a:r>
            <a:endParaRPr lang="en-US" altLang="zh-CN" sz="2800" dirty="0"/>
          </a:p>
        </p:txBody>
      </p:sp>
      <p:sp>
        <p:nvSpPr>
          <p:cNvPr id="13" name="QB_8_BD.303_1#a8e24e731?htil=35&amp;vaa=1&amp;vcp=1&amp;vis=1&amp;pid=219188561&amp;color=0,0,0&amp;vtp=1&amp;vaab=1&amp;bbb=1&amp;hb=1&amp;hs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（3）H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省南部是我国①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等河流的发源地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①②两条河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流的大致流向是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8_AN.304_1#a8e24e731.blank?vaa=1&amp;vcp=1&amp;vis=1&amp;pid=219188561&amp;color=0,0,0&amp;vpa=187&amp;vtp=1&amp;vaab=1&amp;bbb=1"/>
          <p:cNvSpPr/>
          <p:nvPr/>
        </p:nvSpPr>
        <p:spPr>
          <a:xfrm>
            <a:off x="4185190" y="499400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</a:t>
            </a:r>
            <a:endParaRPr lang="en-US" altLang="zh-CN" sz="2800" dirty="0"/>
          </a:p>
        </p:txBody>
      </p:sp>
      <p:sp>
        <p:nvSpPr>
          <p:cNvPr id="15" name="QB_8_AN.305_1#a8e24e731.blank?vaa=1&amp;vcp=1&amp;vis=1&amp;pid=219188561&amp;color=0,0,0&amp;vpa=188&amp;vtp=1&amp;vaab=1&amp;bbb=1"/>
          <p:cNvSpPr/>
          <p:nvPr/>
        </p:nvSpPr>
        <p:spPr>
          <a:xfrm>
            <a:off x="5963190" y="499400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16" name="QB_8_AN.306_1#a8e24e731.blank?vaa=1&amp;vcp=1&amp;vis=1&amp;pid=219188561&amp;color=0,0,0&amp;vpa=189&amp;vtp=1&amp;vaab=1&amp;bbb=1"/>
          <p:cNvSpPr/>
          <p:nvPr/>
        </p:nvSpPr>
        <p:spPr>
          <a:xfrm>
            <a:off x="3039014" y="562074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07_1#a9c50098a?htil=36&amp;vaa=1&amp;vcp=1&amp;vis=1&amp;pid=2191885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656" y="1033272"/>
            <a:ext cx="4096512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307_2#a9c50098a?htil=36&amp;vaa=1&amp;vcp=1&amp;vis=1&amp;pid=219188561&amp;color=0,0,0&amp;vtp=1&amp;vaab=1&amp;bt=1&amp;bbb=1&amp;hb=1&amp;hs=1"/>
          <p:cNvSpPr/>
          <p:nvPr/>
        </p:nvSpPr>
        <p:spPr>
          <a:xfrm>
            <a:off x="539496" y="896112"/>
            <a:ext cx="68854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（4）①②③三条河流中，有“地上河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，汛期最长的是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。（以上均填数字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8_AN.1_1#a9c50098a.blank?vaa=1&amp;vcp=1&amp;vis=1&amp;pid=219188561&amp;color=0,0,0&amp;vpa=190&amp;vtp=1&amp;vaab=1"/>
          <p:cNvSpPr/>
          <p:nvPr/>
        </p:nvSpPr>
        <p:spPr>
          <a:xfrm>
            <a:off x="549815" y="151333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8_AN.2_1#a9c50098a.blank?vaa=1&amp;vcp=1&amp;vis=1&amp;pid=219188561&amp;color=0,0,0&amp;vpa=191&amp;vtp=1&amp;vaab=1"/>
          <p:cNvSpPr/>
          <p:nvPr/>
        </p:nvSpPr>
        <p:spPr>
          <a:xfrm>
            <a:off x="3750215" y="151333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8_BD.310_1#a64073782?htil=36&amp;vaa=1&amp;vcp=1&amp;vis=1&amp;pid=219188561&amp;color=0,0,0&amp;vtp=1&amp;vaab=1&amp;bbb=1&amp;hb=1&amp;hs=1"/>
          <p:cNvSpPr/>
          <p:nvPr/>
        </p:nvSpPr>
        <p:spPr>
          <a:xfrm>
            <a:off x="539496" y="2824416"/>
            <a:ext cx="68854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竺可桢先生这样评论中国的一条山脉，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此山脉南北二区域间之差异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，盖以气候显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，遂使华北、华南植物之种类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，旅行</a:t>
            </a:r>
            <a:endParaRPr lang="en-US" altLang="zh-CN" sz="2800" dirty="0"/>
          </a:p>
        </p:txBody>
      </p:sp>
      <p:sp>
        <p:nvSpPr>
          <p:cNvPr id="7" name="QB_8_AN.311_1#a64073782.blank?vaa=1&amp;vcp=1&amp;vis=1&amp;pid=219188561&amp;color=0,0,0&amp;vpa=192&amp;vtp=1&amp;vaab=1&amp;bbb=1"/>
          <p:cNvSpPr/>
          <p:nvPr/>
        </p:nvSpPr>
        <p:spPr>
          <a:xfrm>
            <a:off x="8149178" y="4724336"/>
            <a:ext cx="1206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C秦岭</a:t>
            </a:r>
            <a:endParaRPr lang="en-US" altLang="zh-CN" sz="2800" dirty="0"/>
          </a:p>
        </p:txBody>
      </p:sp>
      <p:sp>
        <p:nvSpPr>
          <p:cNvPr id="8" name="QB_8_BD.310_1#a64073782?htil=36&amp;vaa=1&amp;vcp=1&amp;vis=1&amp;pid=219188561&amp;color=0,0,0&amp;vtp=1&amp;vaab=1&amp;bbb=1&amp;hb=1&amp;hs=1"/>
          <p:cNvSpPr/>
          <p:nvPr/>
        </p:nvSpPr>
        <p:spPr>
          <a:xfrm>
            <a:off x="539496" y="475481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，以及人民之特性迥然有别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”。这条山脉是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。（填字母和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0ccca586?vcp=1&amp;pid=25fecee80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位于省级行政区分界线上的山脉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甘肃和青海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——祁连山；山西和河北——太行山；江西和福建——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武夷山；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广东和湖南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——南岭；西藏和新疆——昆仑山；重庆和湖北——巫山。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12_1#5fb7c636c?vaa=1&amp;vcp=1&amp;vis=1&amp;pid=219188561&amp;color=0,0,0&amp;vtp=1&amp;vaab=1&amp;bt=1&amp;bbb=1&amp;hb=1"/>
          <p:cNvSpPr/>
          <p:nvPr/>
        </p:nvSpPr>
        <p:spPr>
          <a:xfrm>
            <a:off x="539496" y="11523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（6）长江中下游平原是我国著名的“鱼米之乡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”，它位于我国地势的第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313_1#5fb7c636c.blank?vaa=1&amp;vcp=1&amp;vis=1&amp;pid=219188561&amp;color=0,0,0&amp;vpa=193&amp;vtp=1&amp;vaab=1"/>
          <p:cNvSpPr/>
          <p:nvPr/>
        </p:nvSpPr>
        <p:spPr>
          <a:xfrm>
            <a:off x="549815" y="174866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pic>
        <p:nvPicPr>
          <p:cNvPr id="4" name="QO_7_BD.312_2#5fb7c636c?vaa=1&amp;vcp=1&amp;vis=1&amp;pid=2191885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4647" y="2116198"/>
            <a:ext cx="4442705" cy="367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_1#51ab4f348?vaa=1&amp;vcp=1&amp;vis=1&amp;pid=25fecee80&amp;color=0,0,0&amp;vtp=1&amp;vaab=1&amp;bt=1&amp;bbb=1"/>
          <p:cNvSpPr/>
          <p:nvPr/>
        </p:nvSpPr>
        <p:spPr>
          <a:xfrm>
            <a:off x="539496" y="10956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2.地形复杂多样</a:t>
            </a:r>
            <a:endParaRPr lang="en-US" altLang="zh-CN" sz="2800" dirty="0"/>
          </a:p>
        </p:txBody>
      </p:sp>
      <p:sp>
        <p:nvSpPr>
          <p:cNvPr id="3" name="QB_8_BD.13_1#42b76b20b?sp=1&amp;vaa=1&amp;vcp=1&amp;vis=1&amp;pid=51ab4f348&amp;color=0,0,0&amp;vtp=1&amp;vaab=1&amp;bbb=1"/>
          <p:cNvSpPr/>
          <p:nvPr/>
        </p:nvSpPr>
        <p:spPr>
          <a:xfrm>
            <a:off x="539496" y="17155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（1）主要地形区</a:t>
            </a:r>
            <a:endParaRPr lang="en-US" altLang="zh-CN" sz="2800" dirty="0"/>
          </a:p>
        </p:txBody>
      </p:sp>
      <p:graphicFrame>
        <p:nvGraphicFramePr>
          <p:cNvPr id="10" name="QB_8_BD.13_2#42b76b20b?colgroup=2,4,22&amp;vaa=1&amp;vcp=1&amp;vis=1&amp;pid=51ab4f348&amp;color=0,0,0&amp;vtp=1&amp;vaab=1&amp;bbb=1&amp;hb=1"/>
          <p:cNvGraphicFramePr>
            <a:graphicFrameLocks noGrp="1"/>
          </p:cNvGraphicFramePr>
          <p:nvPr/>
        </p:nvGraphicFramePr>
        <p:xfrm>
          <a:off x="539496" y="2398934"/>
          <a:ext cx="11082528" cy="3336736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1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世界上黄土分布面积最广的区域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水土流失严重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平均海拔1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000米左右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开阔坦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地面起伏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西北部沙漠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戈壁广布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和中部多肥美草原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14_1#42b76b20b.blank?vaa=1&amp;vcp=1&amp;vis=1&amp;pid=51ab4f348&amp;color=0,0,0&amp;vpa=11&amp;vtp=1&amp;vaab=1&amp;bbb=1"/>
          <p:cNvSpPr/>
          <p:nvPr/>
        </p:nvSpPr>
        <p:spPr>
          <a:xfrm>
            <a:off x="1621695" y="294217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黄土</a:t>
            </a:r>
            <a:endParaRPr lang="en-US" altLang="zh-CN" sz="2800" dirty="0"/>
          </a:p>
        </p:txBody>
      </p:sp>
      <p:sp>
        <p:nvSpPr>
          <p:cNvPr id="6" name="QB_8_AN.15_1#42b76b20b.blank?vaa=1&amp;vcp=1&amp;vis=1&amp;pid=51ab4f348&amp;color=0,0,0&amp;vpa=12&amp;vtp=1&amp;vaab=1&amp;bbb=1"/>
          <p:cNvSpPr/>
          <p:nvPr/>
        </p:nvSpPr>
        <p:spPr>
          <a:xfrm>
            <a:off x="3638318" y="348091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沟壑纵横</a:t>
            </a:r>
            <a:endParaRPr lang="en-US" altLang="zh-CN" sz="2800" dirty="0"/>
          </a:p>
        </p:txBody>
      </p:sp>
      <p:sp>
        <p:nvSpPr>
          <p:cNvPr id="7" name="QB_8_AN.16_1#42b76b20b.blank?vaa=1&amp;vcp=1&amp;vis=1&amp;pid=51ab4f348&amp;color=0,0,0&amp;vpa=13&amp;vtp=1&amp;vaab=1&amp;bbb=1"/>
          <p:cNvSpPr/>
          <p:nvPr/>
        </p:nvSpPr>
        <p:spPr>
          <a:xfrm>
            <a:off x="1621695" y="434076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</a:t>
            </a:r>
            <a:endParaRPr lang="en-US" altLang="zh-CN" sz="2800" dirty="0"/>
          </a:p>
        </p:txBody>
      </p:sp>
      <p:sp>
        <p:nvSpPr>
          <p:cNvPr id="8" name="QB_8_AN.17_1#42b76b20b.blank?vaa=1&amp;vcp=1&amp;vis=1&amp;pid=51ab4f348&amp;color=0,0,0&amp;vpa=14&amp;vtp=1&amp;vaab=1"/>
          <p:cNvSpPr/>
          <p:nvPr/>
        </p:nvSpPr>
        <p:spPr>
          <a:xfrm>
            <a:off x="4705118" y="406136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9" name="QB_8_AN.18_1#42b76b20b.blank?vaa=1&amp;vcp=1&amp;vis=1&amp;pid=51ab4f348&amp;color=0,0,0&amp;vpa=15&amp;vtp=1&amp;vaab=1&amp;bbb=1"/>
          <p:cNvSpPr/>
          <p:nvPr/>
        </p:nvSpPr>
        <p:spPr>
          <a:xfrm>
            <a:off x="5403618" y="462016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3317</Words>
  <Application>Microsoft Office PowerPoint</Application>
  <PresentationFormat>宽屏</PresentationFormat>
  <Paragraphs>923</Paragraphs>
  <Slides>80</Slides>
  <Notes>78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9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2024-11-23T11:49:00Z</dcterms:created>
  <dcterms:modified xsi:type="dcterms:W3CDTF">2025-07-28T01:00:42Z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66FD1E9B861B4944B843B1B3790166FF_12</vt:lpwstr>
  </property>
  <property fmtid="{D5CDD505-2E9C-101B-9397-08002B2CF9AE}" pid="3" name="KSOProductBuildVer">
    <vt:lpwstr>2052-12.1.0.17147</vt:lpwstr>
  </property>
</Properties>
</file>