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53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98f261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306A776-6346-4740-9544-27633B0E6E2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名词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98f261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ED0A357-EDA8-4365-B03A-E50A624A1D9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849719e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1d384bb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d39a6cb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71547bc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849719ed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1d384bbe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d39a6cb5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671547bc6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名词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98f261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30650D3-4F70-45A0-9540-8CBA85A0D46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849719e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1d384bb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d39a6cb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71547bc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849719ed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1d384bbe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d39a6cb5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671547bc6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名词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2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F051E09-D085-EFD1-A2B8-55071F406D2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DEF1813-D88F-48A7-81D5-488E2FFD9DC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571ADCF-77C0-4D2A-B4EB-442C14CE931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849719e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1d384bb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d39a6cb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71547bc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849719ed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1d384bbe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d39a6cb5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671547bc6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02BA800-CAEA-4A2E-AC55-1F326C4EC02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849719e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1d384bb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d39a6cb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71547bc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849719ed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a1d384bbe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3d39a6cb5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671547bc6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5a83f615?sp=1&amp;vcp=1&amp;pid=a1d384bb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二、名词的数</a:t>
            </a:r>
            <a:endParaRPr lang="en-US" altLang="zh-CN" sz="3200" dirty="0"/>
          </a:p>
        </p:txBody>
      </p:sp>
      <p:sp>
        <p:nvSpPr>
          <p:cNvPr id="3" name="P_6_BD#200dce864?vcp=1&amp;pid=95a83f615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英语中的名词可分为可数名词和不可数名词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。个体名词和集体名词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一般是可数名词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，有单、复数之分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。物质名词和大多数抽象名词通常是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不可数名词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，一般只有单数形式。不可数名词不能直接和不定冠词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、数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词以及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several等词连用。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00dce864?sp=1&amp;vcp=1&amp;pid=95a83f615&amp;color=0,0,0&amp;vtp=1&amp;vaab=1&amp;bt=1&amp;bbb=1"/>
          <p:cNvSpPr/>
          <p:nvPr/>
        </p:nvSpPr>
        <p:spPr>
          <a:xfrm>
            <a:off x="539496" y="8225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规则变化的名词的复数变化方法。</a:t>
            </a:r>
            <a:endParaRPr lang="en-US" altLang="zh-CN" sz="2800" dirty="0"/>
          </a:p>
        </p:txBody>
      </p:sp>
      <p:graphicFrame>
        <p:nvGraphicFramePr>
          <p:cNvPr id="12" name="P_6_BD#200dce864?colgroup=13,16&amp;vcp=1&amp;pid=95a83f61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119808"/>
              </p:ext>
            </p:extLst>
          </p:nvPr>
        </p:nvGraphicFramePr>
        <p:xfrm>
          <a:off x="539496" y="1504124"/>
          <a:ext cx="11082528" cy="4518026"/>
        </p:xfrm>
        <a:graphic>
          <a:graphicData uri="http://schemas.openxmlformats.org/drawingml/2006/table">
            <a:tbl>
              <a:tblPr/>
              <a:tblGrid>
                <a:gridCol w="5047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5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5991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一般情况下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在词尾加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student—students,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—bikes,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pear—pears,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ruler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—rulers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x,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结尾的名词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词尾加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bus—buses,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box—boxes,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—watches,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wish—wishes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85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以辅音字母加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结尾的名词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country—countries,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factory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—factories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6_BD#200dce864?colgroup=13,16&amp;vcp=1&amp;pid=95a83f61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226004"/>
              </p:ext>
            </p:extLst>
          </p:nvPr>
        </p:nvGraphicFramePr>
        <p:xfrm>
          <a:off x="539496" y="1827370"/>
          <a:ext cx="11082528" cy="3907855"/>
        </p:xfrm>
        <a:graphic>
          <a:graphicData uri="http://schemas.openxmlformats.org/drawingml/2006/table">
            <a:tbl>
              <a:tblPr/>
              <a:tblGrid>
                <a:gridCol w="5047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5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以元音字母加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结尾的单词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接在词尾加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boy—boys,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day—days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结尾的单词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leaf—leaves,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knife—knives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结尾表示有生命事物的名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potato—potatoes,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tomato—tomatoes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—heroes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200dce864?colgroup=13,16&amp;vcp=1&amp;pid=95a83f615&amp;color=0,0,0&amp;mp=1&amp;vtp=1&amp;vaab=1&amp;bt=1&amp;bbb=1">
            <a:extLst>
              <a:ext uri="{FF2B5EF4-FFF2-40B4-BE49-F238E27FC236}">
                <a16:creationId xmlns:a16="http://schemas.microsoft.com/office/drawing/2014/main" id="{E310E06F-B18E-C485-6644-7608A4A1DFEB}"/>
              </a:ext>
            </a:extLst>
          </p:cNvPr>
          <p:cNvSpPr txBox="1"/>
          <p:nvPr/>
        </p:nvSpPr>
        <p:spPr>
          <a:xfrm>
            <a:off x="10903879" y="111896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6_BD#200dce864?colgroup=13,16&amp;vcp=1&amp;pid=95a83f61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067189"/>
              </p:ext>
            </p:extLst>
          </p:nvPr>
        </p:nvGraphicFramePr>
        <p:xfrm>
          <a:off x="539496" y="2381630"/>
          <a:ext cx="11082528" cy="2799335"/>
        </p:xfrm>
        <a:graphic>
          <a:graphicData uri="http://schemas.openxmlformats.org/drawingml/2006/table">
            <a:tbl>
              <a:tblPr/>
              <a:tblGrid>
                <a:gridCol w="5047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5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结尾表示无生命事物的名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radio—radios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piano—pianos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zoo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—zoos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结尾的名词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即使表示有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生命的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bamboos（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竹子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kangaroos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袋鼠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200dce864?colgroup=13,16&amp;vcp=1&amp;pid=95a83f615&amp;color=0,0,0&amp;mp=1&amp;vtp=1&amp;vaab=1&amp;bt=1&amp;bbb=1">
            <a:extLst>
              <a:ext uri="{FF2B5EF4-FFF2-40B4-BE49-F238E27FC236}">
                <a16:creationId xmlns:a16="http://schemas.microsoft.com/office/drawing/2014/main" id="{1EECFD6F-F0FB-4501-F154-C11DC8C6931E}"/>
              </a:ext>
            </a:extLst>
          </p:cNvPr>
          <p:cNvSpPr txBox="1"/>
          <p:nvPr/>
        </p:nvSpPr>
        <p:spPr>
          <a:xfrm>
            <a:off x="10903879" y="16732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00dce864?sp=1&amp;vcp=1&amp;pid=95a83f615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不规则变化的名词的单复数变化形式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。这一类型的名词要靠大家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平时多写多记。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835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（1）有规律可循。例如：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83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foot—feet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tooth—teeth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83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man—men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mouse—mice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83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policeman—policemen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83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child—children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83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Frenchman—Frenchmen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783580" algn="l"/>
              </a:tabLst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student—boy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00dce864?vcp=1&amp;pid=95a83f615&amp;color=0,0,0&amp;mp=1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注意下列名词、合成名词的单复数变化形式。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—Americans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German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—Germans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passer-by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—passers-by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brother-in-law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—brothers-in-law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00dce864?sp=1&amp;vcp=1&amp;pid=95a83f615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（2）单复数同形。例如：Chinese—Chinese,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Japanese—Japanese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—deer,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sheep—sheep,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（3）前后两个名词都要用复数形式。例如：woman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doctor—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teacher—men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（4）有些名词本身就以s结尾，但并非复数概念。例如：news,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politics,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physics。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00dce864?vcp=1&amp;pid=95a83f615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特别注意：名词作定语时，一般用其单数形式。例如：a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students。但man,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woman作定语修饰单数名词时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单数形式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；修饰复数名词时，用其复数形式。例如：a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60b4cfd6?sp=1&amp;vcp=1&amp;pid=a1d384bb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三、名词的格</a:t>
            </a:r>
            <a:endParaRPr lang="en-US" altLang="zh-CN" sz="3200" dirty="0"/>
          </a:p>
        </p:txBody>
      </p:sp>
      <p:sp>
        <p:nvSpPr>
          <p:cNvPr id="3" name="P_6_BD#7279bb0d0?sp=1&amp;vcp=1&amp;pid=160b4cfd6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有生命的事物的名词所有格，一般在词尾加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“’s”。例如：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handbag.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这是我妈妈的手提包。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dictionary.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那是玛丽的英语词典。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以s或es结尾的名词末尾只加“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”。有些表示时间、距离、国家、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城镇等无生命的事物的名词，也可以加“’s”构成所有格。例如：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walk.这只是步行20分钟的路程。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100-metre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谁赢了女子100米赛跑?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279bb0d0?sp=1&amp;vcp=1&amp;pid=160b4cfd6&amp;color=0,0,0&amp;vtp=1&amp;vaab=1&amp;bt=1&amp;bb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不以s或es结尾的复数名词，末尾仍要加“’s”。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请问人民医院在哪儿?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六月一日是儿童节。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表示两者或多个人共同拥有的人或物时，只需在并列名词的最后一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个名词词尾加“’s”。若表示各自拥有时，则每个名词后均加“’s”。试比较：</a:t>
            </a:r>
            <a:endParaRPr kumimoji="0" lang="en-US" altLang="zh-CN" sz="2800" b="0" i="0" u="none" strike="noStrike" kern="1200" cap="none" spc="-5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teacher.莉莉和露西的母亲是教师。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teachers.吉姆的母亲和汤姆的母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亲都是教师。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58e664b2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b58e664b2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b58e664b2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语法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7279bb0d0?sp=1&amp;vcp=1&amp;pid=160b4cfd6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有些名词，如诊所、家、店铺等名词所有格加“’s”后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，可以省去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表示相关处所的名词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。如：the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doctor’s（诊所），Mr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White’s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怀特先生家），the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book-seller’s（书店）。例如：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now.刚才我在汉特太太家里。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doctor’s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.这件事发生在离诊所不远的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地方。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of所有格主要表示无生命的东西的所属关系。例如：a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d39a6cb5.fixed?vcp=1&amp;pid=298f261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名词</a:t>
            </a:r>
            <a:endParaRPr lang="en-US" altLang="zh-CN" sz="4000" dirty="0"/>
          </a:p>
        </p:txBody>
      </p:sp>
      <p:sp>
        <p:nvSpPr>
          <p:cNvPr id="3" name="C_4_BD#3d39a6cb5.fixed?vcp=1&amp;pid=298f2617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20ebd20fe?vaa=1&amp;vcp=1&amp;pid=3d39a6cb5&amp;color=0,0,0&amp;vtp=1&amp;vaab=1&amp;bt=1&amp;bbb=1&amp;hb=1"/>
          <p:cNvSpPr/>
          <p:nvPr/>
        </p:nvSpPr>
        <p:spPr>
          <a:xfrm>
            <a:off x="539496" y="15435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（2024·广西·中考）Jimmy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bookstore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3_1#20ebd20fe.blank?vaa=1&amp;vcp=1&amp;pid=3d39a6cb5&amp;color=0,0,0&amp;vpa=1&amp;vtp=1&amp;vaab=1"/>
          <p:cNvSpPr/>
          <p:nvPr/>
        </p:nvSpPr>
        <p:spPr>
          <a:xfrm>
            <a:off x="4196302" y="213982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_2#20ebd20fe.choices?vaa=1&amp;vcp=1&amp;pid=3d39a6cb5&amp;color=0,0,0&amp;vtp=1&amp;vaab=1&amp;bbb=1"/>
          <p:cNvSpPr/>
          <p:nvPr/>
        </p:nvSpPr>
        <p:spPr>
          <a:xfrm>
            <a:off x="539496" y="2818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38787" algn="l"/>
                <a:tab pos="74743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.rulers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B.bags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.books</a:t>
            </a:r>
            <a:endParaRPr lang="en-US" altLang="zh-CN" sz="2800" dirty="0"/>
          </a:p>
        </p:txBody>
      </p:sp>
      <p:sp>
        <p:nvSpPr>
          <p:cNvPr id="5" name="QC_5_AS.1_1#20ebd20fe?vaa=1&amp;vcp=1&amp;pid=3d39a6cb5&amp;color=0,0,0&amp;vtp=1&amp;vaab=1&amp;bbb=1&amp;h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本题考查名词词义辨析。rulers“直尺”；bags“包”；books“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书”。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reading和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bookstore可知，吉米喜欢阅读，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所以他经常去书店买书。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：吉米喜欢读书，所以他经常去书店买一些书。故答案为C。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3522e0fed?vaa=1&amp;vcp=1&amp;pid=3d39a6cb5&amp;color=0,0,0&amp;vtp=1&amp;vaab=1&amp;bt=1&amp;bbb=1&amp;hb=1"/>
          <p:cNvSpPr/>
          <p:nvPr/>
        </p:nvSpPr>
        <p:spPr>
          <a:xfrm>
            <a:off x="539496" y="15435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（2023·湖南郴州·中考）My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amusement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endParaRPr lang="en-US" altLang="zh-CN" sz="2800" dirty="0"/>
          </a:p>
        </p:txBody>
      </p:sp>
      <p:sp>
        <p:nvSpPr>
          <p:cNvPr id="3" name="QC_5_AN.7_1#3522e0fed.blank?vaa=1&amp;vcp=1&amp;pid=3d39a6cb5&amp;color=0,0,0&amp;vpa=2&amp;vtp=1&amp;vaab=1"/>
          <p:cNvSpPr/>
          <p:nvPr/>
        </p:nvSpPr>
        <p:spPr>
          <a:xfrm>
            <a:off x="1854739" y="213982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5_2#3522e0fed.choices?vaa=1&amp;vcp=1&amp;pid=3d39a6cb5&amp;color=0,0,0&amp;vtp=1&amp;vaab=1&amp;bbb=1"/>
          <p:cNvSpPr/>
          <p:nvPr/>
        </p:nvSpPr>
        <p:spPr>
          <a:xfrm>
            <a:off x="539496" y="2818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4020820" algn="l"/>
                <a:tab pos="77749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.Children’s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B.Children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.Child’s</a:t>
            </a:r>
            <a:endParaRPr lang="en-US" altLang="zh-CN" sz="2800" dirty="0"/>
          </a:p>
        </p:txBody>
      </p:sp>
      <p:sp>
        <p:nvSpPr>
          <p:cNvPr id="5" name="QC_5_AS.1_1#3522e0fed?vaa=1&amp;vcp=1&amp;pid=3d39a6cb5&amp;color=0,0,0&amp;vtp=1&amp;vaab=1&amp;bbb=1&amp;h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本题考查所有格中节日的表达。Children’s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Day意为“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儿童节”，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是固定表达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。句意：我的父母在儿童节带我去了游乐园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。在那里有很多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令人兴奋的事情可做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1d3281e54?sp=1&amp;vaa=1&amp;vcp=1&amp;pid=3d39a6cb5&amp;color=0,0,0&amp;vtp=1&amp;vaab=1&amp;bt=1&amp;bbb=1&amp;hb=1"/>
          <p:cNvSpPr/>
          <p:nvPr/>
        </p:nvSpPr>
        <p:spPr>
          <a:xfrm>
            <a:off x="539496" y="79648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（2023·湖南邵阳·中考）—What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11_1#1d3281e54.blank?vaa=1&amp;vcp=1&amp;pid=3d39a6cb5&amp;color=0,0,0&amp;vpa=3&amp;vtp=1&amp;vaab=1"/>
          <p:cNvSpPr/>
          <p:nvPr/>
        </p:nvSpPr>
        <p:spPr>
          <a:xfrm>
            <a:off x="2834228" y="193910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9_2#1d3281e54.choices?vaa=1&amp;vcp=1&amp;pid=3d39a6cb5&amp;color=0,0,0&amp;vtp=1&amp;vaab=1&amp;bbb=1"/>
          <p:cNvSpPr/>
          <p:nvPr/>
        </p:nvSpPr>
        <p:spPr>
          <a:xfrm>
            <a:off x="539496" y="257270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54120" algn="l"/>
                <a:tab pos="74701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.rabbit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B.ducks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.sheeps</a:t>
            </a:r>
            <a:endParaRPr lang="en-US" altLang="zh-CN" sz="2800" dirty="0"/>
          </a:p>
        </p:txBody>
      </p:sp>
      <p:sp>
        <p:nvSpPr>
          <p:cNvPr id="5" name="QC_5_AS.1_1#1d3281e54?vaa=1&amp;vcp=1&amp;pid=3d39a6cb5&amp;color=0,0,0&amp;vtp=1&amp;vaab=1&amp;bbb=1&amp;hb=1"/>
          <p:cNvSpPr/>
          <p:nvPr/>
        </p:nvSpPr>
        <p:spPr>
          <a:xfrm>
            <a:off x="539496" y="3151505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本题考查名词的数的用法。A项意为“兔子”，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是可数名词单数；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项意为“鸭子”，是可数名词复数；C项是错误项，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sheep是单复数同形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的名词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。some用来修饰可数名词复数或不可数名词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，所以此处应填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ducks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。句意：——汤姆，你在农场里看见了什么动物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？——我看见了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一些鸭子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e5a80b1fd?vaa=1&amp;vcp=1&amp;pid=3d39a6cb5&amp;color=0,0,0&amp;vtp=1&amp;vaab=1&amp;bt=1&amp;bbb=1&amp;hb=1"/>
          <p:cNvSpPr/>
          <p:nvPr/>
        </p:nvSpPr>
        <p:spPr>
          <a:xfrm>
            <a:off x="539496" y="12275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（2023·湖南岳阳·中考）Yueyang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endParaRPr lang="en-US" altLang="zh-CN" sz="2800" dirty="0"/>
          </a:p>
        </p:txBody>
      </p:sp>
      <p:sp>
        <p:nvSpPr>
          <p:cNvPr id="3" name="QC_5_AN.15_1#e5a80b1fd.blank?vaa=1&amp;vcp=1&amp;pid=3d39a6cb5&amp;color=0,0,0&amp;vpa=4&amp;vtp=1&amp;vaab=1"/>
          <p:cNvSpPr/>
          <p:nvPr/>
        </p:nvSpPr>
        <p:spPr>
          <a:xfrm>
            <a:off x="1964278" y="18238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3_2#e5a80b1fd.choices?vaa=1&amp;vcp=1&amp;pid=3d39a6cb5&amp;color=0,0,0&amp;vtp=1&amp;vaab=1&amp;bbb=1"/>
          <p:cNvSpPr/>
          <p:nvPr/>
        </p:nvSpPr>
        <p:spPr>
          <a:xfrm>
            <a:off x="539496" y="24946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77920" algn="l"/>
                <a:tab pos="75336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.city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B.cities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.citys</a:t>
            </a:r>
            <a:endParaRPr lang="en-US" altLang="zh-CN" sz="2800" dirty="0"/>
          </a:p>
        </p:txBody>
      </p:sp>
      <p:sp>
        <p:nvSpPr>
          <p:cNvPr id="5" name="QC_5_AS.1_1#e5a80b1fd?vaa=1&amp;vcp=1&amp;pid=3d39a6cb5&amp;color=0,0,0&amp;vtp=1&amp;vaab=1&amp;bbb=1&amp;hb=1"/>
          <p:cNvSpPr/>
          <p:nvPr/>
        </p:nvSpPr>
        <p:spPr>
          <a:xfrm>
            <a:off x="539496" y="312413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本题考查名词的复数构成。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+形容词最高级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词复数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”是英语中最高级的固定搭配，表示“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中最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之一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的复数形式为cities。句意：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岳阳是今年中国十大最美丽的城市之一。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故答案为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b125c214d?sp=1&amp;vaa=1&amp;vcp=1&amp;pid=3d39a6cb5&amp;color=0,0,0&amp;vtp=1&amp;vaab=1&amp;bt=1&amp;bbb=1"/>
          <p:cNvSpPr/>
          <p:nvPr/>
        </p:nvSpPr>
        <p:spPr>
          <a:xfrm>
            <a:off x="539496" y="15603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（2022年广西贺州·中考）—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cups.</a:t>
            </a:r>
            <a:endParaRPr lang="en-US" altLang="zh-CN" sz="2800" dirty="0"/>
          </a:p>
        </p:txBody>
      </p:sp>
      <p:sp>
        <p:nvSpPr>
          <p:cNvPr id="3" name="QC_5_AN.19_1#b125c214d.blank?vaa=1&amp;vcp=1&amp;pid=3d39a6cb5&amp;color=0,0,0&amp;vpa=5&amp;vtp=1&amp;vaab=1"/>
          <p:cNvSpPr/>
          <p:nvPr/>
        </p:nvSpPr>
        <p:spPr>
          <a:xfrm>
            <a:off x="7271289" y="152984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7_2#b125c214d.choices?vaa=1&amp;vcp=1&amp;pid=3d39a6cb5&amp;color=0,0,0&amp;vtp=1&amp;vaab=1&amp;bbb=1"/>
          <p:cNvSpPr/>
          <p:nvPr/>
        </p:nvSpPr>
        <p:spPr>
          <a:xfrm>
            <a:off x="539496" y="28274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831465" algn="l"/>
                <a:tab pos="5497830" algn="l"/>
                <a:tab pos="82530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.milk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B.egg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C.pear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.potato</a:t>
            </a:r>
            <a:endParaRPr lang="en-US" altLang="zh-CN" sz="2800" dirty="0"/>
          </a:p>
        </p:txBody>
      </p:sp>
      <p:sp>
        <p:nvSpPr>
          <p:cNvPr id="5" name="QC_5_AS.1_1#b125c214d?vaa=1&amp;vcp=1&amp;pid=3d39a6cb5&amp;color=0,0,0&amp;vtp=1&amp;vaab=1&amp;bbb=1&amp;hb=1"/>
          <p:cNvSpPr/>
          <p:nvPr/>
        </p:nvSpPr>
        <p:spPr>
          <a:xfrm>
            <a:off x="539496" y="34568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本题考查名词的数的用法。how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much用于对不可数名词进行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，四个选项中只有milk是不可数名词，符合语境。句意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：——你们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需要多少牛奶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?——我们需要两杯。故答案为A。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371b98d23?vaa=1&amp;vcp=1&amp;pid=3d39a6cb5&amp;color=0,0,0&amp;vtp=1&amp;vaab=1&amp;bt=1&amp;bbb=1&amp;hb=1"/>
          <p:cNvSpPr/>
          <p:nvPr/>
        </p:nvSpPr>
        <p:spPr>
          <a:xfrm>
            <a:off x="539496" y="9265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（2022年黑龙江绥化·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pilot.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endParaRPr lang="en-US" altLang="zh-CN" sz="2800" dirty="0"/>
          </a:p>
        </p:txBody>
      </p:sp>
      <p:sp>
        <p:nvSpPr>
          <p:cNvPr id="3" name="QC_5_AN.23_1#371b98d23.blank?vaa=1&amp;vcp=1&amp;pid=3d39a6cb5&amp;color=0,0,0&amp;vpa=6&amp;vtp=1&amp;vaab=1"/>
          <p:cNvSpPr/>
          <p:nvPr/>
        </p:nvSpPr>
        <p:spPr>
          <a:xfrm>
            <a:off x="5612352" y="89611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1_2#371b98d23.choices?vaa=1&amp;vcp=1&amp;pid=3d39a6cb5&amp;color=0,0,0&amp;vtp=1&amp;vaab=1&amp;bbb=1"/>
          <p:cNvSpPr/>
          <p:nvPr/>
        </p:nvSpPr>
        <p:spPr>
          <a:xfrm>
            <a:off x="539496" y="21936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20253" algn="l"/>
                <a:tab pos="73897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Peter’s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.Tony’s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.Tony’s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Peter’s</a:t>
            </a:r>
            <a:endParaRPr lang="en-US" altLang="zh-CN" sz="2800" dirty="0"/>
          </a:p>
        </p:txBody>
      </p:sp>
      <p:sp>
        <p:nvSpPr>
          <p:cNvPr id="5" name="QC_5_AS.1_1#371b98d23?vaa=1&amp;vcp=1&amp;pid=3d39a6cb5&amp;color=0,0,0&amp;vtp=1&amp;vaab=1&amp;bbb=1&amp;hb=1"/>
          <p:cNvSpPr/>
          <p:nvPr/>
        </p:nvSpPr>
        <p:spPr>
          <a:xfrm>
            <a:off x="539496" y="282314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本题考查名词所有格的用法。“A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B’s+名词的单数形式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“A与B共有”，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+名词的复数形式”表示“A与B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分别拥有”。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根据设空处后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father为可数名词单数形式可知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，此处指两个人共有的父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，所以要在第二个名词后加“’s”。句意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：托尼和彼得的父亲是一名飞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。他去过世界上许多国家。故答案为A。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03f0b7a9?vcp=1&amp;pid=3d39a6cb5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学习至此，请完成第26讲备考练习（第234页）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71547bc6.fixed?vcp=1&amp;pid=298f261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名词</a:t>
            </a:r>
            <a:endParaRPr lang="en-US" altLang="zh-CN" sz="4000" dirty="0"/>
          </a:p>
        </p:txBody>
      </p:sp>
      <p:sp>
        <p:nvSpPr>
          <p:cNvPr id="3" name="C_4_BD#671547bc6.fixed?vcp=1&amp;pid=298f26179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第26讲备考练习（名词）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849719ed.fixed?vcp=1&amp;pid=298f261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名词</a:t>
            </a:r>
            <a:endParaRPr lang="en-US" altLang="zh-CN" sz="4000" dirty="0"/>
          </a:p>
        </p:txBody>
      </p:sp>
      <p:sp>
        <p:nvSpPr>
          <p:cNvPr id="3" name="C_4_BD#6849719ed.fixed?vcp=1&amp;pid=298f2617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25_1#22e240c0b?sp=1&amp;vaa=1&amp;vcp=1&amp;pid=d7176c0eb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（2024·四川乐山·中考）—World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21st.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4" name="QC_6_AN.1_1#22e240c0b.bracket?vaa=1&amp;vcp=1&amp;pid=d7176c0eb&amp;color=0,0,0&amp;vpa=7&amp;vtp=1&amp;vaab=1"/>
          <p:cNvSpPr/>
          <p:nvPr/>
        </p:nvSpPr>
        <p:spPr>
          <a:xfrm>
            <a:off x="5294852" y="191881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25_2#22e240c0b.choices?vaa=1&amp;vcp=1&amp;pid=d7176c0eb&amp;color=0,0,0&amp;vtp=1&amp;vaab=1&amp;bbb=1"/>
          <p:cNvSpPr/>
          <p:nvPr/>
        </p:nvSpPr>
        <p:spPr>
          <a:xfrm>
            <a:off x="539496" y="31803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.courage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B.energy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.reason</a:t>
            </a:r>
            <a:endParaRPr lang="en-US" altLang="zh-CN" sz="2800" dirty="0"/>
          </a:p>
        </p:txBody>
      </p:sp>
      <p:sp>
        <p:nvSpPr>
          <p:cNvPr id="6" name="QC_6_BD.27_1#1ff3afe84?vaa=1&amp;vcp=1&amp;pid=d7176c0eb&amp;color=0,0,0&amp;vtp=1&amp;vaab=1&amp;bbb=1&amp;hb=1"/>
          <p:cNvSpPr/>
          <p:nvPr/>
        </p:nvSpPr>
        <p:spPr>
          <a:xfrm>
            <a:off x="539496" y="38098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（2024·天津·中考改编）Don’t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8_1#1ff3afe84.bracket?vaa=1&amp;vcp=1&amp;pid=d7176c0eb&amp;color=0,0,0&amp;vpa=8&amp;vtp=1&amp;vaab=1"/>
          <p:cNvSpPr/>
          <p:nvPr/>
        </p:nvSpPr>
        <p:spPr>
          <a:xfrm>
            <a:off x="4974177" y="444421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27_2#1ff3afe84.choices?vaa=1&amp;vcp=1&amp;pid=d7176c0eb&amp;color=0,0,0&amp;vtp=1&amp;vaab=1&amp;bbb=1"/>
          <p:cNvSpPr/>
          <p:nvPr/>
        </p:nvSpPr>
        <p:spPr>
          <a:xfrm>
            <a:off x="539496" y="50790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.body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B.voice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.interest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9_1#8e2928a4d?sp=1&amp;vaa=1&amp;vcp=1&amp;pid=d7176c0eb&amp;color=0,0,0&amp;vtp=1&amp;vaab=1&amp;bt=1&amp;bbb=1&amp;hb=1"/>
          <p:cNvSpPr/>
          <p:nvPr/>
        </p:nvSpPr>
        <p:spPr>
          <a:xfrm>
            <a:off x="539496" y="8898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（2024·安徽·中考改编）—Art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cross-cultural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8e2928a4d.bracket?vaa=1&amp;vcp=1&amp;pid=d7176c0eb&amp;color=0,0,0&amp;vpa=9&amp;vtp=1&amp;vaab=1"/>
          <p:cNvSpPr/>
          <p:nvPr/>
        </p:nvSpPr>
        <p:spPr>
          <a:xfrm>
            <a:off x="8672353" y="21719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9_2#8e2928a4d.choices?vaa=1&amp;vcp=1&amp;pid=d7176c0eb&amp;color=0,0,0&amp;vtp=1&amp;vaab=1&amp;bbb=1"/>
          <p:cNvSpPr/>
          <p:nvPr/>
        </p:nvSpPr>
        <p:spPr>
          <a:xfrm>
            <a:off x="539496" y="281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.river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B.wall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.bridge</a:t>
            </a:r>
            <a:endParaRPr lang="en-US" altLang="zh-CN" sz="2800" dirty="0"/>
          </a:p>
        </p:txBody>
      </p:sp>
      <p:sp>
        <p:nvSpPr>
          <p:cNvPr id="5" name="QC_6_BD.31_1#af850d083?sp=1&amp;vaa=1&amp;vcp=1&amp;pid=d7176c0eb&amp;color=0,0,0&amp;vtp=1&amp;vaab=1&amp;bbb=1&amp;hb=1"/>
          <p:cNvSpPr/>
          <p:nvPr/>
        </p:nvSpPr>
        <p:spPr>
          <a:xfrm>
            <a:off x="539496" y="34398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（2024·四川凉山州·中考）—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32_1#af850d083.bracket?vaa=1&amp;vcp=1&amp;pid=d7176c0eb&amp;color=0,0,0&amp;vpa=10&amp;vtp=1&amp;vaab=1"/>
          <p:cNvSpPr/>
          <p:nvPr/>
        </p:nvSpPr>
        <p:spPr>
          <a:xfrm>
            <a:off x="4723352" y="47218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31_2#af850d083.choices?vaa=1&amp;vcp=1&amp;pid=d7176c0eb&amp;color=0,0,0&amp;vtp=1&amp;vaab=1&amp;bbb=1"/>
          <p:cNvSpPr/>
          <p:nvPr/>
        </p:nvSpPr>
        <p:spPr>
          <a:xfrm>
            <a:off x="539496" y="53624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.photo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B.name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.member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3_1#c175bfd47?vaa=1&amp;vcp=1&amp;pid=d7176c0eb&amp;color=0,0,0&amp;vtp=1&amp;vaab=1&amp;bt=1&amp;bbb=1&amp;hb=1"/>
          <p:cNvSpPr/>
          <p:nvPr/>
        </p:nvSpPr>
        <p:spPr>
          <a:xfrm>
            <a:off x="539496" y="554400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c175bfd47.bracket?vaa=1&amp;vcp=1&amp;pid=d7176c0eb&amp;color=0,0,0&amp;vpa=11&amp;vtp=1&amp;vaab=1"/>
          <p:cNvSpPr/>
          <p:nvPr/>
        </p:nvSpPr>
        <p:spPr>
          <a:xfrm>
            <a:off x="4751038" y="1087737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3_2#c175bfd47.choices?vaa=1&amp;vcp=1&amp;pid=d7176c0eb&amp;color=0,0,0&amp;vtp=1&amp;vaab=1&amp;bbb=1"/>
          <p:cNvSpPr/>
          <p:nvPr/>
        </p:nvSpPr>
        <p:spPr>
          <a:xfrm>
            <a:off x="539496" y="1645076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.habit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B.excuse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.result</a:t>
            </a:r>
            <a:endParaRPr lang="en-US" altLang="zh-CN" sz="2800" dirty="0"/>
          </a:p>
        </p:txBody>
      </p:sp>
      <p:sp>
        <p:nvSpPr>
          <p:cNvPr id="5" name="QC_6_BD.35_1#05caf28e0?sp=1&amp;vaa=1&amp;vcp=1&amp;pid=d7176c0eb&amp;color=0,0,0&amp;vtp=1&amp;vaab=1&amp;bbb=1&amp;hb=1"/>
          <p:cNvSpPr/>
          <p:nvPr/>
        </p:nvSpPr>
        <p:spPr>
          <a:xfrm>
            <a:off x="539496" y="217327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（2024·福建·中考）—I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05caf28e0.bracket?vaa=1&amp;vcp=1&amp;pid=d7176c0eb&amp;color=0,0,0&amp;vpa=12&amp;vtp=1&amp;vaab=1"/>
          <p:cNvSpPr/>
          <p:nvPr/>
        </p:nvSpPr>
        <p:spPr>
          <a:xfrm>
            <a:off x="8661939" y="3252707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35_2#05caf28e0.choices?vaa=1&amp;vcp=1&amp;pid=d7176c0eb&amp;color=0,0,0&amp;vtp=1&amp;vaab=1&amp;bbb=1"/>
          <p:cNvSpPr/>
          <p:nvPr/>
        </p:nvSpPr>
        <p:spPr>
          <a:xfrm>
            <a:off x="539496" y="381671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.food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B.service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.environment</a:t>
            </a:r>
            <a:endParaRPr lang="en-US" altLang="zh-CN" sz="2800" dirty="0"/>
          </a:p>
        </p:txBody>
      </p:sp>
      <p:sp>
        <p:nvSpPr>
          <p:cNvPr id="8" name="QC_6_BD.37_1#b09bbfc73?sp=1&amp;vaa=1&amp;vcp=1&amp;pid=d7176c0eb&amp;color=0,0,0&amp;vtp=1&amp;vaab=1&amp;bbb=1&amp;hb=1"/>
          <p:cNvSpPr/>
          <p:nvPr/>
        </p:nvSpPr>
        <p:spPr>
          <a:xfrm>
            <a:off x="539496" y="4344907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（2024·山东菏泽·中考）—My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terrible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38_1#b09bbfc73.bracket?vaa=1&amp;vcp=1&amp;pid=d7176c0eb&amp;color=0,0,0&amp;vpa=13&amp;vtp=1&amp;vaab=1"/>
          <p:cNvSpPr/>
          <p:nvPr/>
        </p:nvSpPr>
        <p:spPr>
          <a:xfrm>
            <a:off x="8622253" y="5424344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37_2#b09bbfc73.choices?vaa=1&amp;vcp=1&amp;pid=d7176c0eb&amp;color=0,0,0&amp;vtp=1&amp;vaab=1&amp;bbb=1"/>
          <p:cNvSpPr/>
          <p:nvPr/>
        </p:nvSpPr>
        <p:spPr>
          <a:xfrm>
            <a:off x="539496" y="598835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.rain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B.work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.traffic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8b695d372?vaa=1&amp;vcp=1&amp;pid=d7176c0eb&amp;color=0,0,0&amp;vtp=1&amp;vaab=1&amp;bt=1&amp;bbb=1&amp;hb=1"/>
          <p:cNvSpPr/>
          <p:nvPr/>
        </p:nvSpPr>
        <p:spPr>
          <a:xfrm>
            <a:off x="539496" y="554400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（2024·吉林·中考）Tony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8b695d372.bracket?vaa=1&amp;vcp=1&amp;pid=d7176c0eb&amp;color=0,0,0&amp;vpa=14&amp;vtp=1&amp;vaab=1"/>
          <p:cNvSpPr/>
          <p:nvPr/>
        </p:nvSpPr>
        <p:spPr>
          <a:xfrm>
            <a:off x="5286343" y="108773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9_2#8b695d372.choices?vaa=1&amp;vcp=1&amp;pid=d7176c0eb&amp;color=0,0,0&amp;vtp=1&amp;vaab=1&amp;bbb=1"/>
          <p:cNvSpPr/>
          <p:nvPr/>
        </p:nvSpPr>
        <p:spPr>
          <a:xfrm>
            <a:off x="539496" y="1645076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.time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B.paper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.water</a:t>
            </a:r>
            <a:endParaRPr lang="en-US" altLang="zh-CN" sz="2800" dirty="0"/>
          </a:p>
        </p:txBody>
      </p:sp>
      <p:sp>
        <p:nvSpPr>
          <p:cNvPr id="5" name="QC_6_BD.41_1#1545ad53a?sp=1&amp;vaa=1&amp;vcp=1&amp;pid=d7176c0eb&amp;color=0,0,0&amp;vtp=1&amp;vaab=1&amp;bbb=1&amp;hb=1"/>
          <p:cNvSpPr/>
          <p:nvPr/>
        </p:nvSpPr>
        <p:spPr>
          <a:xfrm>
            <a:off x="539496" y="217327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（2024·湖北武汉·中考改编）—Have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Certainly.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1545ad53a.bracket?vaa=1&amp;vcp=1&amp;pid=d7176c0eb&amp;color=0,0,0&amp;vpa=15&amp;vtp=1&amp;vaab=1"/>
          <p:cNvSpPr/>
          <p:nvPr/>
        </p:nvSpPr>
        <p:spPr>
          <a:xfrm>
            <a:off x="9278589" y="325270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41_2#1545ad53a.choices?vaa=1&amp;vcp=1&amp;pid=d7176c0eb&amp;color=0,0,0&amp;vtp=1&amp;vaab=1&amp;bbb=1"/>
          <p:cNvSpPr/>
          <p:nvPr/>
        </p:nvSpPr>
        <p:spPr>
          <a:xfrm>
            <a:off x="539496" y="381671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.date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B.lock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.language</a:t>
            </a:r>
            <a:endParaRPr lang="en-US" altLang="zh-CN" sz="2800" dirty="0"/>
          </a:p>
        </p:txBody>
      </p:sp>
      <p:sp>
        <p:nvSpPr>
          <p:cNvPr id="8" name="QC_6_BD.43_1#55120868d?sp=1&amp;vaa=1&amp;vcp=1&amp;pid=d7176c0eb&amp;color=0,0,0&amp;vtp=1&amp;vaab=1&amp;bbb=1&amp;hb=1"/>
          <p:cNvSpPr/>
          <p:nvPr/>
        </p:nvSpPr>
        <p:spPr>
          <a:xfrm>
            <a:off x="539496" y="4344907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（2024·山东滨州·中考改编）—On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Shenzhou-18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spacecraft（宇宙飞船）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successfully.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reached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44_1#55120868d.bracket?vaa=1&amp;vcp=1&amp;pid=d7176c0eb&amp;color=0,0,0&amp;vpa=16&amp;vtp=1&amp;vaab=1"/>
          <p:cNvSpPr/>
          <p:nvPr/>
        </p:nvSpPr>
        <p:spPr>
          <a:xfrm>
            <a:off x="10689432" y="5424344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43_2#55120868d.choices?vaa=1&amp;vcp=1&amp;pid=d7176c0eb&amp;color=0,0,0&amp;vtp=1&amp;vaab=1&amp;bbb=1"/>
          <p:cNvSpPr/>
          <p:nvPr/>
        </p:nvSpPr>
        <p:spPr>
          <a:xfrm>
            <a:off x="539496" y="598835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.method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B.energy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.height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717f914f5?vaa=1&amp;vcp=1&amp;pid=d7176c0eb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（2024·甘肃临夏州·中考改编）Of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symbol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717f914f5.bracket?vaa=1&amp;vcp=1&amp;pid=d7176c0eb&amp;color=0,0,0&amp;vpa=17&amp;vtp=1&amp;vaab=1"/>
          <p:cNvSpPr/>
          <p:nvPr/>
        </p:nvSpPr>
        <p:spPr>
          <a:xfrm>
            <a:off x="6250527" y="12257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5_2#717f914f5.choices?vaa=1&amp;vcp=1&amp;pid=d7176c0eb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.seasons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B.subjects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.hobbies</a:t>
            </a:r>
            <a:endParaRPr lang="en-US" altLang="zh-CN" sz="2800" dirty="0"/>
          </a:p>
        </p:txBody>
      </p:sp>
      <p:sp>
        <p:nvSpPr>
          <p:cNvPr id="5" name="QC_6_BD.47_1#606d2a941?vaa=1&amp;vcp=1&amp;pid=d7176c0eb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（2024·吉林长春·中考改编）My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grandma.(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606d2a941.bracket?vaa=1&amp;vcp=1&amp;pid=d7176c0eb&amp;color=0,0,0&amp;vpa=18&amp;vtp=1&amp;vaab=1"/>
          <p:cNvSpPr/>
          <p:nvPr/>
        </p:nvSpPr>
        <p:spPr>
          <a:xfrm>
            <a:off x="4283043" y="3122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7_2#606d2a941.choices?vaa=1&amp;vcp=1&amp;pid=d7176c0eb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.trip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B.month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.gift</a:t>
            </a:r>
            <a:endParaRPr lang="en-US" altLang="zh-CN" sz="2800" dirty="0"/>
          </a:p>
        </p:txBody>
      </p:sp>
      <p:sp>
        <p:nvSpPr>
          <p:cNvPr id="8" name="QC_6_BD.49_1#126eb4497?vaa=1&amp;vcp=1&amp;pid=d7176c0eb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（2024·江西·中考改编）I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50_1#126eb4497.bracket?vaa=1&amp;vcp=1&amp;pid=d7176c0eb&amp;color=0,0,0&amp;vpa=19&amp;vtp=1&amp;vaab=1"/>
          <p:cNvSpPr/>
          <p:nvPr/>
        </p:nvSpPr>
        <p:spPr>
          <a:xfrm>
            <a:off x="3273965" y="50209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49_2#126eb4497.choices?vaa=1&amp;vcp=1&amp;pid=d7176c0eb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.theater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B.chess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.speech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1_1#ba1c1e7d6?sp=1&amp;vaa=1&amp;vcp=1&amp;pid=d7176c0eb&amp;color=0,0,0&amp;vtp=1&amp;vaab=1&amp;bt=1&amp;bbb=1&amp;hb=1"/>
          <p:cNvSpPr/>
          <p:nvPr/>
        </p:nvSpPr>
        <p:spPr>
          <a:xfrm>
            <a:off x="539496" y="554400"/>
            <a:ext cx="11109960" cy="2068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（2024·山东东营·中考改编）—According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hungry.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Interesting!So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ba1c1e7d6.bracket?vaa=1&amp;vcp=1&amp;pid=d7176c0eb&amp;color=0,0,0&amp;vpa=20&amp;vtp=1&amp;vaab=1"/>
          <p:cNvSpPr/>
          <p:nvPr/>
        </p:nvSpPr>
        <p:spPr>
          <a:xfrm>
            <a:off x="3413665" y="2141900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1_2#ba1c1e7d6.choices?vaa=1&amp;vcp=1&amp;pid=d7176c0eb&amp;color=0,0,0&amp;vtp=1&amp;vaab=1&amp;bbb=1"/>
          <p:cNvSpPr/>
          <p:nvPr/>
        </p:nvSpPr>
        <p:spPr>
          <a:xfrm>
            <a:off x="539496" y="2686222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.meals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B.exams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.sleep</a:t>
            </a:r>
            <a:endParaRPr lang="en-US" altLang="zh-CN" sz="2800" dirty="0"/>
          </a:p>
        </p:txBody>
      </p:sp>
      <p:sp>
        <p:nvSpPr>
          <p:cNvPr id="5" name="QC_6_BD.53_1#f379c08cb?vaa=1&amp;vcp=1&amp;pid=d7176c0eb&amp;color=0,0,0&amp;vtp=1&amp;vaab=1&amp;bbb=1&amp;hb=1"/>
          <p:cNvSpPr/>
          <p:nvPr/>
        </p:nvSpPr>
        <p:spPr>
          <a:xfrm>
            <a:off x="539496" y="3198603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（2024·甘肃平凉·中考改编）Linda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dark.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f379c08cb.bracket?vaa=1&amp;vcp=1&amp;pid=d7176c0eb&amp;color=0,0,0&amp;vpa=21&amp;vtp=1&amp;vaab=1"/>
          <p:cNvSpPr/>
          <p:nvPr/>
        </p:nvSpPr>
        <p:spPr>
          <a:xfrm>
            <a:off x="6863303" y="3719303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53_2#f379c08cb.choices?vaa=1&amp;vcp=1&amp;pid=d7176c0eb&amp;color=0,0,0&amp;vtp=1&amp;vaab=1&amp;bbb=1"/>
          <p:cNvSpPr/>
          <p:nvPr/>
        </p:nvSpPr>
        <p:spPr>
          <a:xfrm>
            <a:off x="539496" y="4269531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.screen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B.radio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.light</a:t>
            </a:r>
            <a:endParaRPr lang="en-US" altLang="zh-CN" sz="2800" dirty="0"/>
          </a:p>
        </p:txBody>
      </p:sp>
      <p:sp>
        <p:nvSpPr>
          <p:cNvPr id="8" name="QC_6_BD.55_1#d866003b3?vaa=1&amp;vcp=1&amp;pid=d7176c0eb&amp;color=0,0,0&amp;vtp=1&amp;vaab=1&amp;bbb=1&amp;hb=1"/>
          <p:cNvSpPr/>
          <p:nvPr/>
        </p:nvSpPr>
        <p:spPr>
          <a:xfrm>
            <a:off x="539496" y="4781912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smoke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56_1#d866003b3.bracket?vaa=1&amp;vcp=1&amp;pid=d7176c0eb&amp;color=0,0,0&amp;vpa=22&amp;vtp=1&amp;vaab=1"/>
          <p:cNvSpPr/>
          <p:nvPr/>
        </p:nvSpPr>
        <p:spPr>
          <a:xfrm>
            <a:off x="4415377" y="5302612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55_2#d866003b3.choices?vaa=1&amp;vcp=1&amp;pid=d7176c0eb&amp;color=0,0,0&amp;vtp=1&amp;vaab=1&amp;bbb=1"/>
          <p:cNvSpPr/>
          <p:nvPr/>
        </p:nvSpPr>
        <p:spPr>
          <a:xfrm>
            <a:off x="539496" y="585284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B.safety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.score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7_1#041aa8356?vaa=1&amp;vcp=1&amp;pid=d7176c0eb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（2024·江苏宿迁·中考改编）After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efforts,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41aa8356.bracket?vaa=1&amp;vcp=1&amp;pid=d7176c0eb&amp;color=0,0,0&amp;vpa=23&amp;vtp=1&amp;vaab=1"/>
          <p:cNvSpPr/>
          <p:nvPr/>
        </p:nvSpPr>
        <p:spPr>
          <a:xfrm>
            <a:off x="4813840" y="11887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7_2#041aa8356.choices?vaa=1&amp;vcp=1&amp;pid=d7176c0eb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.problem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B.project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.progress</a:t>
            </a:r>
            <a:endParaRPr lang="en-US" altLang="zh-CN" sz="2800" dirty="0"/>
          </a:p>
        </p:txBody>
      </p:sp>
      <p:sp>
        <p:nvSpPr>
          <p:cNvPr id="5" name="QC_6_BD.59_1#d029ca382?sp=1&amp;vaa=1&amp;vcp=1&amp;pid=d7176c0eb&amp;color=0,0,0&amp;vtp=1&amp;vaab=1&amp;bb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（2023·福建·中考）—How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coat.(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d029ca382.bracket?vaa=1&amp;vcp=1&amp;pid=d7176c0eb&amp;color=0,0,0&amp;vpa=24&amp;vtp=1&amp;vaab=1"/>
          <p:cNvSpPr/>
          <p:nvPr/>
        </p:nvSpPr>
        <p:spPr>
          <a:xfrm>
            <a:off x="7663657" y="30934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59_2#d029ca382.choices?vaa=1&amp;vcp=1&amp;pid=d7176c0eb&amp;color=0,0,0&amp;vtp=1&amp;vaab=1&amp;bbb=1"/>
          <p:cNvSpPr/>
          <p:nvPr/>
        </p:nvSpPr>
        <p:spPr>
          <a:xfrm>
            <a:off x="539496" y="37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.weather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B.traffic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.price</a:t>
            </a:r>
            <a:endParaRPr lang="en-US" altLang="zh-CN" sz="2800" dirty="0"/>
          </a:p>
        </p:txBody>
      </p:sp>
      <p:sp>
        <p:nvSpPr>
          <p:cNvPr id="8" name="QC_6_BD.61_1#001e7c82f?vaa=1&amp;vcp=1&amp;pid=d7176c0eb&amp;color=0,0,0&amp;vtp=1&amp;vaab=1&amp;bbb=1&amp;hb=1"/>
          <p:cNvSpPr/>
          <p:nvPr/>
        </p:nvSpPr>
        <p:spPr>
          <a:xfrm>
            <a:off x="539496" y="4357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（2023·辽宁丹东·中考改编）Mary’s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concerts.(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62_1#001e7c82f.bracket?vaa=1&amp;vcp=1&amp;pid=d7176c0eb&amp;color=0,0,0&amp;vpa=25&amp;vtp=1&amp;vaab=1"/>
          <p:cNvSpPr/>
          <p:nvPr/>
        </p:nvSpPr>
        <p:spPr>
          <a:xfrm>
            <a:off x="7822153" y="49920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61_2#001e7c82f.choices?vaa=1&amp;vcp=1&amp;pid=d7176c0eb&amp;color=0,0,0&amp;vtp=1&amp;vaab=1&amp;bbb=1"/>
          <p:cNvSpPr/>
          <p:nvPr/>
        </p:nvSpPr>
        <p:spPr>
          <a:xfrm>
            <a:off x="539496" y="5626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.sports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B.music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.movies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3_1#61a9c72aa?sp=1&amp;vaa=1&amp;vcp=1&amp;pid=d7176c0eb&amp;color=0,0,0&amp;vtp=1&amp;vaab=1&amp;bt=1&amp;bbb=1&amp;hb=1"/>
          <p:cNvSpPr/>
          <p:nvPr/>
        </p:nvSpPr>
        <p:spPr>
          <a:xfrm>
            <a:off x="539496" y="734409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（2023·湖北孝感·中考改编）—Can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well?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61a9c72aa.bracket?vaa=1&amp;vcp=1&amp;pid=d7176c0eb&amp;color=0,0,0&amp;vpa=26&amp;vtp=1&amp;vaab=1"/>
          <p:cNvSpPr/>
          <p:nvPr/>
        </p:nvSpPr>
        <p:spPr>
          <a:xfrm>
            <a:off x="8700866" y="1943703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63_2#61a9c72aa.choices?vaa=1&amp;vcp=1&amp;pid=d7176c0eb&amp;color=0,0,0&amp;vtp=1&amp;vaab=1&amp;bbb=1"/>
          <p:cNvSpPr/>
          <p:nvPr/>
        </p:nvSpPr>
        <p:spPr>
          <a:xfrm>
            <a:off x="539496" y="2540603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.news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B.advice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.decisions</a:t>
            </a:r>
            <a:endParaRPr lang="en-US" altLang="zh-CN" sz="2800" dirty="0"/>
          </a:p>
        </p:txBody>
      </p:sp>
      <p:sp>
        <p:nvSpPr>
          <p:cNvPr id="5" name="QC_6_BD.65_1#5894ad6ed?sp=1&amp;vaa=1&amp;vcp=1&amp;pid=d7176c0eb&amp;color=0,0,0&amp;vtp=1&amp;vaab=1&amp;bbb=1&amp;hb=1"/>
          <p:cNvSpPr/>
          <p:nvPr/>
        </p:nvSpPr>
        <p:spPr>
          <a:xfrm>
            <a:off x="539496" y="3137439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（2023·江西·中考改编）—Kevin,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thirsty.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67_1#5894ad6ed.bracket?vaa=1&amp;vcp=1&amp;pid=d7176c0eb&amp;color=0,0,0&amp;vpa=27&amp;vtp=1&amp;vaab=1"/>
          <p:cNvSpPr/>
          <p:nvPr/>
        </p:nvSpPr>
        <p:spPr>
          <a:xfrm>
            <a:off x="4055015" y="4346733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65_2#5894ad6ed.choices?vaa=1&amp;vcp=1&amp;pid=d7176c0eb&amp;color=0,0,0&amp;vtp=1&amp;vaab=1&amp;bbb=1"/>
          <p:cNvSpPr/>
          <p:nvPr/>
        </p:nvSpPr>
        <p:spPr>
          <a:xfrm>
            <a:off x="539496" y="4943697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.rice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B.bread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.water</a:t>
            </a:r>
            <a:endParaRPr lang="en-US" altLang="zh-CN" sz="2800" dirty="0"/>
          </a:p>
        </p:txBody>
      </p:sp>
      <p:sp>
        <p:nvSpPr>
          <p:cNvPr id="8" name="QC_6_AS.2_1#5894ad6ed?vaa=1&amp;vcp=1&amp;pid=d7176c0eb&amp;color=0,0,0&amp;vtp=1&amp;vaab=1&amp;bbb=1"/>
          <p:cNvSpPr/>
          <p:nvPr/>
        </p:nvSpPr>
        <p:spPr>
          <a:xfrm>
            <a:off x="539496" y="5543391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根据“I’m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thirsty.”可知，口渴要喝水。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9_1#c281f9960?sp=1&amp;vaa=1&amp;vcp=1&amp;pid=d7176c0eb&amp;color=0,0,0&amp;vtp=1&amp;vaab=1&amp;bt=1&amp;bbb=1&amp;hb=1"/>
          <p:cNvSpPr/>
          <p:nvPr/>
        </p:nvSpPr>
        <p:spPr>
          <a:xfrm>
            <a:off x="539496" y="55440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（2023·四川乐山·中考）—Have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Luckily,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c281f9960.bracket?vaa=1&amp;vcp=1&amp;pid=d7176c0eb&amp;color=0,0,0&amp;vpa=28&amp;vtp=1&amp;vaab=1"/>
          <p:cNvSpPr/>
          <p:nvPr/>
        </p:nvSpPr>
        <p:spPr>
          <a:xfrm>
            <a:off x="7380828" y="1633837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69_2#c281f9960.choices?vaa=1&amp;vcp=1&amp;pid=d7176c0eb&amp;color=0,0,0&amp;vtp=1&amp;vaab=1&amp;bbb=1"/>
          <p:cNvSpPr/>
          <p:nvPr/>
        </p:nvSpPr>
        <p:spPr>
          <a:xfrm>
            <a:off x="539496" y="2195494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.accident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B.park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.club</a:t>
            </a:r>
            <a:endParaRPr lang="en-US" altLang="zh-CN" sz="2800" dirty="0"/>
          </a:p>
        </p:txBody>
      </p:sp>
      <p:sp>
        <p:nvSpPr>
          <p:cNvPr id="5" name="QC_6_BD.71_1#7c60c8707?vaa=1&amp;vcp=1&amp;pid=d7176c0eb&amp;color=0,0,0&amp;vtp=1&amp;vaab=1&amp;bbb=1&amp;hb=1"/>
          <p:cNvSpPr/>
          <p:nvPr/>
        </p:nvSpPr>
        <p:spPr>
          <a:xfrm>
            <a:off x="539496" y="2723688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（2023·安薇·中考改编）The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proper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colorful.(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7c60c8707.bracket?vaa=1&amp;vcp=1&amp;pid=d7176c0eb&amp;color=0,0,0&amp;vpa=29&amp;vtp=1&amp;vaab=1"/>
          <p:cNvSpPr/>
          <p:nvPr/>
        </p:nvSpPr>
        <p:spPr>
          <a:xfrm>
            <a:off x="5188490" y="3257025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71_2#7c60c8707.choices?vaa=1&amp;vcp=1&amp;pid=d7176c0eb&amp;color=0,0,0&amp;vtp=1&amp;vaab=1&amp;bbb=1"/>
          <p:cNvSpPr/>
          <p:nvPr/>
        </p:nvSpPr>
        <p:spPr>
          <a:xfrm>
            <a:off x="539496" y="381671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.date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.cause</a:t>
            </a:r>
            <a:endParaRPr lang="en-US" altLang="zh-CN" sz="2800" dirty="0"/>
          </a:p>
        </p:txBody>
      </p:sp>
      <p:sp>
        <p:nvSpPr>
          <p:cNvPr id="8" name="QC_6_BD.73_1#671deb180?sp=1&amp;vaa=1&amp;vcp=1&amp;pid=d7176c0eb&amp;color=0,0,0&amp;vtp=1&amp;vaab=1&amp;bbb=1&amp;hb=1"/>
          <p:cNvSpPr/>
          <p:nvPr/>
        </p:nvSpPr>
        <p:spPr>
          <a:xfrm>
            <a:off x="539496" y="4344907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（2023·湖北鄂州·中考改编）—Tom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74_1#671deb180.bracket?vaa=1&amp;vcp=1&amp;pid=d7176c0eb&amp;color=0,0,0&amp;vpa=30&amp;vtp=1&amp;vaab=1"/>
          <p:cNvSpPr/>
          <p:nvPr/>
        </p:nvSpPr>
        <p:spPr>
          <a:xfrm>
            <a:off x="4973605" y="5424344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73_2#671deb180.choices?vaa=1&amp;vcp=1&amp;pid=d7176c0eb&amp;color=0,0,0&amp;vtp=1&amp;vaab=1&amp;bbb=1"/>
          <p:cNvSpPr/>
          <p:nvPr/>
        </p:nvSpPr>
        <p:spPr>
          <a:xfrm>
            <a:off x="539496" y="598835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.habit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B.dream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.time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5_1#2c93cb840?sp=1&amp;vaa=1&amp;vcp=1&amp;pid=d7176c0eb&amp;color=0,0,0&amp;vtp=1&amp;vaab=1&amp;bt=1&amp;bbb=1&amp;hb=1"/>
          <p:cNvSpPr/>
          <p:nvPr/>
        </p:nvSpPr>
        <p:spPr>
          <a:xfrm>
            <a:off x="539496" y="55440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（2023·山东东营·中考改编）—What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2c93cb840.bracket?vaa=1&amp;vcp=1&amp;pid=d7176c0eb&amp;color=0,0,0&amp;vpa=31&amp;vtp=1&amp;vaab=1"/>
          <p:cNvSpPr/>
          <p:nvPr/>
        </p:nvSpPr>
        <p:spPr>
          <a:xfrm>
            <a:off x="5225892" y="173835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75_2#2c93cb840.choices?vaa=1&amp;vcp=1&amp;pid=d7176c0eb&amp;color=0,0,0&amp;vtp=1&amp;vaab=1&amp;bbb=1"/>
          <p:cNvSpPr/>
          <p:nvPr/>
        </p:nvSpPr>
        <p:spPr>
          <a:xfrm>
            <a:off x="539496" y="23179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.age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B.wealth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.weight</a:t>
            </a:r>
            <a:endParaRPr lang="en-US" altLang="zh-CN" sz="2800" dirty="0"/>
          </a:p>
        </p:txBody>
      </p:sp>
      <p:sp>
        <p:nvSpPr>
          <p:cNvPr id="5" name="QC_6_BD.77_1#a72b6aa90?vaa=1&amp;vcp=1&amp;pid=d7176c0eb&amp;color=0,0,0&amp;vtp=1&amp;vaab=1&amp;bbb=1&amp;hb=1"/>
          <p:cNvSpPr/>
          <p:nvPr/>
        </p:nvSpPr>
        <p:spPr>
          <a:xfrm>
            <a:off x="539496" y="289888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（2023·黑龙江牡丹江·中考）Although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a72b6aa90.bracket?vaa=1&amp;vcp=1&amp;pid=d7176c0eb&amp;color=0,0,0&amp;vpa=32&amp;vtp=1&amp;vaab=1"/>
          <p:cNvSpPr/>
          <p:nvPr/>
        </p:nvSpPr>
        <p:spPr>
          <a:xfrm>
            <a:off x="4262977" y="348594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7_2#a72b6aa90.choices?vaa=1&amp;vcp=1&amp;pid=d7176c0eb&amp;color=0,0,0&amp;vtp=1&amp;vaab=1&amp;bbb=1"/>
          <p:cNvSpPr/>
          <p:nvPr/>
        </p:nvSpPr>
        <p:spPr>
          <a:xfrm>
            <a:off x="539496" y="40860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B.sadness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.laughter</a:t>
            </a:r>
            <a:endParaRPr lang="en-US" altLang="zh-CN" sz="2800" dirty="0"/>
          </a:p>
        </p:txBody>
      </p:sp>
      <p:sp>
        <p:nvSpPr>
          <p:cNvPr id="8" name="QC_6_BD.79_1#d0832cacb?vaa=1&amp;vcp=1&amp;pid=d7176c0eb&amp;color=0,0,0&amp;vtp=1&amp;vaab=1&amp;bbb=1&amp;hb=1"/>
          <p:cNvSpPr/>
          <p:nvPr/>
        </p:nvSpPr>
        <p:spPr>
          <a:xfrm>
            <a:off x="539496" y="466704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（2023·辽宁抚顺·中考改编）I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80_1#d0832cacb.bracket?vaa=1&amp;vcp=1&amp;pid=d7176c0eb&amp;color=0,0,0&amp;vpa=33&amp;vtp=1&amp;vaab=1"/>
          <p:cNvSpPr/>
          <p:nvPr/>
        </p:nvSpPr>
        <p:spPr>
          <a:xfrm>
            <a:off x="4023265" y="525410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79_2#d0832cacb.choices?vaa=1&amp;vcp=1&amp;pid=d7176c0eb&amp;color=0,0,0&amp;vtp=1&amp;vaab=1&amp;bbb=1"/>
          <p:cNvSpPr/>
          <p:nvPr/>
        </p:nvSpPr>
        <p:spPr>
          <a:xfrm>
            <a:off x="539496" y="585423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.chalk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B.space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.luck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bb9b8945b?vcp=1&amp;pid=6849719ed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4600" y="1851660"/>
            <a:ext cx="7159752" cy="315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1_1#b6885be80?vaa=1&amp;vcp=1&amp;pid=d7176c0eb&amp;color=0,0,0&amp;vtp=1&amp;vaab=1&amp;bt=1&amp;bbb=1&amp;hb=1"/>
          <p:cNvSpPr/>
          <p:nvPr/>
        </p:nvSpPr>
        <p:spPr>
          <a:xfrm>
            <a:off x="539496" y="585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（2023·吉林·中考）Li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Youyou.(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b6885be80.bracket?vaa=1&amp;vcp=1&amp;pid=d7176c0eb&amp;color=0,0,0&amp;vpa=34&amp;vtp=1&amp;vaab=1"/>
          <p:cNvSpPr/>
          <p:nvPr/>
        </p:nvSpPr>
        <p:spPr>
          <a:xfrm>
            <a:off x="4886356" y="12194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81_2#b6885be80.choices?vaa=1&amp;vcp=1&amp;pid=d7176c0eb&amp;color=0,0,0&amp;vtp=1&amp;vaab=1&amp;bbb=1"/>
          <p:cNvSpPr/>
          <p:nvPr/>
        </p:nvSpPr>
        <p:spPr>
          <a:xfrm>
            <a:off x="539496" y="1852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.scientist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B.singer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.driver</a:t>
            </a:r>
            <a:endParaRPr lang="en-US" altLang="zh-CN" sz="2800" dirty="0"/>
          </a:p>
        </p:txBody>
      </p:sp>
      <p:sp>
        <p:nvSpPr>
          <p:cNvPr id="5" name="QC_6_BD.83_1#81b2b6b9d?vaa=1&amp;vcp=1&amp;pid=d7176c0eb&amp;color=0,0,0&amp;vtp=1&amp;vaab=1&amp;bbb=1&amp;hb=1"/>
          <p:cNvSpPr/>
          <p:nvPr/>
        </p:nvSpPr>
        <p:spPr>
          <a:xfrm>
            <a:off x="539496" y="2481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（2023·江苏徐州·中考改编）Of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81b2b6b9d.bracket?vaa=1&amp;vcp=1&amp;pid=d7176c0eb&amp;color=0,0,0&amp;vpa=35&amp;vtp=1&amp;vaab=1"/>
          <p:cNvSpPr/>
          <p:nvPr/>
        </p:nvSpPr>
        <p:spPr>
          <a:xfrm>
            <a:off x="1476915" y="31159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83_2#81b2b6b9d.choices?vaa=1&amp;vcp=1&amp;pid=d7176c0eb&amp;color=0,0,0&amp;vtp=1&amp;vaab=1&amp;bbb=1"/>
          <p:cNvSpPr/>
          <p:nvPr/>
        </p:nvSpPr>
        <p:spPr>
          <a:xfrm>
            <a:off x="539496" y="3750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.seasons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B.subjects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.hobbies</a:t>
            </a:r>
            <a:endParaRPr lang="en-US" altLang="zh-CN" sz="2800" dirty="0"/>
          </a:p>
        </p:txBody>
      </p:sp>
      <p:sp>
        <p:nvSpPr>
          <p:cNvPr id="8" name="QC_6_BD.85_1#89243ddac?sp=1&amp;vaa=1&amp;vcp=1&amp;pid=d7176c0eb&amp;color=0,0,0&amp;vtp=1&amp;vaab=1&amp;bbb=1"/>
          <p:cNvSpPr/>
          <p:nvPr/>
        </p:nvSpPr>
        <p:spPr>
          <a:xfrm>
            <a:off x="539496" y="43802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（2023·山东菏泽·中考）—What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86_1#89243ddac.bracket?vaa=1&amp;vcp=1&amp;pid=d7176c0eb&amp;color=0,0,0&amp;vpa=36&amp;vtp=1&amp;vaab=1"/>
          <p:cNvSpPr/>
          <p:nvPr/>
        </p:nvSpPr>
        <p:spPr>
          <a:xfrm>
            <a:off x="9677939" y="50146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85_2#89243ddac.choices?vaa=1&amp;vcp=1&amp;pid=d7176c0eb&amp;color=0,0,0&amp;vtp=1&amp;vaab=1&amp;bbb=1"/>
          <p:cNvSpPr/>
          <p:nvPr/>
        </p:nvSpPr>
        <p:spPr>
          <a:xfrm>
            <a:off x="539496" y="5649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.sports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B.music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.chess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7_1#6ffe2d33b?vaa=1&amp;vcp=1&amp;pid=d7176c0eb&amp;color=0,0,0&amp;mp=1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（2023·吉林长春·中考改编）John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6ffe2d33b.bracket?vaa=1&amp;vcp=1&amp;pid=d7176c0eb&amp;color=0,0,0&amp;mp=1&amp;vpa=37&amp;vtp=1&amp;vaab=1"/>
          <p:cNvSpPr/>
          <p:nvPr/>
        </p:nvSpPr>
        <p:spPr>
          <a:xfrm>
            <a:off x="9531319" y="11887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87_2#6ffe2d33b.choices?vaa=1&amp;vcp=1&amp;pid=d7176c0eb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.films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B.books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.weather</a:t>
            </a:r>
            <a:endParaRPr lang="en-US" altLang="zh-CN" sz="2800" dirty="0"/>
          </a:p>
        </p:txBody>
      </p:sp>
      <p:sp>
        <p:nvSpPr>
          <p:cNvPr id="5" name="QC_6_BD.89_1#1fda525c3?vaa=1&amp;vcp=1&amp;pid=d7176c0eb&amp;color=0,0,0&amp;vtp=1&amp;vaab=1&amp;bbb=1&amp;h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（2023·辽宁阜新·中考改编）After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1fda525c3.bracket?vaa=1&amp;vcp=1&amp;pid=d7176c0eb&amp;color=0,0,0&amp;vpa=38&amp;vtp=1&amp;vaab=1"/>
          <p:cNvSpPr/>
          <p:nvPr/>
        </p:nvSpPr>
        <p:spPr>
          <a:xfrm>
            <a:off x="8541289" y="30934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89_2#1fda525c3.choices?vaa=1&amp;vcp=1&amp;pid=d7176c0eb&amp;color=0,0,0&amp;vtp=1&amp;vaab=1&amp;bbb=1"/>
          <p:cNvSpPr/>
          <p:nvPr/>
        </p:nvSpPr>
        <p:spPr>
          <a:xfrm>
            <a:off x="539496" y="37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.faces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B.dishes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.hands</a:t>
            </a:r>
            <a:endParaRPr lang="en-US" altLang="zh-CN" sz="2800" dirty="0"/>
          </a:p>
        </p:txBody>
      </p:sp>
      <p:sp>
        <p:nvSpPr>
          <p:cNvPr id="8" name="QC_6_BD.91_1#3cbac7edc?vaa=1&amp;vcp=1&amp;pid=d7176c0eb&amp;color=0,0,0&amp;vtp=1&amp;vaab=1&amp;bbb=1&amp;hb=1"/>
          <p:cNvSpPr/>
          <p:nvPr/>
        </p:nvSpPr>
        <p:spPr>
          <a:xfrm>
            <a:off x="539496" y="4357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（2023·山东青岛·中考改编）Before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92_1#3cbac7edc.bracket?vaa=1&amp;vcp=1&amp;pid=d7176c0eb&amp;color=0,0,0&amp;vpa=39&amp;vtp=1&amp;vaab=1"/>
          <p:cNvSpPr/>
          <p:nvPr/>
        </p:nvSpPr>
        <p:spPr>
          <a:xfrm>
            <a:off x="5009102" y="49920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91_2#3cbac7edc.choices?vaa=1&amp;vcp=1&amp;pid=d7176c0eb&amp;color=0,0,0&amp;vtp=1&amp;vaab=1&amp;bbb=1"/>
          <p:cNvSpPr/>
          <p:nvPr/>
        </p:nvSpPr>
        <p:spPr>
          <a:xfrm>
            <a:off x="539496" y="5626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.policeman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B.nurse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.pilot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3_1#bbd67719b?vaa=1&amp;vcp=1&amp;pid=d7176c0eb&amp;color=0,0,0&amp;mp=1&amp;vtp=1&amp;vaab=1&amp;bt=1&amp;bbb=1&amp;hb=1"/>
          <p:cNvSpPr/>
          <p:nvPr/>
        </p:nvSpPr>
        <p:spPr>
          <a:xfrm>
            <a:off x="539496" y="12327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（2023·四川雅安·中考改编）Nancy,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heavily.(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bbd67719b.bracket?vaa=1&amp;vcp=1&amp;pid=d7176c0eb&amp;color=0,0,0&amp;mp=1&amp;vpa=40&amp;vtp=1&amp;vaab=1"/>
          <p:cNvSpPr/>
          <p:nvPr/>
        </p:nvSpPr>
        <p:spPr>
          <a:xfrm>
            <a:off x="6103016" y="18671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93_2#bbd67719b.choices?vaa=1&amp;vcp=1&amp;pid=d7176c0eb&amp;color=0,0,0&amp;vtp=1&amp;vaab=1&amp;bbb=1"/>
          <p:cNvSpPr/>
          <p:nvPr/>
        </p:nvSpPr>
        <p:spPr>
          <a:xfrm>
            <a:off x="539496" y="24998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B.watch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.umbrella</a:t>
            </a:r>
            <a:endParaRPr lang="en-US" altLang="zh-CN" sz="2800" dirty="0"/>
          </a:p>
        </p:txBody>
      </p:sp>
      <p:sp>
        <p:nvSpPr>
          <p:cNvPr id="5" name="QC_6_BD.95_1#c955eab98?vaa=1&amp;vcp=1&amp;pid=d7176c0eb&amp;color=0,0,0&amp;vtp=1&amp;vaab=1&amp;bbb=1&amp;hb=1"/>
          <p:cNvSpPr/>
          <p:nvPr/>
        </p:nvSpPr>
        <p:spPr>
          <a:xfrm>
            <a:off x="539496" y="31293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（2023·黑龙江齐齐哈尔·中考）Chinese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recently.(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97_1#c955eab98.bracket?vaa=1&amp;vcp=1&amp;pid=d7176c0eb&amp;color=0,0,0&amp;vpa=41&amp;vtp=1&amp;vaab=1"/>
          <p:cNvSpPr/>
          <p:nvPr/>
        </p:nvSpPr>
        <p:spPr>
          <a:xfrm>
            <a:off x="7510114" y="37636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95_2#c955eab98.choices?vaa=1&amp;vcp=1&amp;pid=d7176c0eb&amp;color=0,0,0&amp;vtp=1&amp;vaab=1&amp;bbb=1"/>
          <p:cNvSpPr/>
          <p:nvPr/>
        </p:nvSpPr>
        <p:spPr>
          <a:xfrm>
            <a:off x="539496" y="439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.information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B.progress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.knowledge</a:t>
            </a:r>
            <a:endParaRPr lang="en-US" altLang="zh-CN" sz="2800" dirty="0"/>
          </a:p>
        </p:txBody>
      </p:sp>
      <p:sp>
        <p:nvSpPr>
          <p:cNvPr id="8" name="QC_6_AS.2_1#c955eab98?vaa=1&amp;vcp=1&amp;pid=d7176c0eb&amp;color=0,0,0&amp;vtp=1&amp;vaab=1&amp;bbb=1"/>
          <p:cNvSpPr/>
          <p:nvPr/>
        </p:nvSpPr>
        <p:spPr>
          <a:xfrm>
            <a:off x="539496" y="50201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“在某方面取得很大进步”。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9_1#5ce69a433?sp=1&amp;vaa=1&amp;vcp=1&amp;pid=d7176c0eb&amp;color=0,0,0&amp;vtp=1&amp;vaab=1&amp;bt=1&amp;bbb=1&amp;hb=1"/>
          <p:cNvSpPr/>
          <p:nvPr/>
        </p:nvSpPr>
        <p:spPr>
          <a:xfrm>
            <a:off x="539496" y="15397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（2023·山东滨州·中考改编）—What’s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secret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01_1#5ce69a433.bracket?vaa=1&amp;vcp=1&amp;pid=d7176c0eb&amp;color=0,0,0&amp;vpa=42&amp;vtp=1&amp;vaab=1"/>
          <p:cNvSpPr/>
          <p:nvPr/>
        </p:nvSpPr>
        <p:spPr>
          <a:xfrm>
            <a:off x="3034253" y="28218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99_2#5ce69a433.choices?vaa=1&amp;vcp=1&amp;pid=d7176c0eb&amp;color=0,0,0&amp;vtp=1&amp;vaab=1&amp;bbb=1"/>
          <p:cNvSpPr/>
          <p:nvPr/>
        </p:nvSpPr>
        <p:spPr>
          <a:xfrm>
            <a:off x="539496" y="34556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2220" algn="l"/>
                <a:tab pos="76606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.influence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B.difference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.situation</a:t>
            </a:r>
            <a:endParaRPr lang="en-US" altLang="zh-CN" sz="2800" dirty="0"/>
          </a:p>
        </p:txBody>
      </p:sp>
      <p:sp>
        <p:nvSpPr>
          <p:cNvPr id="5" name="QC_6_AS.1_1#5ce69a433?vaa=1&amp;vcp=1&amp;pid=d7176c0eb&amp;color=0,0,0&amp;vtp=1&amp;vaab=1&amp;bbb=1&amp;hb=1"/>
          <p:cNvSpPr/>
          <p:nvPr/>
        </p:nvSpPr>
        <p:spPr>
          <a:xfrm>
            <a:off x="539496" y="40851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influence“影响”；difference“不同”；situation“情况”。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strong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意为“有强烈的影响”，符合语境。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3_1#90f9ae958?sp=1&amp;vaa=1&amp;vcp=1&amp;pid=d7176c0eb&amp;color=0,0,0&amp;vtp=1&amp;vaab=1&amp;bt=1&amp;bbb=1&amp;hb=1"/>
          <p:cNvSpPr/>
          <p:nvPr/>
        </p:nvSpPr>
        <p:spPr>
          <a:xfrm>
            <a:off x="539496" y="15397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（2023·湖北武汉·中考改编）—Peter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volleyball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05_1#90f9ae958.bracket?vaa=1&amp;vcp=1&amp;pid=d7176c0eb&amp;color=0,0,0&amp;vpa=43&amp;vtp=1&amp;vaab=1"/>
          <p:cNvSpPr/>
          <p:nvPr/>
        </p:nvSpPr>
        <p:spPr>
          <a:xfrm>
            <a:off x="7044278" y="28218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03_2#90f9ae958.choices?vaa=1&amp;vcp=1&amp;pid=d7176c0eb&amp;color=0,0,0&amp;vtp=1&amp;vaab=1&amp;bbb=1"/>
          <p:cNvSpPr/>
          <p:nvPr/>
        </p:nvSpPr>
        <p:spPr>
          <a:xfrm>
            <a:off x="539496" y="34556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27120" algn="l"/>
                <a:tab pos="7292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.challenge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B.advantage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.achievement</a:t>
            </a:r>
            <a:endParaRPr lang="en-US" altLang="zh-CN" sz="2800" dirty="0"/>
          </a:p>
        </p:txBody>
      </p:sp>
      <p:sp>
        <p:nvSpPr>
          <p:cNvPr id="5" name="QC_6_AS.1_1#90f9ae958?vaa=1&amp;vcp=1&amp;pid=d7176c0eb&amp;color=0,0,0&amp;vtp=1&amp;vaab=1&amp;bbb=1&amp;hb=1"/>
          <p:cNvSpPr/>
          <p:nvPr/>
        </p:nvSpPr>
        <p:spPr>
          <a:xfrm>
            <a:off x="539496" y="40851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challenge“挑战”；achievement“成就”；advantage“优势”。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advantage意为“给予他很大的优势”，符合语境。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7_1#d06345d9b?sp=1&amp;vaa=1&amp;vcp=1&amp;pid=d7176c0eb&amp;color=0,0,0&amp;vtp=1&amp;vaab=1&amp;bt=1&amp;bbb=1&amp;hb=1"/>
          <p:cNvSpPr/>
          <p:nvPr/>
        </p:nvSpPr>
        <p:spPr>
          <a:xfrm>
            <a:off x="539496" y="554400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（2023·湖北荆州·中考改编）—What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difficulties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06345d9b.bracket?vaa=1&amp;vcp=1&amp;pid=d7176c0eb&amp;color=0,0,0&amp;vpa=44&amp;vtp=1&amp;vaab=1"/>
          <p:cNvSpPr/>
          <p:nvPr/>
        </p:nvSpPr>
        <p:spPr>
          <a:xfrm>
            <a:off x="4194651" y="233525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07_2#d06345d9b.choices?vaa=1&amp;vcp=1&amp;pid=d7176c0eb&amp;color=0,0,0&amp;vtp=1&amp;vaab=1&amp;bbb=1"/>
          <p:cNvSpPr/>
          <p:nvPr/>
        </p:nvSpPr>
        <p:spPr>
          <a:xfrm>
            <a:off x="539496" y="29021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.danger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B.success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.courage</a:t>
            </a:r>
            <a:endParaRPr lang="en-US" altLang="zh-CN" sz="2800" dirty="0"/>
          </a:p>
        </p:txBody>
      </p:sp>
      <p:sp>
        <p:nvSpPr>
          <p:cNvPr id="5" name="QC_6_BD.109_1#60f59623d?sp=1&amp;vaa=1&amp;vcp=1&amp;pid=d7176c0eb&amp;color=0,0,0&amp;vtp=1&amp;vaab=1&amp;bbb=1&amp;hb=1"/>
          <p:cNvSpPr/>
          <p:nvPr/>
        </p:nvSpPr>
        <p:spPr>
          <a:xfrm>
            <a:off x="539496" y="3483084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（2023·江苏泰州·中考改编）—Good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silver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medals,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10_1#60f59623d.bracket?vaa=1&amp;vcp=1&amp;pid=d7176c0eb&amp;color=0,0,0&amp;vpa=45&amp;vtp=1&amp;vaab=1"/>
          <p:cNvSpPr/>
          <p:nvPr/>
        </p:nvSpPr>
        <p:spPr>
          <a:xfrm>
            <a:off x="1968151" y="526394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09_2#60f59623d.choices?vaa=1&amp;vcp=1&amp;pid=d7176c0eb&amp;color=0,0,0&amp;vtp=1&amp;vaab=1&amp;bbb=1"/>
          <p:cNvSpPr/>
          <p:nvPr/>
        </p:nvSpPr>
        <p:spPr>
          <a:xfrm>
            <a:off x="539496" y="58386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.price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B.pioneer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.pride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1_1#c16a3b6a0?vaa=1&amp;vcp=1&amp;pid=d7176c0eb&amp;color=0,0,0&amp;vtp=1&amp;vaab=1&amp;bt=1&amp;bbb=1&amp;hb=1"/>
          <p:cNvSpPr/>
          <p:nvPr/>
        </p:nvSpPr>
        <p:spPr>
          <a:xfrm>
            <a:off x="539496" y="154381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（2023·辽宁营口·中考改编）Scientists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13_1#c16a3b6a0.bracket?vaa=1&amp;vcp=1&amp;pid=d7176c0eb&amp;color=0,0,0&amp;vpa=46&amp;vtp=1&amp;vaab=1"/>
          <p:cNvSpPr/>
          <p:nvPr/>
        </p:nvSpPr>
        <p:spPr>
          <a:xfrm>
            <a:off x="1378490" y="28258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11_2#c16a3b6a0.choices?vaa=1&amp;vcp=1&amp;pid=d7176c0eb&amp;color=0,0,0&amp;vtp=1&amp;vaab=1&amp;bbb=1"/>
          <p:cNvSpPr/>
          <p:nvPr/>
        </p:nvSpPr>
        <p:spPr>
          <a:xfrm>
            <a:off x="539496" y="34643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47253" algn="l"/>
                <a:tab pos="76691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.instruction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B.instrument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.invention</a:t>
            </a:r>
            <a:endParaRPr lang="en-US" altLang="zh-CN" sz="2800" dirty="0"/>
          </a:p>
        </p:txBody>
      </p:sp>
      <p:sp>
        <p:nvSpPr>
          <p:cNvPr id="5" name="QC_6_AS.1_1#c16a3b6a0?vaa=1&amp;vcp=1&amp;pid=d7176c0eb&amp;color=0,0,0&amp;vtp=1&amp;vaab=1&amp;bbb=1&amp;hb=1"/>
          <p:cNvSpPr/>
          <p:nvPr/>
        </p:nvSpPr>
        <p:spPr>
          <a:xfrm>
            <a:off x="539496" y="40937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instruction“说明”；instrument“乐器”；invention“创意；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发明”。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invention意为“富有创造力”。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5_1#dc10974fd?sp=1&amp;vaa=1&amp;vcp=1&amp;pid=d7176c0eb&amp;color=0,0,0&amp;vtp=1&amp;vaab=1&amp;bt=1&amp;bbb=1&amp;hb=1"/>
          <p:cNvSpPr/>
          <p:nvPr/>
        </p:nvSpPr>
        <p:spPr>
          <a:xfrm>
            <a:off x="539496" y="55440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（2023·江苏南通·中考改编）—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kept.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c10974fd.bracket?vaa=1&amp;vcp=1&amp;pid=d7176c0eb&amp;color=0,0,0&amp;vpa=47&amp;vtp=1&amp;vaab=1"/>
          <p:cNvSpPr/>
          <p:nvPr/>
        </p:nvSpPr>
        <p:spPr>
          <a:xfrm>
            <a:off x="9291606" y="176369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15_2#dc10974fd.choices?vaa=1&amp;vcp=1&amp;pid=d7176c0eb&amp;color=0,0,0&amp;vtp=1&amp;vaab=1&amp;bbb=1"/>
          <p:cNvSpPr/>
          <p:nvPr/>
        </p:nvSpPr>
        <p:spPr>
          <a:xfrm>
            <a:off x="539496" y="23605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.Speeches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B.Decisions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.Promises</a:t>
            </a:r>
            <a:endParaRPr lang="en-US" altLang="zh-CN" sz="2800" dirty="0"/>
          </a:p>
        </p:txBody>
      </p:sp>
      <p:sp>
        <p:nvSpPr>
          <p:cNvPr id="5" name="QC_6_BD.117_1#7def61a4a?vaa=1&amp;vcp=1&amp;pid=d7176c0eb&amp;color=0,0,0&amp;vtp=1&amp;vaab=1&amp;bbb=1&amp;hb=1"/>
          <p:cNvSpPr/>
          <p:nvPr/>
        </p:nvSpPr>
        <p:spPr>
          <a:xfrm>
            <a:off x="539496" y="295743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（2023·辽宁本溪市、辽阳市、葫芦岛·中考改编）Thanks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7def61a4a.bracket?vaa=1&amp;vcp=1&amp;pid=d7176c0eb&amp;color=0,0,0&amp;vpa=48&amp;vtp=1&amp;vaab=1"/>
          <p:cNvSpPr/>
          <p:nvPr/>
        </p:nvSpPr>
        <p:spPr>
          <a:xfrm>
            <a:off x="8184738" y="355712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17_2#7def61a4a.choices?vaa=1&amp;vcp=1&amp;pid=d7176c0eb&amp;color=0,0,0&amp;vtp=1&amp;vaab=1&amp;bbb=1"/>
          <p:cNvSpPr/>
          <p:nvPr/>
        </p:nvSpPr>
        <p:spPr>
          <a:xfrm>
            <a:off x="539496" y="41667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.chances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B.problems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.grades</a:t>
            </a:r>
            <a:endParaRPr lang="en-US" altLang="zh-CN" sz="2800" dirty="0"/>
          </a:p>
        </p:txBody>
      </p:sp>
      <p:sp>
        <p:nvSpPr>
          <p:cNvPr id="8" name="QC_6_BD.119_1#458b93bd0?vaa=1&amp;vcp=1&amp;pid=d7176c0eb&amp;color=0,0,0&amp;vtp=1&amp;vaab=1&amp;bbb=1&amp;hb=1"/>
          <p:cNvSpPr/>
          <p:nvPr/>
        </p:nvSpPr>
        <p:spPr>
          <a:xfrm>
            <a:off x="539496" y="4763624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（2023·辽宁沈阳·中考改编）Betty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crazy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20_1#458b93bd0.bracket?vaa=1&amp;vcp=1&amp;pid=d7176c0eb&amp;color=0,0,0&amp;vpa=49&amp;vtp=1&amp;vaab=1"/>
          <p:cNvSpPr/>
          <p:nvPr/>
        </p:nvSpPr>
        <p:spPr>
          <a:xfrm>
            <a:off x="4221702" y="536331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19_2#458b93bd0.choices?vaa=1&amp;vcp=1&amp;pid=d7176c0eb&amp;color=0,0,0&amp;vtp=1&amp;vaab=1&amp;bbb=1"/>
          <p:cNvSpPr/>
          <p:nvPr/>
        </p:nvSpPr>
        <p:spPr>
          <a:xfrm>
            <a:off x="539496" y="59729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.scientist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B.painter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.musician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1_1#863fc146c?vaa=1&amp;vcp=1&amp;pid=d7176c0eb&amp;color=0,0,0&amp;vtp=1&amp;vaab=1&amp;bt=1&amp;bbb=1&amp;hb=1"/>
          <p:cNvSpPr/>
          <p:nvPr/>
        </p:nvSpPr>
        <p:spPr>
          <a:xfrm>
            <a:off x="539496" y="89620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（2023·四川凉山州·中考）All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medicine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health（心理健康）.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863fc146c.bracket?vaa=1&amp;vcp=1&amp;pid=d7176c0eb&amp;color=0,0,0&amp;vpa=50&amp;vtp=1&amp;vaab=1"/>
          <p:cNvSpPr/>
          <p:nvPr/>
        </p:nvSpPr>
        <p:spPr>
          <a:xfrm>
            <a:off x="2897728" y="21782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21_2#863fc146c.choices?vaa=1&amp;vcp=1&amp;pid=d7176c0eb&amp;color=0,0,0&amp;vtp=1&amp;vaab=1&amp;bbb=1"/>
          <p:cNvSpPr/>
          <p:nvPr/>
        </p:nvSpPr>
        <p:spPr>
          <a:xfrm>
            <a:off x="539496" y="28167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.communication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B.information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.instruction</a:t>
            </a:r>
            <a:endParaRPr lang="en-US" altLang="zh-CN" sz="2800" dirty="0"/>
          </a:p>
        </p:txBody>
      </p:sp>
      <p:sp>
        <p:nvSpPr>
          <p:cNvPr id="5" name="QC_6_BD.123_1#c5a8175ca?sp=1&amp;vaa=1&amp;vcp=1&amp;pid=d7176c0eb&amp;color=0,0,0&amp;vtp=1&amp;vaab=1&amp;bbb=1&amp;hb=1"/>
          <p:cNvSpPr/>
          <p:nvPr/>
        </p:nvSpPr>
        <p:spPr>
          <a:xfrm>
            <a:off x="539496" y="34461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（2023·湖北十堰·中考改编）—How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machine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24_1#c5a8175ca.bracket?vaa=1&amp;vcp=1&amp;pid=d7176c0eb&amp;color=0,0,0&amp;vpa=51&amp;vtp=1&amp;vaab=1"/>
          <p:cNvSpPr/>
          <p:nvPr/>
        </p:nvSpPr>
        <p:spPr>
          <a:xfrm>
            <a:off x="7230142" y="472824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23_2#c5a8175ca.choices?vaa=1&amp;vcp=1&amp;pid=d7176c0eb&amp;color=0,0,0&amp;vtp=1&amp;vaab=1&amp;bbb=1"/>
          <p:cNvSpPr/>
          <p:nvPr/>
        </p:nvSpPr>
        <p:spPr>
          <a:xfrm>
            <a:off x="539496" y="53687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.instructions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B.influences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.interviews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5_1#d0bf1cdfa?vaa=1&amp;vcp=1&amp;pid=d7176c0eb&amp;color=0,0,0&amp;mp=1&amp;vtp=1&amp;vaab=1&amp;bt=1&amp;bbb=1&amp;hb=1"/>
          <p:cNvSpPr/>
          <p:nvPr/>
        </p:nvSpPr>
        <p:spPr>
          <a:xfrm>
            <a:off x="539496" y="554400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（2023·青海·中考）A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taxi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prevented（阻止）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Huangnan.(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0bf1cdfa.bracket?vaa=1&amp;vcp=1&amp;pid=d7176c0eb&amp;color=0,0,0&amp;mp=1&amp;vpa=52&amp;vtp=1&amp;vaab=1"/>
          <p:cNvSpPr/>
          <p:nvPr/>
        </p:nvSpPr>
        <p:spPr>
          <a:xfrm>
            <a:off x="2365914" y="176369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25_2#d0bf1cdfa.choices?vaa=1&amp;vcp=1&amp;pid=d7176c0eb&amp;color=0,0,0&amp;vtp=1&amp;vaab=1&amp;bbb=1"/>
          <p:cNvSpPr/>
          <p:nvPr/>
        </p:nvSpPr>
        <p:spPr>
          <a:xfrm>
            <a:off x="539496" y="23605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.accident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B.interview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.advertisement</a:t>
            </a:r>
            <a:endParaRPr lang="en-US" altLang="zh-CN" sz="2800" dirty="0"/>
          </a:p>
        </p:txBody>
      </p:sp>
      <p:sp>
        <p:nvSpPr>
          <p:cNvPr id="5" name="QC_6_BD.127_1#6476ebe80?vaa=1&amp;vcp=1&amp;pid=d7176c0eb&amp;color=0,0,0&amp;vtp=1&amp;vaab=1&amp;bbb=1&amp;hb=1"/>
          <p:cNvSpPr/>
          <p:nvPr/>
        </p:nvSpPr>
        <p:spPr>
          <a:xfrm>
            <a:off x="539496" y="295743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（2023·江苏镇江·中考改编）The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Canal（大运河）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culture.(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6476ebe80.bracket?vaa=1&amp;vcp=1&amp;pid=d7176c0eb&amp;color=0,0,0&amp;vpa=53&amp;vtp=1&amp;vaab=1"/>
          <p:cNvSpPr/>
          <p:nvPr/>
        </p:nvSpPr>
        <p:spPr>
          <a:xfrm>
            <a:off x="8622253" y="355712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27_2#6476ebe80.choices?vaa=1&amp;vcp=1&amp;pid=d7176c0eb&amp;color=0,0,0&amp;vtp=1&amp;vaab=1&amp;bbb=1"/>
          <p:cNvSpPr/>
          <p:nvPr/>
        </p:nvSpPr>
        <p:spPr>
          <a:xfrm>
            <a:off x="539496" y="41667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.attraction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B.pollution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.situation</a:t>
            </a:r>
            <a:endParaRPr lang="en-US" altLang="zh-CN" sz="2800" dirty="0"/>
          </a:p>
        </p:txBody>
      </p:sp>
      <p:sp>
        <p:nvSpPr>
          <p:cNvPr id="8" name="QC_6_BD.129_1#7e39355a7?vaa=1&amp;vcp=1&amp;pid=d7176c0eb&amp;color=0,0,0&amp;vtp=1&amp;vaab=1&amp;bbb=1&amp;hb=1"/>
          <p:cNvSpPr/>
          <p:nvPr/>
        </p:nvSpPr>
        <p:spPr>
          <a:xfrm>
            <a:off x="539496" y="4763624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（2023·黑龙江哈尔滨·中考）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30_1#7e39355a7.bracket?vaa=1&amp;vcp=1&amp;pid=d7176c0eb&amp;color=0,0,0&amp;vpa=54&amp;vtp=1&amp;vaab=1"/>
          <p:cNvSpPr/>
          <p:nvPr/>
        </p:nvSpPr>
        <p:spPr>
          <a:xfrm>
            <a:off x="4967827" y="536331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129_2#7e39355a7.choices?vaa=1&amp;vcp=1&amp;pid=d7176c0eb&amp;color=0,0,0&amp;vtp=1&amp;vaab=1&amp;bbb=1"/>
          <p:cNvSpPr/>
          <p:nvPr/>
        </p:nvSpPr>
        <p:spPr>
          <a:xfrm>
            <a:off x="539496" y="59729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Sahara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.Penang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Hill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1d384bbe.fixed?vcp=1&amp;pid=298f261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名词</a:t>
            </a:r>
            <a:endParaRPr lang="en-US" altLang="zh-CN" sz="4000" dirty="0"/>
          </a:p>
        </p:txBody>
      </p:sp>
      <p:sp>
        <p:nvSpPr>
          <p:cNvPr id="3" name="C_4_BD#a1d384bbe.fixed?vcp=1&amp;pid=298f2617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1_1#eca7984ce?sp=1&amp;vaa=1&amp;vcp=1&amp;pid=d7176c0eb&amp;color=0,0,0&amp;mp=1&amp;vtp=1&amp;vaab=1&amp;bt=1&amp;bbb=1&amp;hb=1"/>
          <p:cNvSpPr/>
          <p:nvPr/>
        </p:nvSpPr>
        <p:spPr>
          <a:xfrm>
            <a:off x="539496" y="8984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（2023·江苏宿迁·中考改编）—The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pronunciation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caught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cheering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eca7984ce.bracket?vaa=1&amp;vcp=1&amp;pid=d7176c0eb&amp;color=0,0,0&amp;mp=1&amp;vpa=55&amp;vtp=1&amp;vaab=1"/>
          <p:cNvSpPr/>
          <p:nvPr/>
        </p:nvSpPr>
        <p:spPr>
          <a:xfrm>
            <a:off x="8925719" y="2180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31_2#eca7984ce.choices?vaa=1&amp;vcp=1&amp;pid=d7176c0eb&amp;color=0,0,0&amp;vtp=1&amp;vaab=1&amp;bbb=1"/>
          <p:cNvSpPr/>
          <p:nvPr/>
        </p:nvSpPr>
        <p:spPr>
          <a:xfrm>
            <a:off x="539496" y="2814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.condition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B.attention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.position</a:t>
            </a:r>
            <a:endParaRPr lang="en-US" altLang="zh-CN" sz="2800" dirty="0"/>
          </a:p>
        </p:txBody>
      </p:sp>
      <p:sp>
        <p:nvSpPr>
          <p:cNvPr id="5" name="QC_6_BD.133_1#addbc8cee?vaa=1&amp;vcp=1&amp;pid=d7176c0eb&amp;color=0,0,0&amp;vtp=1&amp;vaab=1&amp;bbb=1&amp;hb=1"/>
          <p:cNvSpPr/>
          <p:nvPr/>
        </p:nvSpPr>
        <p:spPr>
          <a:xfrm>
            <a:off x="539496" y="34438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（2023·江苏常州·中考改编）After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34_1#addbc8cee.bracket?vaa=1&amp;vcp=1&amp;pid=d7176c0eb&amp;color=0,0,0&amp;vpa=56&amp;vtp=1&amp;vaab=1"/>
          <p:cNvSpPr/>
          <p:nvPr/>
        </p:nvSpPr>
        <p:spPr>
          <a:xfrm>
            <a:off x="3016219" y="472595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33_2#addbc8cee.choices?vaa=1&amp;vcp=1&amp;pid=d7176c0eb&amp;color=0,0,0&amp;vtp=1&amp;vaab=1&amp;bbb=1"/>
          <p:cNvSpPr/>
          <p:nvPr/>
        </p:nvSpPr>
        <p:spPr>
          <a:xfrm>
            <a:off x="539496" y="5366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.treatment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B.communication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.education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367fd49ba?vcp=1&amp;pid=a1d384bbe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近几年的中考题涉及名词的各个方面，如：专有名词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、可数名词和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不可数名词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、名词的单复数、名词的所有格以及名词的其他用法。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feffe148?sp=1&amp;vcp=1&amp;pid=a1d384bb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一、名词的分类</a:t>
            </a:r>
            <a:endParaRPr lang="en-US" altLang="zh-CN" sz="3200" dirty="0"/>
          </a:p>
        </p:txBody>
      </p:sp>
      <p:sp>
        <p:nvSpPr>
          <p:cNvPr id="3" name="P_6_BD#8cb414ef1?vcp=1&amp;pid=4feffe148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名词可分为普通名词和专有名词。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普通名词：表示某一类人或事物，某种物质或抽象概念的名称。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普通名词又可分为：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（1）个体名词：表示人或事物的个体。如：doctor,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（2）集体名词：表示一群人或一类事物的总称。如：family,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furniture,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cb414ef1?sp=1&amp;vcp=1&amp;pid=4feffe148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（3）物质名词：表示无法分为个体的实物。如：water,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juice等。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（4）抽象名词：表示动作、状态、品质等抽象概念的名词。如：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safety,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kindness,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happiness等。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cb414ef1?sp=1&amp;vcp=1&amp;pid=4feffe148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专有名词：表示具体个人、国家、地方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、团体或机构所专有的名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。其第一个字母要大写，前面一般不加冠词。如：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Karl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Marx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卡尔·马克思）,China。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但由普通名词构成的专有名词前须加定冠词。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Party（中国共产党）等。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，有些专有名词以复数的形式出现，但作为单数使用。如：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Nations（联合国）等。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3443</Words>
  <Application>Microsoft Office PowerPoint</Application>
  <PresentationFormat>宽屏</PresentationFormat>
  <Paragraphs>457</Paragraphs>
  <Slides>50</Slides>
  <Notes>50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8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1018801308@qq.com</cp:lastModifiedBy>
  <cp:revision>5</cp:revision>
  <dcterms:created xsi:type="dcterms:W3CDTF">2024-11-19T09:34:37Z</dcterms:created>
  <dcterms:modified xsi:type="dcterms:W3CDTF">2025-07-25T08:32:29Z</dcterms:modified>
  <cp:category/>
  <cp:contentStatus/>
</cp:coreProperties>
</file>