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73"/>
  </p:notesMasterIdLst>
  <p:sldIdLst>
    <p:sldId id="299" r:id="rId3"/>
    <p:sldId id="298" r:id="rId4"/>
    <p:sldId id="300" r:id="rId5"/>
    <p:sldId id="301" r:id="rId6"/>
    <p:sldId id="426" r:id="rId7"/>
    <p:sldId id="421" r:id="rId8"/>
    <p:sldId id="302" r:id="rId9"/>
    <p:sldId id="422" r:id="rId10"/>
    <p:sldId id="319" r:id="rId11"/>
    <p:sldId id="423" r:id="rId12"/>
    <p:sldId id="424" r:id="rId13"/>
    <p:sldId id="425" r:id="rId14"/>
    <p:sldId id="357" r:id="rId15"/>
    <p:sldId id="324" r:id="rId16"/>
    <p:sldId id="429" r:id="rId17"/>
    <p:sldId id="430" r:id="rId18"/>
    <p:sldId id="431" r:id="rId19"/>
    <p:sldId id="359" r:id="rId20"/>
    <p:sldId id="433" r:id="rId21"/>
    <p:sldId id="326" r:id="rId22"/>
    <p:sldId id="360" r:id="rId23"/>
    <p:sldId id="434" r:id="rId24"/>
    <p:sldId id="329" r:id="rId25"/>
    <p:sldId id="330" r:id="rId26"/>
    <p:sldId id="331" r:id="rId27"/>
    <p:sldId id="435" r:id="rId28"/>
    <p:sldId id="436" r:id="rId29"/>
    <p:sldId id="335" r:id="rId30"/>
    <p:sldId id="438" r:id="rId31"/>
    <p:sldId id="439" r:id="rId32"/>
    <p:sldId id="440" r:id="rId33"/>
    <p:sldId id="441" r:id="rId34"/>
    <p:sldId id="442" r:id="rId35"/>
    <p:sldId id="387" r:id="rId36"/>
    <p:sldId id="388" r:id="rId37"/>
    <p:sldId id="443" r:id="rId38"/>
    <p:sldId id="444" r:id="rId39"/>
    <p:sldId id="445" r:id="rId40"/>
    <p:sldId id="446" r:id="rId41"/>
    <p:sldId id="389" r:id="rId42"/>
    <p:sldId id="447" r:id="rId43"/>
    <p:sldId id="392" r:id="rId44"/>
    <p:sldId id="448" r:id="rId45"/>
    <p:sldId id="449" r:id="rId46"/>
    <p:sldId id="450" r:id="rId47"/>
    <p:sldId id="391" r:id="rId48"/>
    <p:sldId id="334" r:id="rId49"/>
    <p:sldId id="451" r:id="rId50"/>
    <p:sldId id="452" r:id="rId51"/>
    <p:sldId id="453" r:id="rId52"/>
    <p:sldId id="454" r:id="rId53"/>
    <p:sldId id="455" r:id="rId54"/>
    <p:sldId id="456" r:id="rId55"/>
    <p:sldId id="393" r:id="rId56"/>
    <p:sldId id="502" r:id="rId57"/>
    <p:sldId id="395" r:id="rId58"/>
    <p:sldId id="503" r:id="rId59"/>
    <p:sldId id="396" r:id="rId60"/>
    <p:sldId id="505" r:id="rId61"/>
    <p:sldId id="506" r:id="rId62"/>
    <p:sldId id="507" r:id="rId63"/>
    <p:sldId id="508" r:id="rId64"/>
    <p:sldId id="509" r:id="rId65"/>
    <p:sldId id="510" r:id="rId66"/>
    <p:sldId id="512" r:id="rId67"/>
    <p:sldId id="398" r:id="rId68"/>
    <p:sldId id="399" r:id="rId69"/>
    <p:sldId id="513" r:id="rId70"/>
    <p:sldId id="339" r:id="rId71"/>
    <p:sldId id="340" r:id="rId72"/>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72"/>
      </p:cViewPr>
      <p:guideLst>
        <p:guide orient="horz" pos="2160"/>
        <p:guide pos="3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diagrams/colors1.xml><?xml version="1.0" encoding="utf-8"?>
<dgm:colorsDef xmlns:dgm="http://schemas.openxmlformats.org/drawingml/2006/diagram" xmlns:a="http://schemas.openxmlformats.org/drawingml/2006/main" uniqueId="urn:microsoft.com/office/officeart/2005/8/colors/accent0_1#9">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649419-5806-4300-AB7A-8D1DEE07F7B7}" type="doc">
      <dgm:prSet loTypeId="urn:microsoft.com/office/officeart/2005/8/layout/process5#1" loCatId="process" qsTypeId="urn:microsoft.com/office/officeart/2005/8/quickstyle/simple1#10" qsCatId="simple" csTypeId="urn:microsoft.com/office/officeart/2005/8/colors/accent0_1#9" csCatId="mainScheme" phldr="1"/>
      <dgm:spPr/>
      <dgm:t>
        <a:bodyPr/>
        <a:lstStyle/>
        <a:p>
          <a:endParaRPr lang="zh-CN" altLang="en-US"/>
        </a:p>
      </dgm:t>
    </dgm:pt>
    <dgm:pt modelId="{282A5CE8-EAC3-4600-B51E-455F5FF18A09}">
      <dgm:prSet phldrT="[文本]" phldr="0" custT="1"/>
      <dgm:spPr/>
      <dgm:t>
        <a:bodyPr vert="horz" wrap="square"/>
        <a:lstStyle/>
        <a:p>
          <a:pPr>
            <a:lnSpc>
              <a:spcPct val="100000"/>
            </a:lnSpc>
            <a:spcBef>
              <a:spcPct val="0"/>
            </a:spcBef>
            <a:spcAft>
              <a:spcPct val="35000"/>
            </a:spcAft>
          </a:pPr>
          <a:r>
            <a:rPr lang="zh-CN" altLang="en-US" sz="1800"/>
            <a:t>岗位分类</a:t>
          </a:r>
          <a:endParaRPr sz="1800"/>
        </a:p>
      </dgm:t>
    </dgm:pt>
    <dgm:pt modelId="{2A035B87-332F-45F3-8BE2-FC633F391F69}" type="parTrans" cxnId="{0CEEA1BE-CFDF-45C5-B0BA-D2D558737B5E}">
      <dgm:prSet/>
      <dgm:spPr/>
      <dgm:t>
        <a:bodyPr/>
        <a:lstStyle/>
        <a:p>
          <a:endParaRPr lang="zh-CN" altLang="en-US" sz="1050"/>
        </a:p>
      </dgm:t>
    </dgm:pt>
    <dgm:pt modelId="{CD4DC69E-2666-4F4B-B62C-0FA4EF74C8B6}" type="sibTrans" cxnId="{0CEEA1BE-CFDF-45C5-B0BA-D2D558737B5E}">
      <dgm:prSet phldr="0" custT="1"/>
      <dgm:spPr/>
      <dgm:t>
        <a:bodyPr vert="horz" wrap="square"/>
        <a:lstStyle/>
        <a:p>
          <a:pPr>
            <a:lnSpc>
              <a:spcPct val="100000"/>
            </a:lnSpc>
            <a:spcBef>
              <a:spcPct val="0"/>
            </a:spcBef>
            <a:spcAft>
              <a:spcPct val="35000"/>
            </a:spcAft>
          </a:pPr>
          <a:endParaRPr lang="zh-CN" altLang="en-US" sz="1800"/>
        </a:p>
      </dgm:t>
    </dgm:pt>
    <dgm:pt modelId="{5F20E3B2-8B0D-476C-B6DB-DBBFB9571EA1}">
      <dgm:prSet phldrT="[文本]" phldr="0" custT="1"/>
      <dgm:spPr/>
      <dgm:t>
        <a:bodyPr vert="horz" wrap="square"/>
        <a:lstStyle/>
        <a:p>
          <a:pPr>
            <a:lnSpc>
              <a:spcPct val="100000"/>
            </a:lnSpc>
            <a:spcBef>
              <a:spcPct val="0"/>
            </a:spcBef>
            <a:spcAft>
              <a:spcPct val="35000"/>
            </a:spcAft>
          </a:pPr>
          <a:r>
            <a:rPr lang="zh-CN" altLang="en-US" sz="1800"/>
            <a:t>收集岗位信息</a:t>
          </a:r>
          <a:endParaRPr sz="1800"/>
        </a:p>
      </dgm:t>
    </dgm:pt>
    <dgm:pt modelId="{2BD658A0-0C20-47A0-8436-E594CD97BABC}" type="parTrans" cxnId="{46867336-C225-46B4-BADE-42272AB8F757}">
      <dgm:prSet/>
      <dgm:spPr/>
      <dgm:t>
        <a:bodyPr/>
        <a:lstStyle/>
        <a:p>
          <a:endParaRPr lang="zh-CN" altLang="en-US" sz="1050"/>
        </a:p>
      </dgm:t>
    </dgm:pt>
    <dgm:pt modelId="{C6C4DED3-521B-43AB-83B6-66064902969B}" type="sibTrans" cxnId="{46867336-C225-46B4-BADE-42272AB8F757}">
      <dgm:prSet phldr="0" custT="1"/>
      <dgm:spPr/>
      <dgm:t>
        <a:bodyPr vert="horz" wrap="square"/>
        <a:lstStyle/>
        <a:p>
          <a:pPr>
            <a:lnSpc>
              <a:spcPct val="100000"/>
            </a:lnSpc>
            <a:spcBef>
              <a:spcPct val="0"/>
            </a:spcBef>
            <a:spcAft>
              <a:spcPct val="35000"/>
            </a:spcAft>
          </a:pPr>
          <a:endParaRPr lang="zh-CN" altLang="en-US" sz="1800"/>
        </a:p>
      </dgm:t>
    </dgm:pt>
    <dgm:pt modelId="{38B4CD4F-7DFF-4924-AF77-AF3BFAEC9636}">
      <dgm:prSet phldrT="[文本]" phldr="0" custT="1"/>
      <dgm:spPr/>
      <dgm:t>
        <a:bodyPr vert="horz" wrap="square"/>
        <a:lstStyle/>
        <a:p>
          <a:pPr>
            <a:lnSpc>
              <a:spcPct val="100000"/>
            </a:lnSpc>
            <a:spcBef>
              <a:spcPct val="0"/>
            </a:spcBef>
            <a:spcAft>
              <a:spcPct val="35000"/>
            </a:spcAft>
          </a:pPr>
          <a:r>
            <a:rPr lang="zh-CN" altLang="en-US" sz="1800"/>
            <a:t>制定岗位评价计划</a:t>
          </a:r>
          <a:endParaRPr sz="1800"/>
        </a:p>
      </dgm:t>
    </dgm:pt>
    <dgm:pt modelId="{1979EB8F-BD1D-4DE4-B7D5-3D198CFEE625}" type="parTrans" cxnId="{F6726245-659A-4DB2-B1ED-4E1BAD2EB968}">
      <dgm:prSet/>
      <dgm:spPr/>
      <dgm:t>
        <a:bodyPr/>
        <a:lstStyle/>
        <a:p>
          <a:endParaRPr lang="zh-CN" altLang="en-US" sz="1050"/>
        </a:p>
      </dgm:t>
    </dgm:pt>
    <dgm:pt modelId="{7BF8E150-C064-44A2-9B19-87A8A0FEEDB9}" type="sibTrans" cxnId="{F6726245-659A-4DB2-B1ED-4E1BAD2EB968}">
      <dgm:prSet phldr="0" custT="1"/>
      <dgm:spPr/>
      <dgm:t>
        <a:bodyPr vert="horz" wrap="square"/>
        <a:lstStyle/>
        <a:p>
          <a:pPr>
            <a:lnSpc>
              <a:spcPct val="100000"/>
            </a:lnSpc>
            <a:spcBef>
              <a:spcPct val="0"/>
            </a:spcBef>
            <a:spcAft>
              <a:spcPct val="35000"/>
            </a:spcAft>
          </a:pPr>
          <a:endParaRPr lang="zh-CN" altLang="en-US" sz="1800"/>
        </a:p>
      </dgm:t>
    </dgm:pt>
    <dgm:pt modelId="{AEAB747E-8B5F-4367-837C-57646014A008}">
      <dgm:prSet phldrT="[文本]" phldr="0" custT="1"/>
      <dgm:spPr/>
      <dgm:t>
        <a:bodyPr vert="horz" wrap="square"/>
        <a:lstStyle/>
        <a:p>
          <a:pPr>
            <a:lnSpc>
              <a:spcPct val="100000"/>
            </a:lnSpc>
            <a:spcBef>
              <a:spcPct val="0"/>
            </a:spcBef>
            <a:spcAft>
              <a:spcPct val="35000"/>
            </a:spcAft>
          </a:pPr>
          <a:r>
            <a:rPr lang="zh-CN" altLang="en-US" sz="1800"/>
            <a:t>成立岗位评价小组</a:t>
          </a:r>
          <a:endParaRPr sz="1800"/>
        </a:p>
      </dgm:t>
    </dgm:pt>
    <dgm:pt modelId="{12531223-4FE0-406F-B3CD-5184FEF979D0}" type="parTrans" cxnId="{624510C3-856C-46A1-AF6E-45EB9A1A2670}">
      <dgm:prSet/>
      <dgm:spPr/>
      <dgm:t>
        <a:bodyPr/>
        <a:lstStyle/>
        <a:p>
          <a:endParaRPr lang="zh-CN" altLang="en-US" sz="1050"/>
        </a:p>
      </dgm:t>
    </dgm:pt>
    <dgm:pt modelId="{6CA38314-F669-4589-BB09-782205EEBD7D}" type="sibTrans" cxnId="{624510C3-856C-46A1-AF6E-45EB9A1A2670}">
      <dgm:prSet phldr="0" custT="1"/>
      <dgm:spPr/>
      <dgm:t>
        <a:bodyPr vert="horz" wrap="square"/>
        <a:lstStyle/>
        <a:p>
          <a:pPr>
            <a:lnSpc>
              <a:spcPct val="100000"/>
            </a:lnSpc>
            <a:spcBef>
              <a:spcPct val="0"/>
            </a:spcBef>
            <a:spcAft>
              <a:spcPct val="35000"/>
            </a:spcAft>
          </a:pPr>
          <a:endParaRPr lang="zh-CN" altLang="en-US" sz="1800"/>
        </a:p>
      </dgm:t>
    </dgm:pt>
    <dgm:pt modelId="{DE9D80FF-8209-42A4-B444-0A8DF9F6ED8F}">
      <dgm:prSet phldrT="[文本]" phldr="0" custT="1"/>
      <dgm:spPr/>
      <dgm:t>
        <a:bodyPr vert="horz" wrap="square"/>
        <a:lstStyle/>
        <a:p>
          <a:pPr>
            <a:lnSpc>
              <a:spcPct val="100000"/>
            </a:lnSpc>
            <a:spcBef>
              <a:spcPct val="0"/>
            </a:spcBef>
            <a:spcAft>
              <a:spcPct val="35000"/>
            </a:spcAft>
          </a:pPr>
          <a:r>
            <a:rPr lang="zh-CN" altLang="en-US" sz="1800"/>
            <a:t>确定评价标准</a:t>
          </a:r>
          <a:endParaRPr sz="1800"/>
        </a:p>
      </dgm:t>
    </dgm:pt>
    <dgm:pt modelId="{32EB0CA8-C681-492E-9BF1-D20A69E99A06}" type="parTrans" cxnId="{65C63363-8FB8-4216-9A51-3A4D0F3D9B36}">
      <dgm:prSet/>
      <dgm:spPr/>
      <dgm:t>
        <a:bodyPr/>
        <a:lstStyle/>
        <a:p>
          <a:endParaRPr lang="zh-CN" altLang="en-US" sz="1050"/>
        </a:p>
      </dgm:t>
    </dgm:pt>
    <dgm:pt modelId="{CC06BBA7-0356-4429-8130-CE68A2A1B27E}" type="sibTrans" cxnId="{65C63363-8FB8-4216-9A51-3A4D0F3D9B36}">
      <dgm:prSet phldr="0" custT="1"/>
      <dgm:spPr/>
      <dgm:t>
        <a:bodyPr vert="horz" wrap="square"/>
        <a:lstStyle/>
        <a:p>
          <a:pPr>
            <a:lnSpc>
              <a:spcPct val="100000"/>
            </a:lnSpc>
            <a:spcBef>
              <a:spcPct val="0"/>
            </a:spcBef>
            <a:spcAft>
              <a:spcPct val="35000"/>
            </a:spcAft>
          </a:pPr>
          <a:endParaRPr lang="zh-CN" altLang="en-US" sz="1800"/>
        </a:p>
      </dgm:t>
    </dgm:pt>
    <dgm:pt modelId="{2547DF80-546B-429D-A1F1-4110492F92ED}">
      <dgm:prSet phldrT="[文本]" phldr="0" custT="1"/>
      <dgm:spPr/>
      <dgm:t>
        <a:bodyPr vert="horz" wrap="square"/>
        <a:lstStyle/>
        <a:p>
          <a:pPr>
            <a:lnSpc>
              <a:spcPct val="100000"/>
            </a:lnSpc>
            <a:spcBef>
              <a:spcPct val="0"/>
            </a:spcBef>
            <a:spcAft>
              <a:spcPct val="35000"/>
            </a:spcAft>
          </a:pPr>
          <a:r>
            <a:rPr lang="zh-CN" altLang="en-US" sz="1800"/>
            <a:t>选择岗位评价方法</a:t>
          </a:r>
          <a:endParaRPr sz="1800"/>
        </a:p>
      </dgm:t>
    </dgm:pt>
    <dgm:pt modelId="{7477B559-9151-4121-8A8F-9B05EB782888}" type="parTrans" cxnId="{F7EF6491-A0EB-4C0D-A438-B5C6460B8EF5}">
      <dgm:prSet/>
      <dgm:spPr/>
      <dgm:t>
        <a:bodyPr/>
        <a:lstStyle/>
        <a:p>
          <a:endParaRPr lang="zh-CN" altLang="en-US" sz="1050"/>
        </a:p>
      </dgm:t>
    </dgm:pt>
    <dgm:pt modelId="{EFB41CA6-613E-4B79-A957-87F9B52E441E}" type="sibTrans" cxnId="{F7EF6491-A0EB-4C0D-A438-B5C6460B8EF5}">
      <dgm:prSet phldr="0" custT="1"/>
      <dgm:spPr/>
      <dgm:t>
        <a:bodyPr vert="horz" wrap="square"/>
        <a:lstStyle/>
        <a:p>
          <a:pPr>
            <a:lnSpc>
              <a:spcPct val="100000"/>
            </a:lnSpc>
            <a:spcBef>
              <a:spcPct val="0"/>
            </a:spcBef>
            <a:spcAft>
              <a:spcPct val="35000"/>
            </a:spcAft>
          </a:pPr>
          <a:endParaRPr lang="zh-CN" altLang="en-US" sz="1800"/>
        </a:p>
      </dgm:t>
    </dgm:pt>
    <dgm:pt modelId="{939A92FD-C091-4089-B495-2E75E4BD3BFC}">
      <dgm:prSet phldrT="[文本]" phldr="0" custT="1"/>
      <dgm:spPr/>
      <dgm:t>
        <a:bodyPr vert="horz" wrap="square"/>
        <a:lstStyle/>
        <a:p>
          <a:pPr>
            <a:lnSpc>
              <a:spcPct val="100000"/>
            </a:lnSpc>
            <a:spcBef>
              <a:spcPct val="0"/>
            </a:spcBef>
            <a:spcAft>
              <a:spcPct val="35000"/>
            </a:spcAft>
          </a:pPr>
          <a:r>
            <a:rPr lang="zh-CN" altLang="en-US" sz="1800"/>
            <a:t>实施岗位评价</a:t>
          </a:r>
          <a:endParaRPr sz="1800"/>
        </a:p>
      </dgm:t>
    </dgm:pt>
    <dgm:pt modelId="{404C6A7E-C395-4BF5-AA19-3121DAF32C49}" type="parTrans" cxnId="{2239EFCE-DEDC-4EE6-8424-56847E28A769}">
      <dgm:prSet/>
      <dgm:spPr/>
      <dgm:t>
        <a:bodyPr/>
        <a:lstStyle/>
        <a:p>
          <a:endParaRPr lang="zh-CN" altLang="en-US" sz="1050"/>
        </a:p>
      </dgm:t>
    </dgm:pt>
    <dgm:pt modelId="{ABF0B56E-D9F0-477C-8F68-CF9BEE20C569}" type="sibTrans" cxnId="{2239EFCE-DEDC-4EE6-8424-56847E28A769}">
      <dgm:prSet phldr="0" custT="1"/>
      <dgm:spPr/>
      <dgm:t>
        <a:bodyPr vert="horz" wrap="square"/>
        <a:lstStyle/>
        <a:p>
          <a:pPr>
            <a:lnSpc>
              <a:spcPct val="100000"/>
            </a:lnSpc>
            <a:spcBef>
              <a:spcPct val="0"/>
            </a:spcBef>
            <a:spcAft>
              <a:spcPct val="35000"/>
            </a:spcAft>
          </a:pPr>
          <a:endParaRPr lang="zh-CN" altLang="en-US" sz="1800"/>
        </a:p>
      </dgm:t>
    </dgm:pt>
    <dgm:pt modelId="{843B80AD-9055-421E-A0CD-25DA34DB7AA1}">
      <dgm:prSet phldrT="[文本]" phldr="0" custT="1"/>
      <dgm:spPr/>
      <dgm:t>
        <a:bodyPr vert="horz" wrap="square"/>
        <a:lstStyle/>
        <a:p>
          <a:pPr>
            <a:lnSpc>
              <a:spcPct val="100000"/>
            </a:lnSpc>
            <a:spcBef>
              <a:spcPct val="0"/>
            </a:spcBef>
            <a:spcAft>
              <a:spcPct val="35000"/>
            </a:spcAft>
          </a:pPr>
          <a:r>
            <a:rPr lang="zh-CN" altLang="en-US" sz="1800"/>
            <a:t>形成评价报告</a:t>
          </a:r>
          <a:endParaRPr sz="1800"/>
        </a:p>
      </dgm:t>
    </dgm:pt>
    <dgm:pt modelId="{8C93FAF0-2082-4B89-A2B6-A7C385EF5D9D}" type="parTrans" cxnId="{A4053B29-9B6F-4EBA-92A7-24E75C8E1FAC}">
      <dgm:prSet/>
      <dgm:spPr/>
      <dgm:t>
        <a:bodyPr/>
        <a:lstStyle/>
        <a:p>
          <a:endParaRPr lang="zh-CN" altLang="en-US" sz="1050"/>
        </a:p>
      </dgm:t>
    </dgm:pt>
    <dgm:pt modelId="{351D3574-C27D-46F6-967D-D75AAA90696F}" type="sibTrans" cxnId="{A4053B29-9B6F-4EBA-92A7-24E75C8E1FAC}">
      <dgm:prSet/>
      <dgm:spPr/>
      <dgm:t>
        <a:bodyPr/>
        <a:lstStyle/>
        <a:p>
          <a:endParaRPr lang="zh-CN" altLang="en-US" sz="1050"/>
        </a:p>
      </dgm:t>
    </dgm:pt>
    <dgm:pt modelId="{084ED99F-A2BC-4E8A-96BD-E1928470369F}" type="pres">
      <dgm:prSet presAssocID="{EF649419-5806-4300-AB7A-8D1DEE07F7B7}" presName="diagram" presStyleCnt="0">
        <dgm:presLayoutVars>
          <dgm:dir/>
          <dgm:resizeHandles val="exact"/>
        </dgm:presLayoutVars>
      </dgm:prSet>
      <dgm:spPr/>
    </dgm:pt>
    <dgm:pt modelId="{BE9E25CD-B475-492B-A04A-04CF5B36D4FA}" type="pres">
      <dgm:prSet presAssocID="{282A5CE8-EAC3-4600-B51E-455F5FF18A09}" presName="node" presStyleLbl="node1" presStyleIdx="0" presStyleCnt="8">
        <dgm:presLayoutVars>
          <dgm:bulletEnabled val="1"/>
        </dgm:presLayoutVars>
      </dgm:prSet>
      <dgm:spPr/>
    </dgm:pt>
    <dgm:pt modelId="{78B14318-8A6D-4923-96EB-7992A8F0A47B}" type="pres">
      <dgm:prSet presAssocID="{CD4DC69E-2666-4F4B-B62C-0FA4EF74C8B6}" presName="sibTrans" presStyleLbl="sibTrans2D1" presStyleIdx="0" presStyleCnt="7"/>
      <dgm:spPr/>
    </dgm:pt>
    <dgm:pt modelId="{47DFE8AF-6295-4085-B00B-06BE93C4F212}" type="pres">
      <dgm:prSet presAssocID="{CD4DC69E-2666-4F4B-B62C-0FA4EF74C8B6}" presName="connectorText" presStyleLbl="sibTrans2D1" presStyleIdx="0" presStyleCnt="7"/>
      <dgm:spPr/>
    </dgm:pt>
    <dgm:pt modelId="{6628E39B-ACAC-42BE-9E57-B4DB71C5DAD4}" type="pres">
      <dgm:prSet presAssocID="{5F20E3B2-8B0D-476C-B6DB-DBBFB9571EA1}" presName="node" presStyleLbl="node1" presStyleIdx="1" presStyleCnt="8">
        <dgm:presLayoutVars>
          <dgm:bulletEnabled val="1"/>
        </dgm:presLayoutVars>
      </dgm:prSet>
      <dgm:spPr/>
    </dgm:pt>
    <dgm:pt modelId="{41A4AFD7-3C2C-47C3-96CF-B13A63938C2C}" type="pres">
      <dgm:prSet presAssocID="{C6C4DED3-521B-43AB-83B6-66064902969B}" presName="sibTrans" presStyleLbl="sibTrans2D1" presStyleIdx="1" presStyleCnt="7"/>
      <dgm:spPr/>
    </dgm:pt>
    <dgm:pt modelId="{415060CC-9AB0-407A-B54E-B01BD5659214}" type="pres">
      <dgm:prSet presAssocID="{C6C4DED3-521B-43AB-83B6-66064902969B}" presName="connectorText" presStyleLbl="sibTrans2D1" presStyleIdx="1" presStyleCnt="7"/>
      <dgm:spPr/>
    </dgm:pt>
    <dgm:pt modelId="{84F87C33-7A8A-4A04-B09C-1422AA54D0E0}" type="pres">
      <dgm:prSet presAssocID="{38B4CD4F-7DFF-4924-AF77-AF3BFAEC9636}" presName="node" presStyleLbl="node1" presStyleIdx="2" presStyleCnt="8">
        <dgm:presLayoutVars>
          <dgm:bulletEnabled val="1"/>
        </dgm:presLayoutVars>
      </dgm:prSet>
      <dgm:spPr/>
    </dgm:pt>
    <dgm:pt modelId="{454391B3-2D0C-4D7D-BF1F-521FBB244162}" type="pres">
      <dgm:prSet presAssocID="{7BF8E150-C064-44A2-9B19-87A8A0FEEDB9}" presName="sibTrans" presStyleLbl="sibTrans2D1" presStyleIdx="2" presStyleCnt="7"/>
      <dgm:spPr/>
    </dgm:pt>
    <dgm:pt modelId="{77A6D1BC-B516-4110-8BD5-5C7E54479F50}" type="pres">
      <dgm:prSet presAssocID="{7BF8E150-C064-44A2-9B19-87A8A0FEEDB9}" presName="connectorText" presStyleLbl="sibTrans2D1" presStyleIdx="2" presStyleCnt="7"/>
      <dgm:spPr/>
    </dgm:pt>
    <dgm:pt modelId="{934011D2-06CF-48D1-90F6-308D29CCE025}" type="pres">
      <dgm:prSet presAssocID="{AEAB747E-8B5F-4367-837C-57646014A008}" presName="node" presStyleLbl="node1" presStyleIdx="3" presStyleCnt="8">
        <dgm:presLayoutVars>
          <dgm:bulletEnabled val="1"/>
        </dgm:presLayoutVars>
      </dgm:prSet>
      <dgm:spPr/>
    </dgm:pt>
    <dgm:pt modelId="{BA580F82-CA29-4760-803E-53A43962222A}" type="pres">
      <dgm:prSet presAssocID="{6CA38314-F669-4589-BB09-782205EEBD7D}" presName="sibTrans" presStyleLbl="sibTrans2D1" presStyleIdx="3" presStyleCnt="7"/>
      <dgm:spPr/>
    </dgm:pt>
    <dgm:pt modelId="{E32B0EB5-74AE-414A-8CBA-4247910217E1}" type="pres">
      <dgm:prSet presAssocID="{6CA38314-F669-4589-BB09-782205EEBD7D}" presName="connectorText" presStyleLbl="sibTrans2D1" presStyleIdx="3" presStyleCnt="7"/>
      <dgm:spPr/>
    </dgm:pt>
    <dgm:pt modelId="{B72DAB74-B22A-4A91-981D-172B17621CFD}" type="pres">
      <dgm:prSet presAssocID="{DE9D80FF-8209-42A4-B444-0A8DF9F6ED8F}" presName="node" presStyleLbl="node1" presStyleIdx="4" presStyleCnt="8">
        <dgm:presLayoutVars>
          <dgm:bulletEnabled val="1"/>
        </dgm:presLayoutVars>
      </dgm:prSet>
      <dgm:spPr/>
    </dgm:pt>
    <dgm:pt modelId="{54DD3853-AA49-4FF2-AC20-93BEFF2539B9}" type="pres">
      <dgm:prSet presAssocID="{CC06BBA7-0356-4429-8130-CE68A2A1B27E}" presName="sibTrans" presStyleLbl="sibTrans2D1" presStyleIdx="4" presStyleCnt="7"/>
      <dgm:spPr/>
    </dgm:pt>
    <dgm:pt modelId="{7D4CB369-E723-4455-A636-FBA0FC442B4D}" type="pres">
      <dgm:prSet presAssocID="{CC06BBA7-0356-4429-8130-CE68A2A1B27E}" presName="connectorText" presStyleLbl="sibTrans2D1" presStyleIdx="4" presStyleCnt="7"/>
      <dgm:spPr/>
    </dgm:pt>
    <dgm:pt modelId="{7C8480C8-524C-4AF8-8573-B829DF436711}" type="pres">
      <dgm:prSet presAssocID="{2547DF80-546B-429D-A1F1-4110492F92ED}" presName="node" presStyleLbl="node1" presStyleIdx="5" presStyleCnt="8">
        <dgm:presLayoutVars>
          <dgm:bulletEnabled val="1"/>
        </dgm:presLayoutVars>
      </dgm:prSet>
      <dgm:spPr/>
    </dgm:pt>
    <dgm:pt modelId="{959C2813-AFC9-47A6-B79A-32DB432489E1}" type="pres">
      <dgm:prSet presAssocID="{EFB41CA6-613E-4B79-A957-87F9B52E441E}" presName="sibTrans" presStyleLbl="sibTrans2D1" presStyleIdx="5" presStyleCnt="7"/>
      <dgm:spPr/>
    </dgm:pt>
    <dgm:pt modelId="{E0B1B64B-3635-4A4E-B1A1-575B12CC62CD}" type="pres">
      <dgm:prSet presAssocID="{EFB41CA6-613E-4B79-A957-87F9B52E441E}" presName="connectorText" presStyleLbl="sibTrans2D1" presStyleIdx="5" presStyleCnt="7"/>
      <dgm:spPr/>
    </dgm:pt>
    <dgm:pt modelId="{955F37E6-C0A0-48A5-84C3-4044888548F0}" type="pres">
      <dgm:prSet presAssocID="{939A92FD-C091-4089-B495-2E75E4BD3BFC}" presName="node" presStyleLbl="node1" presStyleIdx="6" presStyleCnt="8">
        <dgm:presLayoutVars>
          <dgm:bulletEnabled val="1"/>
        </dgm:presLayoutVars>
      </dgm:prSet>
      <dgm:spPr/>
    </dgm:pt>
    <dgm:pt modelId="{AC372C4F-ED89-4E6C-8DE9-25992B6B0CED}" type="pres">
      <dgm:prSet presAssocID="{ABF0B56E-D9F0-477C-8F68-CF9BEE20C569}" presName="sibTrans" presStyleLbl="sibTrans2D1" presStyleIdx="6" presStyleCnt="7"/>
      <dgm:spPr/>
    </dgm:pt>
    <dgm:pt modelId="{23D9D7EA-8824-453F-820E-8CC5E4D6FCBA}" type="pres">
      <dgm:prSet presAssocID="{ABF0B56E-D9F0-477C-8F68-CF9BEE20C569}" presName="connectorText" presStyleLbl="sibTrans2D1" presStyleIdx="6" presStyleCnt="7"/>
      <dgm:spPr/>
    </dgm:pt>
    <dgm:pt modelId="{B8EBCE91-6CDD-42AD-9341-471D148CEE25}" type="pres">
      <dgm:prSet presAssocID="{843B80AD-9055-421E-A0CD-25DA34DB7AA1}" presName="node" presStyleLbl="node1" presStyleIdx="7" presStyleCnt="8">
        <dgm:presLayoutVars>
          <dgm:bulletEnabled val="1"/>
        </dgm:presLayoutVars>
      </dgm:prSet>
      <dgm:spPr/>
    </dgm:pt>
  </dgm:ptLst>
  <dgm:cxnLst>
    <dgm:cxn modelId="{0F162D24-65BF-4FF6-9E78-D4D5842D94B8}" type="presOf" srcId="{C6C4DED3-521B-43AB-83B6-66064902969B}" destId="{415060CC-9AB0-407A-B54E-B01BD5659214}" srcOrd="1" destOrd="0" presId="urn:microsoft.com/office/officeart/2005/8/layout/process5#1"/>
    <dgm:cxn modelId="{CE184425-5362-47F9-AEE2-DE98C1480192}" type="presOf" srcId="{C6C4DED3-521B-43AB-83B6-66064902969B}" destId="{41A4AFD7-3C2C-47C3-96CF-B13A63938C2C}" srcOrd="0" destOrd="0" presId="urn:microsoft.com/office/officeart/2005/8/layout/process5#1"/>
    <dgm:cxn modelId="{A4053B29-9B6F-4EBA-92A7-24E75C8E1FAC}" srcId="{EF649419-5806-4300-AB7A-8D1DEE07F7B7}" destId="{843B80AD-9055-421E-A0CD-25DA34DB7AA1}" srcOrd="7" destOrd="0" parTransId="{8C93FAF0-2082-4B89-A2B6-A7C385EF5D9D}" sibTransId="{351D3574-C27D-46F6-967D-D75AAA90696F}"/>
    <dgm:cxn modelId="{1562332D-962E-433D-A159-6FC045B7917F}" type="presOf" srcId="{843B80AD-9055-421E-A0CD-25DA34DB7AA1}" destId="{B8EBCE91-6CDD-42AD-9341-471D148CEE25}" srcOrd="0" destOrd="0" presId="urn:microsoft.com/office/officeart/2005/8/layout/process5#1"/>
    <dgm:cxn modelId="{2CCBD82D-EE43-4918-BC7B-8720B405C078}" type="presOf" srcId="{EFB41CA6-613E-4B79-A957-87F9B52E441E}" destId="{959C2813-AFC9-47A6-B79A-32DB432489E1}" srcOrd="0" destOrd="0" presId="urn:microsoft.com/office/officeart/2005/8/layout/process5#1"/>
    <dgm:cxn modelId="{75F4AD33-6C6F-4050-8D80-E4ACF4727696}" type="presOf" srcId="{CD4DC69E-2666-4F4B-B62C-0FA4EF74C8B6}" destId="{47DFE8AF-6295-4085-B00B-06BE93C4F212}" srcOrd="1" destOrd="0" presId="urn:microsoft.com/office/officeart/2005/8/layout/process5#1"/>
    <dgm:cxn modelId="{46867336-C225-46B4-BADE-42272AB8F757}" srcId="{EF649419-5806-4300-AB7A-8D1DEE07F7B7}" destId="{5F20E3B2-8B0D-476C-B6DB-DBBFB9571EA1}" srcOrd="1" destOrd="0" parTransId="{2BD658A0-0C20-47A0-8436-E594CD97BABC}" sibTransId="{C6C4DED3-521B-43AB-83B6-66064902969B}"/>
    <dgm:cxn modelId="{1F69483B-0339-4B1C-8FF1-C6FC60AE883F}" type="presOf" srcId="{939A92FD-C091-4089-B495-2E75E4BD3BFC}" destId="{955F37E6-C0A0-48A5-84C3-4044888548F0}" srcOrd="0" destOrd="0" presId="urn:microsoft.com/office/officeart/2005/8/layout/process5#1"/>
    <dgm:cxn modelId="{97331E5F-1F15-43D3-ACE0-67785970E59F}" type="presOf" srcId="{6CA38314-F669-4589-BB09-782205EEBD7D}" destId="{BA580F82-CA29-4760-803E-53A43962222A}" srcOrd="0" destOrd="0" presId="urn:microsoft.com/office/officeart/2005/8/layout/process5#1"/>
    <dgm:cxn modelId="{36D1DF41-A241-4F95-9BFD-3FC21DEF4866}" type="presOf" srcId="{EFB41CA6-613E-4B79-A957-87F9B52E441E}" destId="{E0B1B64B-3635-4A4E-B1A1-575B12CC62CD}" srcOrd="1" destOrd="0" presId="urn:microsoft.com/office/officeart/2005/8/layout/process5#1"/>
    <dgm:cxn modelId="{65C63363-8FB8-4216-9A51-3A4D0F3D9B36}" srcId="{EF649419-5806-4300-AB7A-8D1DEE07F7B7}" destId="{DE9D80FF-8209-42A4-B444-0A8DF9F6ED8F}" srcOrd="4" destOrd="0" parTransId="{32EB0CA8-C681-492E-9BF1-D20A69E99A06}" sibTransId="{CC06BBA7-0356-4429-8130-CE68A2A1B27E}"/>
    <dgm:cxn modelId="{501CCE64-87EE-4110-99C2-14A1630C91D7}" type="presOf" srcId="{CC06BBA7-0356-4429-8130-CE68A2A1B27E}" destId="{7D4CB369-E723-4455-A636-FBA0FC442B4D}" srcOrd="1" destOrd="0" presId="urn:microsoft.com/office/officeart/2005/8/layout/process5#1"/>
    <dgm:cxn modelId="{F6726245-659A-4DB2-B1ED-4E1BAD2EB968}" srcId="{EF649419-5806-4300-AB7A-8D1DEE07F7B7}" destId="{38B4CD4F-7DFF-4924-AF77-AF3BFAEC9636}" srcOrd="2" destOrd="0" parTransId="{1979EB8F-BD1D-4DE4-B7D5-3D198CFEE625}" sibTransId="{7BF8E150-C064-44A2-9B19-87A8A0FEEDB9}"/>
    <dgm:cxn modelId="{2353A169-D089-43BC-8E62-D4A9899C3255}" type="presOf" srcId="{AEAB747E-8B5F-4367-837C-57646014A008}" destId="{934011D2-06CF-48D1-90F6-308D29CCE025}" srcOrd="0" destOrd="0" presId="urn:microsoft.com/office/officeart/2005/8/layout/process5#1"/>
    <dgm:cxn modelId="{F9D8D356-2F6A-4EE1-A9B4-2177A6A86E5D}" type="presOf" srcId="{38B4CD4F-7DFF-4924-AF77-AF3BFAEC9636}" destId="{84F87C33-7A8A-4A04-B09C-1422AA54D0E0}" srcOrd="0" destOrd="0" presId="urn:microsoft.com/office/officeart/2005/8/layout/process5#1"/>
    <dgm:cxn modelId="{7D742C77-4957-471C-AB52-89538427A2DE}" type="presOf" srcId="{EF649419-5806-4300-AB7A-8D1DEE07F7B7}" destId="{084ED99F-A2BC-4E8A-96BD-E1928470369F}" srcOrd="0" destOrd="0" presId="urn:microsoft.com/office/officeart/2005/8/layout/process5#1"/>
    <dgm:cxn modelId="{2F12DD7A-1619-4937-9C2A-87F664DF4141}" type="presOf" srcId="{7BF8E150-C064-44A2-9B19-87A8A0FEEDB9}" destId="{454391B3-2D0C-4D7D-BF1F-521FBB244162}" srcOrd="0" destOrd="0" presId="urn:microsoft.com/office/officeart/2005/8/layout/process5#1"/>
    <dgm:cxn modelId="{CC81D57F-4101-49A0-8EA3-E39A582D5219}" type="presOf" srcId="{ABF0B56E-D9F0-477C-8F68-CF9BEE20C569}" destId="{AC372C4F-ED89-4E6C-8DE9-25992B6B0CED}" srcOrd="0" destOrd="0" presId="urn:microsoft.com/office/officeart/2005/8/layout/process5#1"/>
    <dgm:cxn modelId="{C4F97C85-399B-4A43-9E63-AE4CBF509C6C}" type="presOf" srcId="{CC06BBA7-0356-4429-8130-CE68A2A1B27E}" destId="{54DD3853-AA49-4FF2-AC20-93BEFF2539B9}" srcOrd="0" destOrd="0" presId="urn:microsoft.com/office/officeart/2005/8/layout/process5#1"/>
    <dgm:cxn modelId="{F7EF6491-A0EB-4C0D-A438-B5C6460B8EF5}" srcId="{EF649419-5806-4300-AB7A-8D1DEE07F7B7}" destId="{2547DF80-546B-429D-A1F1-4110492F92ED}" srcOrd="5" destOrd="0" parTransId="{7477B559-9151-4121-8A8F-9B05EB782888}" sibTransId="{EFB41CA6-613E-4B79-A957-87F9B52E441E}"/>
    <dgm:cxn modelId="{24B7C793-3DA5-40F2-9F81-CF0360A39AEC}" type="presOf" srcId="{CD4DC69E-2666-4F4B-B62C-0FA4EF74C8B6}" destId="{78B14318-8A6D-4923-96EB-7992A8F0A47B}" srcOrd="0" destOrd="0" presId="urn:microsoft.com/office/officeart/2005/8/layout/process5#1"/>
    <dgm:cxn modelId="{9984ED98-0EA0-4672-B810-45495DA72870}" type="presOf" srcId="{6CA38314-F669-4589-BB09-782205EEBD7D}" destId="{E32B0EB5-74AE-414A-8CBA-4247910217E1}" srcOrd="1" destOrd="0" presId="urn:microsoft.com/office/officeart/2005/8/layout/process5#1"/>
    <dgm:cxn modelId="{E6A2F0AE-23B5-4D1D-A8AF-A850551AB31D}" type="presOf" srcId="{5F20E3B2-8B0D-476C-B6DB-DBBFB9571EA1}" destId="{6628E39B-ACAC-42BE-9E57-B4DB71C5DAD4}" srcOrd="0" destOrd="0" presId="urn:microsoft.com/office/officeart/2005/8/layout/process5#1"/>
    <dgm:cxn modelId="{89B06DB4-5BD9-42A8-B182-7820E85406B0}" type="presOf" srcId="{7BF8E150-C064-44A2-9B19-87A8A0FEEDB9}" destId="{77A6D1BC-B516-4110-8BD5-5C7E54479F50}" srcOrd="1" destOrd="0" presId="urn:microsoft.com/office/officeart/2005/8/layout/process5#1"/>
    <dgm:cxn modelId="{21DBB9B9-A82F-4A2F-92FD-1915E5E9F760}" type="presOf" srcId="{282A5CE8-EAC3-4600-B51E-455F5FF18A09}" destId="{BE9E25CD-B475-492B-A04A-04CF5B36D4FA}" srcOrd="0" destOrd="0" presId="urn:microsoft.com/office/officeart/2005/8/layout/process5#1"/>
    <dgm:cxn modelId="{0CEEA1BE-CFDF-45C5-B0BA-D2D558737B5E}" srcId="{EF649419-5806-4300-AB7A-8D1DEE07F7B7}" destId="{282A5CE8-EAC3-4600-B51E-455F5FF18A09}" srcOrd="0" destOrd="0" parTransId="{2A035B87-332F-45F3-8BE2-FC633F391F69}" sibTransId="{CD4DC69E-2666-4F4B-B62C-0FA4EF74C8B6}"/>
    <dgm:cxn modelId="{624510C3-856C-46A1-AF6E-45EB9A1A2670}" srcId="{EF649419-5806-4300-AB7A-8D1DEE07F7B7}" destId="{AEAB747E-8B5F-4367-837C-57646014A008}" srcOrd="3" destOrd="0" parTransId="{12531223-4FE0-406F-B3CD-5184FEF979D0}" sibTransId="{6CA38314-F669-4589-BB09-782205EEBD7D}"/>
    <dgm:cxn modelId="{2239EFCE-DEDC-4EE6-8424-56847E28A769}" srcId="{EF649419-5806-4300-AB7A-8D1DEE07F7B7}" destId="{939A92FD-C091-4089-B495-2E75E4BD3BFC}" srcOrd="6" destOrd="0" parTransId="{404C6A7E-C395-4BF5-AA19-3121DAF32C49}" sibTransId="{ABF0B56E-D9F0-477C-8F68-CF9BEE20C569}"/>
    <dgm:cxn modelId="{FEB24FD6-6676-44A5-9682-15134564B769}" type="presOf" srcId="{ABF0B56E-D9F0-477C-8F68-CF9BEE20C569}" destId="{23D9D7EA-8824-453F-820E-8CC5E4D6FCBA}" srcOrd="1" destOrd="0" presId="urn:microsoft.com/office/officeart/2005/8/layout/process5#1"/>
    <dgm:cxn modelId="{3EADE6E6-89C8-44C5-A10A-AD9905B9D23C}" type="presOf" srcId="{DE9D80FF-8209-42A4-B444-0A8DF9F6ED8F}" destId="{B72DAB74-B22A-4A91-981D-172B17621CFD}" srcOrd="0" destOrd="0" presId="urn:microsoft.com/office/officeart/2005/8/layout/process5#1"/>
    <dgm:cxn modelId="{8C70F2FA-4B71-4C03-AB82-1BE538388E53}" type="presOf" srcId="{2547DF80-546B-429D-A1F1-4110492F92ED}" destId="{7C8480C8-524C-4AF8-8573-B829DF436711}" srcOrd="0" destOrd="0" presId="urn:microsoft.com/office/officeart/2005/8/layout/process5#1"/>
    <dgm:cxn modelId="{C46C6F7D-3178-4300-AA50-5A5AC9A156C6}" type="presParOf" srcId="{084ED99F-A2BC-4E8A-96BD-E1928470369F}" destId="{BE9E25CD-B475-492B-A04A-04CF5B36D4FA}" srcOrd="0" destOrd="0" presId="urn:microsoft.com/office/officeart/2005/8/layout/process5#1"/>
    <dgm:cxn modelId="{01213467-D4E1-4E7F-A6F2-8F2FB777F1D5}" type="presParOf" srcId="{084ED99F-A2BC-4E8A-96BD-E1928470369F}" destId="{78B14318-8A6D-4923-96EB-7992A8F0A47B}" srcOrd="1" destOrd="0" presId="urn:microsoft.com/office/officeart/2005/8/layout/process5#1"/>
    <dgm:cxn modelId="{B3FE05E4-9388-475E-A60A-83705932405E}" type="presParOf" srcId="{78B14318-8A6D-4923-96EB-7992A8F0A47B}" destId="{47DFE8AF-6295-4085-B00B-06BE93C4F212}" srcOrd="0" destOrd="0" presId="urn:microsoft.com/office/officeart/2005/8/layout/process5#1"/>
    <dgm:cxn modelId="{C2406E6D-8BF1-4B4C-9849-73E1FFEA745E}" type="presParOf" srcId="{084ED99F-A2BC-4E8A-96BD-E1928470369F}" destId="{6628E39B-ACAC-42BE-9E57-B4DB71C5DAD4}" srcOrd="2" destOrd="0" presId="urn:microsoft.com/office/officeart/2005/8/layout/process5#1"/>
    <dgm:cxn modelId="{BB1F3B88-2160-489F-BFCB-C05E61EAC737}" type="presParOf" srcId="{084ED99F-A2BC-4E8A-96BD-E1928470369F}" destId="{41A4AFD7-3C2C-47C3-96CF-B13A63938C2C}" srcOrd="3" destOrd="0" presId="urn:microsoft.com/office/officeart/2005/8/layout/process5#1"/>
    <dgm:cxn modelId="{4F845ADC-A9A7-44C8-9AA4-F9C25EB31A34}" type="presParOf" srcId="{41A4AFD7-3C2C-47C3-96CF-B13A63938C2C}" destId="{415060CC-9AB0-407A-B54E-B01BD5659214}" srcOrd="0" destOrd="0" presId="urn:microsoft.com/office/officeart/2005/8/layout/process5#1"/>
    <dgm:cxn modelId="{AC55BFD6-7280-4BDA-851E-69B751FD90C9}" type="presParOf" srcId="{084ED99F-A2BC-4E8A-96BD-E1928470369F}" destId="{84F87C33-7A8A-4A04-B09C-1422AA54D0E0}" srcOrd="4" destOrd="0" presId="urn:microsoft.com/office/officeart/2005/8/layout/process5#1"/>
    <dgm:cxn modelId="{F41E1953-7DA2-4CB3-A48A-C9DFD670FF67}" type="presParOf" srcId="{084ED99F-A2BC-4E8A-96BD-E1928470369F}" destId="{454391B3-2D0C-4D7D-BF1F-521FBB244162}" srcOrd="5" destOrd="0" presId="urn:microsoft.com/office/officeart/2005/8/layout/process5#1"/>
    <dgm:cxn modelId="{9A65B6C7-D980-41D4-A48D-3480D8EAED35}" type="presParOf" srcId="{454391B3-2D0C-4D7D-BF1F-521FBB244162}" destId="{77A6D1BC-B516-4110-8BD5-5C7E54479F50}" srcOrd="0" destOrd="0" presId="urn:microsoft.com/office/officeart/2005/8/layout/process5#1"/>
    <dgm:cxn modelId="{3F8E98B3-EAD2-4F55-8F5E-E2E1081A2B5D}" type="presParOf" srcId="{084ED99F-A2BC-4E8A-96BD-E1928470369F}" destId="{934011D2-06CF-48D1-90F6-308D29CCE025}" srcOrd="6" destOrd="0" presId="urn:microsoft.com/office/officeart/2005/8/layout/process5#1"/>
    <dgm:cxn modelId="{826B788D-F830-414F-8140-7A18C0D1C796}" type="presParOf" srcId="{084ED99F-A2BC-4E8A-96BD-E1928470369F}" destId="{BA580F82-CA29-4760-803E-53A43962222A}" srcOrd="7" destOrd="0" presId="urn:microsoft.com/office/officeart/2005/8/layout/process5#1"/>
    <dgm:cxn modelId="{28C32E86-7229-48D5-A577-114A6C62D1D4}" type="presParOf" srcId="{BA580F82-CA29-4760-803E-53A43962222A}" destId="{E32B0EB5-74AE-414A-8CBA-4247910217E1}" srcOrd="0" destOrd="0" presId="urn:microsoft.com/office/officeart/2005/8/layout/process5#1"/>
    <dgm:cxn modelId="{FD5BBA39-CCDA-4981-B042-D457125EF3B0}" type="presParOf" srcId="{084ED99F-A2BC-4E8A-96BD-E1928470369F}" destId="{B72DAB74-B22A-4A91-981D-172B17621CFD}" srcOrd="8" destOrd="0" presId="urn:microsoft.com/office/officeart/2005/8/layout/process5#1"/>
    <dgm:cxn modelId="{8E72C453-9716-4F13-859B-C16E277536FA}" type="presParOf" srcId="{084ED99F-A2BC-4E8A-96BD-E1928470369F}" destId="{54DD3853-AA49-4FF2-AC20-93BEFF2539B9}" srcOrd="9" destOrd="0" presId="urn:microsoft.com/office/officeart/2005/8/layout/process5#1"/>
    <dgm:cxn modelId="{11581E82-4C8A-4E8F-AF66-2B70284D404B}" type="presParOf" srcId="{54DD3853-AA49-4FF2-AC20-93BEFF2539B9}" destId="{7D4CB369-E723-4455-A636-FBA0FC442B4D}" srcOrd="0" destOrd="0" presId="urn:microsoft.com/office/officeart/2005/8/layout/process5#1"/>
    <dgm:cxn modelId="{A46CA28B-4B9B-4E87-ADE4-ABB8D2D215FF}" type="presParOf" srcId="{084ED99F-A2BC-4E8A-96BD-E1928470369F}" destId="{7C8480C8-524C-4AF8-8573-B829DF436711}" srcOrd="10" destOrd="0" presId="urn:microsoft.com/office/officeart/2005/8/layout/process5#1"/>
    <dgm:cxn modelId="{2C9AB98B-D518-4A25-BFCD-A5452A1968E3}" type="presParOf" srcId="{084ED99F-A2BC-4E8A-96BD-E1928470369F}" destId="{959C2813-AFC9-47A6-B79A-32DB432489E1}" srcOrd="11" destOrd="0" presId="urn:microsoft.com/office/officeart/2005/8/layout/process5#1"/>
    <dgm:cxn modelId="{0830F704-7ED8-4E3E-A38B-342D1650A8B0}" type="presParOf" srcId="{959C2813-AFC9-47A6-B79A-32DB432489E1}" destId="{E0B1B64B-3635-4A4E-B1A1-575B12CC62CD}" srcOrd="0" destOrd="0" presId="urn:microsoft.com/office/officeart/2005/8/layout/process5#1"/>
    <dgm:cxn modelId="{ED32430B-3ADD-49E2-925E-CCE58C71BAEA}" type="presParOf" srcId="{084ED99F-A2BC-4E8A-96BD-E1928470369F}" destId="{955F37E6-C0A0-48A5-84C3-4044888548F0}" srcOrd="12" destOrd="0" presId="urn:microsoft.com/office/officeart/2005/8/layout/process5#1"/>
    <dgm:cxn modelId="{0496D73F-88C2-4936-80E8-45CD3C8CE712}" type="presParOf" srcId="{084ED99F-A2BC-4E8A-96BD-E1928470369F}" destId="{AC372C4F-ED89-4E6C-8DE9-25992B6B0CED}" srcOrd="13" destOrd="0" presId="urn:microsoft.com/office/officeart/2005/8/layout/process5#1"/>
    <dgm:cxn modelId="{314C95E3-7EEA-47A5-8786-5D6B6F608E2E}" type="presParOf" srcId="{AC372C4F-ED89-4E6C-8DE9-25992B6B0CED}" destId="{23D9D7EA-8824-453F-820E-8CC5E4D6FCBA}" srcOrd="0" destOrd="0" presId="urn:microsoft.com/office/officeart/2005/8/layout/process5#1"/>
    <dgm:cxn modelId="{2086BAE2-0437-4B62-BB4D-708CD57A9C9E}" type="presParOf" srcId="{084ED99F-A2BC-4E8A-96BD-E1928470369F}" destId="{B8EBCE91-6CDD-42AD-9341-471D148CEE25}" srcOrd="14" destOrd="0" presId="urn:microsoft.com/office/officeart/2005/8/layout/process5#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9E25CD-B475-492B-A04A-04CF5B36D4FA}">
      <dsp:nvSpPr>
        <dsp:cNvPr id="0" name=""/>
        <dsp:cNvSpPr/>
      </dsp:nvSpPr>
      <dsp:spPr>
        <a:xfrm>
          <a:off x="1067612" y="438"/>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岗位分类</a:t>
          </a:r>
          <a:endParaRPr sz="1800" kern="1200"/>
        </a:p>
      </dsp:txBody>
      <dsp:txXfrm>
        <a:off x="1095229" y="28055"/>
        <a:ext cx="1516297" cy="887685"/>
      </dsp:txXfrm>
    </dsp:sp>
    <dsp:sp modelId="{78B14318-8A6D-4923-96EB-7992A8F0A47B}">
      <dsp:nvSpPr>
        <dsp:cNvPr id="0" name=""/>
        <dsp:cNvSpPr/>
      </dsp:nvSpPr>
      <dsp:spPr>
        <a:xfrm>
          <a:off x="2777438" y="277028"/>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a:off x="2777438" y="354976"/>
        <a:ext cx="233215" cy="233843"/>
      </dsp:txXfrm>
    </dsp:sp>
    <dsp:sp modelId="{6628E39B-ACAC-42BE-9E57-B4DB71C5DAD4}">
      <dsp:nvSpPr>
        <dsp:cNvPr id="0" name=""/>
        <dsp:cNvSpPr/>
      </dsp:nvSpPr>
      <dsp:spPr>
        <a:xfrm>
          <a:off x="3267756" y="438"/>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收集岗位信息</a:t>
          </a:r>
          <a:endParaRPr sz="1800" kern="1200"/>
        </a:p>
      </dsp:txBody>
      <dsp:txXfrm>
        <a:off x="3295373" y="28055"/>
        <a:ext cx="1516297" cy="887685"/>
      </dsp:txXfrm>
    </dsp:sp>
    <dsp:sp modelId="{41A4AFD7-3C2C-47C3-96CF-B13A63938C2C}">
      <dsp:nvSpPr>
        <dsp:cNvPr id="0" name=""/>
        <dsp:cNvSpPr/>
      </dsp:nvSpPr>
      <dsp:spPr>
        <a:xfrm>
          <a:off x="4977583" y="277028"/>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a:off x="4977583" y="354976"/>
        <a:ext cx="233215" cy="233843"/>
      </dsp:txXfrm>
    </dsp:sp>
    <dsp:sp modelId="{84F87C33-7A8A-4A04-B09C-1422AA54D0E0}">
      <dsp:nvSpPr>
        <dsp:cNvPr id="0" name=""/>
        <dsp:cNvSpPr/>
      </dsp:nvSpPr>
      <dsp:spPr>
        <a:xfrm>
          <a:off x="5467901" y="438"/>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制定岗位评价计划</a:t>
          </a:r>
          <a:endParaRPr sz="1800" kern="1200"/>
        </a:p>
      </dsp:txBody>
      <dsp:txXfrm>
        <a:off x="5495518" y="28055"/>
        <a:ext cx="1516297" cy="887685"/>
      </dsp:txXfrm>
    </dsp:sp>
    <dsp:sp modelId="{454391B3-2D0C-4D7D-BF1F-521FBB244162}">
      <dsp:nvSpPr>
        <dsp:cNvPr id="0" name=""/>
        <dsp:cNvSpPr/>
      </dsp:nvSpPr>
      <dsp:spPr>
        <a:xfrm rot="5400000">
          <a:off x="6087084" y="1053365"/>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rot="-5400000">
        <a:off x="6136745" y="1081653"/>
        <a:ext cx="233843" cy="233215"/>
      </dsp:txXfrm>
    </dsp:sp>
    <dsp:sp modelId="{934011D2-06CF-48D1-90F6-308D29CCE025}">
      <dsp:nvSpPr>
        <dsp:cNvPr id="0" name=""/>
        <dsp:cNvSpPr/>
      </dsp:nvSpPr>
      <dsp:spPr>
        <a:xfrm>
          <a:off x="5467901" y="1571970"/>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成立岗位评价小组</a:t>
          </a:r>
          <a:endParaRPr sz="1800" kern="1200"/>
        </a:p>
      </dsp:txBody>
      <dsp:txXfrm>
        <a:off x="5495518" y="1599587"/>
        <a:ext cx="1516297" cy="887685"/>
      </dsp:txXfrm>
    </dsp:sp>
    <dsp:sp modelId="{BA580F82-CA29-4760-803E-53A43962222A}">
      <dsp:nvSpPr>
        <dsp:cNvPr id="0" name=""/>
        <dsp:cNvSpPr/>
      </dsp:nvSpPr>
      <dsp:spPr>
        <a:xfrm rot="10800000">
          <a:off x="4996441" y="1848560"/>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rot="10800000">
        <a:off x="5096390" y="1926508"/>
        <a:ext cx="233215" cy="233843"/>
      </dsp:txXfrm>
    </dsp:sp>
    <dsp:sp modelId="{B72DAB74-B22A-4A91-981D-172B17621CFD}">
      <dsp:nvSpPr>
        <dsp:cNvPr id="0" name=""/>
        <dsp:cNvSpPr/>
      </dsp:nvSpPr>
      <dsp:spPr>
        <a:xfrm>
          <a:off x="3267756" y="1571970"/>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确定评价标准</a:t>
          </a:r>
          <a:endParaRPr sz="1800" kern="1200"/>
        </a:p>
      </dsp:txBody>
      <dsp:txXfrm>
        <a:off x="3295373" y="1599587"/>
        <a:ext cx="1516297" cy="887685"/>
      </dsp:txXfrm>
    </dsp:sp>
    <dsp:sp modelId="{54DD3853-AA49-4FF2-AC20-93BEFF2539B9}">
      <dsp:nvSpPr>
        <dsp:cNvPr id="0" name=""/>
        <dsp:cNvSpPr/>
      </dsp:nvSpPr>
      <dsp:spPr>
        <a:xfrm rot="10800000">
          <a:off x="2796297" y="1848560"/>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rot="10800000">
        <a:off x="2896246" y="1926508"/>
        <a:ext cx="233215" cy="233843"/>
      </dsp:txXfrm>
    </dsp:sp>
    <dsp:sp modelId="{7C8480C8-524C-4AF8-8573-B829DF436711}">
      <dsp:nvSpPr>
        <dsp:cNvPr id="0" name=""/>
        <dsp:cNvSpPr/>
      </dsp:nvSpPr>
      <dsp:spPr>
        <a:xfrm>
          <a:off x="1067612" y="1571970"/>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选择岗位评价方法</a:t>
          </a:r>
          <a:endParaRPr sz="1800" kern="1200"/>
        </a:p>
      </dsp:txBody>
      <dsp:txXfrm>
        <a:off x="1095229" y="1599587"/>
        <a:ext cx="1516297" cy="887685"/>
      </dsp:txXfrm>
    </dsp:sp>
    <dsp:sp modelId="{959C2813-AFC9-47A6-B79A-32DB432489E1}">
      <dsp:nvSpPr>
        <dsp:cNvPr id="0" name=""/>
        <dsp:cNvSpPr/>
      </dsp:nvSpPr>
      <dsp:spPr>
        <a:xfrm rot="5400000">
          <a:off x="1686795" y="2624896"/>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rot="-5400000">
        <a:off x="1736456" y="2653184"/>
        <a:ext cx="233843" cy="233215"/>
      </dsp:txXfrm>
    </dsp:sp>
    <dsp:sp modelId="{955F37E6-C0A0-48A5-84C3-4044888548F0}">
      <dsp:nvSpPr>
        <dsp:cNvPr id="0" name=""/>
        <dsp:cNvSpPr/>
      </dsp:nvSpPr>
      <dsp:spPr>
        <a:xfrm>
          <a:off x="1067612" y="3143502"/>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实施岗位评价</a:t>
          </a:r>
          <a:endParaRPr sz="1800" kern="1200"/>
        </a:p>
      </dsp:txBody>
      <dsp:txXfrm>
        <a:off x="1095229" y="3171119"/>
        <a:ext cx="1516297" cy="887685"/>
      </dsp:txXfrm>
    </dsp:sp>
    <dsp:sp modelId="{AC372C4F-ED89-4E6C-8DE9-25992B6B0CED}">
      <dsp:nvSpPr>
        <dsp:cNvPr id="0" name=""/>
        <dsp:cNvSpPr/>
      </dsp:nvSpPr>
      <dsp:spPr>
        <a:xfrm>
          <a:off x="2777438" y="3420091"/>
          <a:ext cx="333164" cy="389739"/>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pPr>
          <a:endParaRPr lang="zh-CN" altLang="en-US" sz="1800" kern="1200"/>
        </a:p>
      </dsp:txBody>
      <dsp:txXfrm>
        <a:off x="2777438" y="3498039"/>
        <a:ext cx="233215" cy="233843"/>
      </dsp:txXfrm>
    </dsp:sp>
    <dsp:sp modelId="{B8EBCE91-6CDD-42AD-9341-471D148CEE25}">
      <dsp:nvSpPr>
        <dsp:cNvPr id="0" name=""/>
        <dsp:cNvSpPr/>
      </dsp:nvSpPr>
      <dsp:spPr>
        <a:xfrm>
          <a:off x="3267756" y="3143502"/>
          <a:ext cx="1571531" cy="94291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a:t>形成评价报告</a:t>
          </a:r>
          <a:endParaRPr sz="1800" kern="1200"/>
        </a:p>
      </dsp:txBody>
      <dsp:txXfrm>
        <a:off x="3295373" y="3171119"/>
        <a:ext cx="1516297" cy="887685"/>
      </dsp:txXfrm>
    </dsp:sp>
  </dsp:spTree>
</dsp:drawing>
</file>

<file path=ppt/diagrams/layout1.xml><?xml version="1.0" encoding="utf-8"?>
<dgm:layoutDef xmlns:dgm="http://schemas.openxmlformats.org/drawingml/2006/diagram" xmlns:a="http://schemas.openxmlformats.org/drawingml/2006/main" uniqueId="urn:microsoft.com/office/officeart/2005/8/layout/process5#1">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bkpt" val="endCnv"/>
          <dgm:param type="contDir" val="revDir"/>
          <dgm:param type="grDir" val="tL"/>
          <dgm:param type="flowDir" val="row"/>
        </dgm:alg>
      </dgm:if>
      <dgm:else name="Name2">
        <dgm:alg type="snake">
          <dgm:param type="bkpt" val="endCnv"/>
          <dgm:param type="contDir" val="revDir"/>
          <dgm:param type="grDir" val="tR"/>
          <dgm:param type="flowDir" val="row"/>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Master" Target="../slideMasters/slideMaster2.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360000"/>
            <a:ext cx="10800000" cy="720000"/>
          </a:xfrm>
        </p:spPr>
        <p:txBody>
          <a:bodyPr wrap="square">
            <a:normAutofit/>
          </a:body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a:xfrm>
            <a:off x="695960" y="6356350"/>
            <a:ext cx="2743200" cy="365125"/>
          </a:xfrm>
        </p:spPr>
        <p:txBody>
          <a:bodyPr wrap="square">
            <a:normAutofit/>
          </a:bodyPr>
          <a:lstStyle/>
          <a:p>
            <a:fld id="{5592522B-0F24-4480-B9DD-A9474A6880D6}" type="datetimeFigureOut">
              <a:rPr lang="zh-CN" altLang="en-US" smtClean="0"/>
              <a:t>2024/9/18</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753983" y="6356350"/>
            <a:ext cx="2743200" cy="365125"/>
          </a:xfrm>
        </p:spPr>
        <p:txBody>
          <a:bodyPr wrap="square">
            <a:normAutofit/>
          </a:bodyPr>
          <a:lstStyle/>
          <a:p>
            <a:fld id="{BE5F26B5-172A-4DC2-B0B7-181CFC56B87C}" type="slidenum">
              <a:rPr lang="zh-CN" altLang="en-US" smtClean="0"/>
              <a:t>‹#›</a:t>
            </a:fld>
            <a:endParaRPr lang="zh-CN" altLang="en-US"/>
          </a:p>
        </p:txBody>
      </p:sp>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6"/>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1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6.png"/><Relationship Id="rId5" Type="http://schemas.openxmlformats.org/officeDocument/2006/relationships/slideLayout" Target="../slideLayouts/slideLayout4.xml"/><Relationship Id="rId4" Type="http://schemas.openxmlformats.org/officeDocument/2006/relationships/tags" Target="../tags/tag6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0.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image" Target="../media/image18.png"/><Relationship Id="rId5" Type="http://schemas.openxmlformats.org/officeDocument/2006/relationships/slideLayout" Target="../slideLayouts/slideLayout4.xml"/><Relationship Id="rId4" Type="http://schemas.openxmlformats.org/officeDocument/2006/relationships/tags" Target="../tags/tag7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0.xml"/></Relationships>
</file>

<file path=ppt/slides/_rels/slide27.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Layout" Target="../slideLayouts/slideLayout4.xml"/><Relationship Id="rId4" Type="http://schemas.openxmlformats.org/officeDocument/2006/relationships/tags" Target="../tags/tag8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8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tags" Target="../tags/tag98.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30.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11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33.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0" Type="http://schemas.openxmlformats.org/officeDocument/2006/relationships/tags" Target="../tags/tag123.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7.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128.xml"/></Relationships>
</file>

<file path=ppt/slides/_rels/slide36.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tags" Target="../tags/tag141.xml"/><Relationship Id="rId3" Type="http://schemas.openxmlformats.org/officeDocument/2006/relationships/tags" Target="../tags/tag131.xml"/><Relationship Id="rId7" Type="http://schemas.openxmlformats.org/officeDocument/2006/relationships/tags" Target="../tags/tag135.xml"/><Relationship Id="rId12" Type="http://schemas.openxmlformats.org/officeDocument/2006/relationships/tags" Target="../tags/tag140.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0" Type="http://schemas.openxmlformats.org/officeDocument/2006/relationships/tags" Target="../tags/tag138.xml"/><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xml"/><Relationship Id="rId1" Type="http://schemas.openxmlformats.org/officeDocument/2006/relationships/tags" Target="../tags/tag143.xml"/></Relationships>
</file>

<file path=ppt/slides/_rels/slide41.xml.rels><?xml version="1.0" encoding="UTF-8" standalone="yes"?>
<Relationships xmlns="http://schemas.openxmlformats.org/package/2006/relationships"><Relationship Id="rId8" Type="http://schemas.openxmlformats.org/officeDocument/2006/relationships/tags" Target="../tags/tag151.xml"/><Relationship Id="rId13" Type="http://schemas.openxmlformats.org/officeDocument/2006/relationships/tags" Target="../tags/tag156.xml"/><Relationship Id="rId3" Type="http://schemas.openxmlformats.org/officeDocument/2006/relationships/tags" Target="../tags/tag146.xml"/><Relationship Id="rId7" Type="http://schemas.openxmlformats.org/officeDocument/2006/relationships/tags" Target="../tags/tag150.xml"/><Relationship Id="rId12" Type="http://schemas.openxmlformats.org/officeDocument/2006/relationships/tags" Target="../tags/tag155.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5" Type="http://schemas.openxmlformats.org/officeDocument/2006/relationships/tags" Target="../tags/tag148.xml"/><Relationship Id="rId10" Type="http://schemas.openxmlformats.org/officeDocument/2006/relationships/tags" Target="../tags/tag153.xml"/><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7.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image" Target="../media/image28.png"/><Relationship Id="rId5" Type="http://schemas.openxmlformats.org/officeDocument/2006/relationships/slideLayout" Target="../slideLayouts/slideLayout4.xml"/><Relationship Id="rId4" Type="http://schemas.openxmlformats.org/officeDocument/2006/relationships/tags" Target="../tags/tag16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4.xml"/></Relationships>
</file>

<file path=ppt/slides/_rels/slide5.xml.rels><?xml version="1.0" encoding="UTF-8" standalone="yes"?>
<Relationships xmlns="http://schemas.openxmlformats.org/package/2006/relationships"><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tags" Target="../tags/tag49.xml"/><Relationship Id="rId21" Type="http://schemas.openxmlformats.org/officeDocument/2006/relationships/tags" Target="../tags/tag44.xml"/><Relationship Id="rId34" Type="http://schemas.openxmlformats.org/officeDocument/2006/relationships/image" Target="../media/image11.svg"/><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tags" Target="../tags/tag48.xml"/><Relationship Id="rId33" Type="http://schemas.openxmlformats.org/officeDocument/2006/relationships/image" Target="../media/image10.png"/><Relationship Id="rId38" Type="http://schemas.openxmlformats.org/officeDocument/2006/relationships/image" Target="../media/image15.svg"/><Relationship Id="rId2" Type="http://schemas.openxmlformats.org/officeDocument/2006/relationships/tags" Target="../tags/tag25.xml"/><Relationship Id="rId16" Type="http://schemas.openxmlformats.org/officeDocument/2006/relationships/tags" Target="../tags/tag39.xml"/><Relationship Id="rId20" Type="http://schemas.openxmlformats.org/officeDocument/2006/relationships/tags" Target="../tags/tag43.xml"/><Relationship Id="rId29" Type="http://schemas.openxmlformats.org/officeDocument/2006/relationships/image" Target="../media/image6.pn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tags" Target="../tags/tag47.xml"/><Relationship Id="rId32" Type="http://schemas.openxmlformats.org/officeDocument/2006/relationships/image" Target="../media/image9.svg"/><Relationship Id="rId37" Type="http://schemas.openxmlformats.org/officeDocument/2006/relationships/image" Target="../media/image14.png"/><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tags" Target="../tags/tag46.xml"/><Relationship Id="rId28" Type="http://schemas.openxmlformats.org/officeDocument/2006/relationships/slideLayout" Target="../slideLayouts/slideLayout5.xml"/><Relationship Id="rId36" Type="http://schemas.openxmlformats.org/officeDocument/2006/relationships/image" Target="../media/image13.svg"/><Relationship Id="rId10" Type="http://schemas.openxmlformats.org/officeDocument/2006/relationships/tags" Target="../tags/tag33.xml"/><Relationship Id="rId19" Type="http://schemas.openxmlformats.org/officeDocument/2006/relationships/tags" Target="../tags/tag42.xml"/><Relationship Id="rId31" Type="http://schemas.openxmlformats.org/officeDocument/2006/relationships/image" Target="../media/image8.pn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 Id="rId27" Type="http://schemas.openxmlformats.org/officeDocument/2006/relationships/tags" Target="../tags/tag50.xml"/><Relationship Id="rId30" Type="http://schemas.openxmlformats.org/officeDocument/2006/relationships/image" Target="../media/image7.svg"/><Relationship Id="rId35" Type="http://schemas.openxmlformats.org/officeDocument/2006/relationships/image" Target="../media/image12.png"/><Relationship Id="rId8" Type="http://schemas.openxmlformats.org/officeDocument/2006/relationships/tags" Target="../tags/tag31.xml"/><Relationship Id="rId3" Type="http://schemas.openxmlformats.org/officeDocument/2006/relationships/tags" Target="../tags/tag2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6.xml"/></Relationships>
</file>

<file path=ppt/slides/_rels/slide55.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28.png"/><Relationship Id="rId5" Type="http://schemas.openxmlformats.org/officeDocument/2006/relationships/slideLayout" Target="../slideLayouts/slideLayout4.xml"/><Relationship Id="rId4" Type="http://schemas.openxmlformats.org/officeDocument/2006/relationships/tags" Target="../tags/tag17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1.xml"/></Relationships>
</file>

<file path=ppt/slides/_rels/slide57.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image" Target="../media/image32.png"/><Relationship Id="rId5" Type="http://schemas.openxmlformats.org/officeDocument/2006/relationships/slideLayout" Target="../slideLayouts/slideLayout4.xml"/><Relationship Id="rId4" Type="http://schemas.openxmlformats.org/officeDocument/2006/relationships/tags" Target="../tags/tag175.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8.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9.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0.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1.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4.xml"/><Relationship Id="rId1" Type="http://schemas.openxmlformats.org/officeDocument/2006/relationships/tags" Target="../tags/tag182.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4.xml"/><Relationship Id="rId1" Type="http://schemas.openxmlformats.org/officeDocument/2006/relationships/tags" Target="../tags/tag18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4.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5.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6.xml"/></Relationships>
</file>

<file path=ppt/slides/_rels/slide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slideLayout" Target="../slideLayouts/slideLayout4.xml"/><Relationship Id="rId4" Type="http://schemas.openxmlformats.org/officeDocument/2006/relationships/tags" Target="../tags/tag5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薪酬福利管理</a:t>
            </a: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第七章</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（三）津贴和补贴</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656715"/>
            <a:ext cx="10465435" cy="3053080"/>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highlight>
                  <a:srgbClr val="FFFF00"/>
                </a:highlight>
                <a:latin typeface="宋体" panose="02010600030101010101" pitchFamily="2" charset="-122"/>
                <a:ea typeface="宋体" panose="02010600030101010101" pitchFamily="2" charset="-122"/>
              </a:rPr>
              <a:t>津贴</a:t>
            </a:r>
            <a:r>
              <a:rPr sz="2400" b="1">
                <a:latin typeface="宋体" panose="02010600030101010101" pitchFamily="2" charset="-122"/>
                <a:ea typeface="宋体" panose="02010600030101010101" pitchFamily="2" charset="-122"/>
              </a:rPr>
              <a:t>主要用于补偿职工在特殊条件下的劳动消耗或额外生活费用的消耗，如矿山井下津贴、高温津贴、低温津贴、高空津贴、山区津贴和医疗卫生津贴等。</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lang="en-US" sz="2400" b="1">
                <a:highlight>
                  <a:srgbClr val="FFFF00"/>
                </a:highlight>
                <a:latin typeface="宋体" panose="02010600030101010101" pitchFamily="2" charset="-122"/>
                <a:ea typeface="宋体" panose="02010600030101010101" pitchFamily="2" charset="-122"/>
              </a:rPr>
              <a:t>补贴</a:t>
            </a:r>
            <a:r>
              <a:rPr lang="en-US" sz="2400" b="1">
                <a:latin typeface="宋体" panose="02010600030101010101" pitchFamily="2" charset="-122"/>
                <a:ea typeface="宋体" panose="02010600030101010101" pitchFamily="2" charset="-122"/>
              </a:rPr>
              <a:t>则为了保证职工工资水平不受物价上涨的影响而支付的工资补充，如车补、话费补贴、餐费补贴、住房补贴等。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（四）股权计划</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656715"/>
            <a:ext cx="10465435" cy="3053080"/>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它使员工有机会获得公司的一部分股权，从而能够直接分享企业的经济利润。</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适用于创业公司或高速增长的企业，因为它可以帮助吸引和留住特殊人才及关键人才，同时降低组织的现金薪酬支出。</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（五）福利</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656715"/>
            <a:ext cx="10465435" cy="3053080"/>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福利是组织为员工提供的一系列非直接货币形式的薪酬，旨在提高员工的生活质量、工作满意度和忠诚度。</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9585" y="1816100"/>
            <a:ext cx="3418205" cy="3267710"/>
          </a:xfrm>
          <a:prstGeom prst="rect">
            <a:avLst/>
          </a:prstGeom>
          <a:noFill/>
        </p:spPr>
        <p:txBody>
          <a:bodyPr wrap="square" lIns="0" tIns="0" rIns="0" bIns="0" rtlCol="0">
            <a:noAutofit/>
          </a:bodyPr>
          <a:lstStyle/>
          <a:p>
            <a:pPr algn="l">
              <a:lnSpc>
                <a:spcPct val="150000"/>
              </a:lnSpc>
              <a:defRPr/>
            </a:pPr>
            <a:r>
              <a:rPr lang="zh-CN" altLang="en-US" sz="2800" dirty="0">
                <a:cs typeface="+mn-ea"/>
                <a:sym typeface="+mn-lt"/>
              </a:rPr>
              <a:t>（一）最低工资</a:t>
            </a:r>
          </a:p>
          <a:p>
            <a:pPr algn="l">
              <a:lnSpc>
                <a:spcPct val="150000"/>
              </a:lnSpc>
              <a:defRPr/>
            </a:pPr>
            <a:r>
              <a:rPr lang="zh-CN" altLang="en-US" sz="2800" dirty="0">
                <a:cs typeface="+mn-ea"/>
                <a:sym typeface="+mn-lt"/>
              </a:rPr>
              <a:t>（二）工资指导线</a:t>
            </a:r>
          </a:p>
          <a:p>
            <a:pPr algn="l">
              <a:lnSpc>
                <a:spcPct val="150000"/>
              </a:lnSpc>
              <a:defRPr/>
            </a:pPr>
            <a:r>
              <a:rPr lang="zh-CN" altLang="en-US" sz="2800" dirty="0">
                <a:cs typeface="+mn-ea"/>
                <a:sym typeface="+mn-lt"/>
              </a:rPr>
              <a:t>（三）工资支付</a:t>
            </a:r>
          </a:p>
          <a:p>
            <a:pPr algn="l">
              <a:lnSpc>
                <a:spcPct val="150000"/>
              </a:lnSpc>
              <a:defRPr/>
            </a:pPr>
            <a:r>
              <a:rPr lang="zh-CN" altLang="en-US" sz="2800" dirty="0">
                <a:cs typeface="+mn-ea"/>
                <a:sym typeface="+mn-lt"/>
              </a:rPr>
              <a:t>（四）最长工作时间</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636714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二、薪酬福利管理相关法律法规</a:t>
            </a:r>
          </a:p>
        </p:txBody>
      </p:sp>
      <p:sp>
        <p:nvSpPr>
          <p:cNvPr id="3" name="文本框 2"/>
          <p:cNvSpPr txBox="1"/>
          <p:nvPr/>
        </p:nvSpPr>
        <p:spPr>
          <a:xfrm>
            <a:off x="6555740" y="1118553"/>
            <a:ext cx="5080000" cy="635000"/>
          </a:xfrm>
          <a:prstGeom prst="rect">
            <a:avLst/>
          </a:prstGeom>
        </p:spPr>
        <p:txBody>
          <a:bodyPr/>
          <a:lstStyle/>
          <a:p>
            <a:endParaRPr sz="1600"/>
          </a:p>
        </p:txBody>
      </p:sp>
      <p:sp>
        <p:nvSpPr>
          <p:cNvPr id="5" name="文本框 4"/>
          <p:cNvSpPr txBox="1"/>
          <p:nvPr/>
        </p:nvSpPr>
        <p:spPr>
          <a:xfrm>
            <a:off x="6555740" y="5287328"/>
            <a:ext cx="5080000" cy="635000"/>
          </a:xfrm>
          <a:prstGeom prst="rect">
            <a:avLst/>
          </a:prstGeom>
        </p:spPr>
        <p:txBody>
          <a:bodyPr/>
          <a:lstStyle/>
          <a:p>
            <a:endParaRPr sz="1600"/>
          </a:p>
        </p:txBody>
      </p:sp>
      <p:pic>
        <p:nvPicPr>
          <p:cNvPr id="2" name="图片 1"/>
          <p:cNvPicPr>
            <a:picLocks noChangeAspect="1"/>
          </p:cNvPicPr>
          <p:nvPr/>
        </p:nvPicPr>
        <p:blipFill>
          <a:blip r:embed="rId6"/>
          <a:stretch>
            <a:fillRect/>
          </a:stretch>
        </p:blipFill>
        <p:spPr>
          <a:xfrm>
            <a:off x="6454140" y="1668145"/>
            <a:ext cx="4432300" cy="402780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（一）最低工资</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855980" y="1398905"/>
            <a:ext cx="9917430" cy="203009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  </a:t>
            </a:r>
            <a:r>
              <a:rPr sz="2800" b="1">
                <a:latin typeface="宋体" panose="02010600030101010101" pitchFamily="2" charset="-122"/>
                <a:ea typeface="宋体" panose="02010600030101010101" pitchFamily="2" charset="-122"/>
              </a:rPr>
              <a:t>最低工资标准，是指劳动者在法定工作时间或依法签订的劳动合同约定的工作时间内提供了正常劳动的前提下，用人单位依法应支付的最低劳动报酬，一般以月最低工资的形式呈现。</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（一）最低工资</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08940" y="1398905"/>
            <a:ext cx="10988675" cy="2676525"/>
          </a:xfrm>
          <a:prstGeom prst="rect">
            <a:avLst/>
          </a:prstGeom>
        </p:spPr>
        <p:txBody>
          <a:bodyPr wrap="square">
            <a:spAutoFit/>
          </a:bodyPr>
          <a:lstStyle/>
          <a:p>
            <a:pPr marL="0" indent="266700" algn="just" defTabSz="266700">
              <a:lnSpc>
                <a:spcPct val="150000"/>
              </a:lnSpc>
              <a:spcAft>
                <a:spcPct val="0"/>
              </a:spcAft>
            </a:pPr>
            <a:r>
              <a:rPr lang="zh-CN" sz="2800" b="1">
                <a:latin typeface="宋体" panose="02010600030101010101" pitchFamily="2" charset="-122"/>
                <a:ea typeface="宋体" panose="02010600030101010101" pitchFamily="2" charset="-122"/>
              </a:rPr>
              <a:t>深入理解最低工资：</a:t>
            </a:r>
          </a:p>
          <a:p>
            <a:pPr marL="0" indent="266700" algn="just" defTabSz="266700">
              <a:lnSpc>
                <a:spcPct val="150000"/>
              </a:lnSpc>
              <a:spcAft>
                <a:spcPct val="0"/>
              </a:spcAft>
            </a:pPr>
            <a:r>
              <a:rPr lang="zh-CN" sz="2800" b="1">
                <a:latin typeface="宋体" panose="02010600030101010101" pitchFamily="2" charset="-122"/>
                <a:ea typeface="宋体" panose="02010600030101010101" pitchFamily="2" charset="-122"/>
              </a:rPr>
              <a:t>1.月最低工资标准的确定和调整应参考当地就业者及其赡养人口的最低生活费用、城镇居民消费价格指数、职工个人缴纳的社会保险费和住房公积金、职工平均工资、经济发展水平、就业状况等因素。</a:t>
            </a:r>
            <a:endParaRPr lang="en-US" altLang="zh-CN" sz="28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（一）最低工资</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08940" y="1398905"/>
            <a:ext cx="10988675" cy="267652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2.在劳动者提供正常劳动的情况下，用人单位应支付给劳动者的工资在剔除下列各项以后，不得低于当地最低工资标准：延长工作时间工资；中班、夜班、高温、低温、井下、有毒有害等特殊工作环境、条件下的津贴；法律、法规和国家规定的劳动者福利待遇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（一）最低工资</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08940" y="1398905"/>
            <a:ext cx="10988675" cy="332295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3.省、自治区、直辖市范围内的不同行政区域可以有不同的最低工资标准。最低工资标准的确定和调整方案，由人民政府、工会、企业三方代表协商研究拟订，并将拟订的方案报送劳动保障部。</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4.用人单位应在最低工资标准发布后10日内将该标准向本单位全体劳动者公示。</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3671570"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（二）工资指导线</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96215" y="1420495"/>
            <a:ext cx="11026775" cy="175323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工资指导线是在社会主义市场经济体制的框架内，政府相关职能部门依据宏观经济环境及周边地区经济发展、人民就业状况、劳动力市场价格、人工成本水平等多维度因素，对企业职工年度工资平均增长幅度所进行的一种预测性指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3671570" cy="703580"/>
          </a:xfrm>
          <a:prstGeom prst="rect">
            <a:avLst/>
          </a:prstGeom>
          <a:noFill/>
        </p:spPr>
        <p:txBody>
          <a:bodyPr wrap="square" lIns="0" tIns="0" rIns="0" bIns="0" rtlCol="0">
            <a:noAutofit/>
          </a:bodyPr>
          <a:lstStyle/>
          <a:p>
            <a:pPr>
              <a:lnSpc>
                <a:spcPct val="130000"/>
              </a:lnSpc>
              <a:defRPr/>
            </a:pPr>
            <a:r>
              <a:rPr lang="zh-CN" altLang="en-US" sz="3200" b="1" dirty="0">
                <a:cs typeface="+mn-ea"/>
                <a:sym typeface="+mn-lt"/>
              </a:rPr>
              <a:t>（二）工资指导线</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96215" y="1420495"/>
            <a:ext cx="11026775" cy="452310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工资指导线制度涵盖了工资增长预警线、工资增长基准线和工资增长下线三个核心组成部分。</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highlight>
                  <a:srgbClr val="FFFF00"/>
                </a:highlight>
                <a:latin typeface="宋体" panose="02010600030101010101" pitchFamily="2" charset="-122"/>
                <a:ea typeface="宋体" panose="02010600030101010101" pitchFamily="2" charset="-122"/>
              </a:rPr>
              <a:t>工资增长预警线</a:t>
            </a:r>
            <a:r>
              <a:rPr sz="2400" b="1">
                <a:latin typeface="宋体" panose="02010600030101010101" pitchFamily="2" charset="-122"/>
                <a:ea typeface="宋体" panose="02010600030101010101" pitchFamily="2" charset="-122"/>
              </a:rPr>
              <a:t>（上线）旨在向工资水平较高的企业发出预警信号，提示其注意工资增长的合理性与可持续性；</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highlight>
                  <a:srgbClr val="FFFF00"/>
                </a:highlight>
                <a:latin typeface="宋体" panose="02010600030101010101" pitchFamily="2" charset="-122"/>
                <a:ea typeface="宋体" panose="02010600030101010101" pitchFamily="2" charset="-122"/>
              </a:rPr>
              <a:t>工资增长基准线</a:t>
            </a:r>
            <a:r>
              <a:rPr sz="2400" b="1">
                <a:latin typeface="宋体" panose="02010600030101010101" pitchFamily="2" charset="-122"/>
                <a:ea typeface="宋体" panose="02010600030101010101" pitchFamily="2" charset="-122"/>
              </a:rPr>
              <a:t>则反映了政府对大多数生产发展稳定、经济效益良好的企业工资正常增长的基本期望；</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highlight>
                  <a:srgbClr val="FFFF00"/>
                </a:highlight>
                <a:latin typeface="宋体" panose="02010600030101010101" pitchFamily="2" charset="-122"/>
                <a:ea typeface="宋体" panose="02010600030101010101" pitchFamily="2" charset="-122"/>
              </a:rPr>
              <a:t>工资增长下线</a:t>
            </a:r>
            <a:r>
              <a:rPr sz="2400" b="1">
                <a:latin typeface="宋体" panose="02010600030101010101" pitchFamily="2" charset="-122"/>
                <a:ea typeface="宋体" panose="02010600030101010101" pitchFamily="2" charset="-122"/>
              </a:rPr>
              <a:t>则是政府对经济效益下滑或亏损企业在工资增长方面所设定的最低保障标准。</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02093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719737" y="2715059"/>
            <a:ext cx="2139721" cy="830997"/>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薪酬福利管理概述</a:t>
            </a:r>
          </a:p>
        </p:txBody>
      </p:sp>
      <p:cxnSp>
        <p:nvCxnSpPr>
          <p:cNvPr id="16" name="išlïḑé"/>
          <p:cNvCxnSpPr/>
          <p:nvPr/>
        </p:nvCxnSpPr>
        <p:spPr>
          <a:xfrm flipV="1">
            <a:off x="256802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55226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251065"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薪酬管理</a:t>
            </a:r>
          </a:p>
        </p:txBody>
      </p:sp>
      <p:cxnSp>
        <p:nvCxnSpPr>
          <p:cNvPr id="20" name="ïślíḓê"/>
          <p:cNvCxnSpPr/>
          <p:nvPr>
            <p:custDataLst>
              <p:tags r:id="rId5"/>
            </p:custDataLst>
          </p:nvPr>
        </p:nvCxnSpPr>
        <p:spPr>
          <a:xfrm flipV="1">
            <a:off x="509935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08359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7782393"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福利</a:t>
            </a:r>
          </a:p>
        </p:txBody>
      </p:sp>
      <p:cxnSp>
        <p:nvCxnSpPr>
          <p:cNvPr id="24" name="iśľíḑê"/>
          <p:cNvCxnSpPr/>
          <p:nvPr/>
        </p:nvCxnSpPr>
        <p:spPr>
          <a:xfrm flipV="1">
            <a:off x="763067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2695" y="391795"/>
            <a:ext cx="3060700"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（三）工资支付</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08305" y="1743710"/>
            <a:ext cx="10434320" cy="286131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1.工资应当以法定货币支付。不得以实物及有价证券替代货币支付。</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2.用人单位应将工资支付给劳动者本人。</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3.工资必须在用人单位与劳动者约定的日期支付。</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4.劳动者依法享受年休假、探亲假、婚假、丧假期间，用人单位应按劳动合同规定的标准支付劳动者工资。</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48740" y="391795"/>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（四）最长工作时间</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574675" y="1706245"/>
            <a:ext cx="10547350" cy="396938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根据《中华人民共和国劳动法》（以下简称《劳动法》）第三十六条规定可知，国家实行劳动者每日工作时间不超过八小时、平均每周工作时间不超过四十四小时的工时制度。此外，《劳动法》还规定用人单位应当保证劳动者每周至少休息一日。如果用人单位由于生产经营需要，经与工会和劳动者协商后可以延长工作时间，一般每日不得超过一小时；因特殊原因需要延长工作时间的，在保障劳动者身体健康的条件下延长工作时间每日不得超过三小时，但是每月不得超过三十六小时。</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48740" y="391795"/>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（四）最长工作时间</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92100" y="1482090"/>
            <a:ext cx="11111865" cy="341503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如果用人单位超过了最长工作时间，需要按照下列标准支付高于劳动者正常工作时间工资的工资报酬：</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1.安排劳动者延长工作时间的，支付不低于工资的百分之一百五十的工资报酬；</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2.休息日安排劳动者工作又不能安排补休的，支付不低于工资的百分之二百的工资报酬；</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3.法定休假日安排劳动者工作的，支付不低于工资的百分之三百的工资报酬。</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783"/>
            <a:ext cx="844486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第二节 薪酬管理</a:t>
            </a:r>
          </a:p>
        </p:txBody>
      </p:sp>
      <p:sp>
        <p:nvSpPr>
          <p:cNvPr id="6" name="矩形 5"/>
          <p:cNvSpPr/>
          <p:nvPr/>
        </p:nvSpPr>
        <p:spPr>
          <a:xfrm>
            <a:off x="5118749" y="138692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一、薪酬体系</a:t>
            </a:r>
          </a:p>
        </p:txBody>
      </p:sp>
      <p:sp>
        <p:nvSpPr>
          <p:cNvPr id="3" name="矩形 2"/>
          <p:cNvSpPr/>
          <p:nvPr/>
        </p:nvSpPr>
        <p:spPr>
          <a:xfrm>
            <a:off x="5118749" y="216479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二、岗位评价</a:t>
            </a:r>
          </a:p>
        </p:txBody>
      </p:sp>
      <p:sp>
        <p:nvSpPr>
          <p:cNvPr id="2" name="矩形 1"/>
          <p:cNvSpPr/>
          <p:nvPr/>
        </p:nvSpPr>
        <p:spPr>
          <a:xfrm>
            <a:off x="5118749" y="294267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三、薪酬调查</a:t>
            </a:r>
          </a:p>
        </p:txBody>
      </p:sp>
      <p:sp>
        <p:nvSpPr>
          <p:cNvPr id="7" name="矩形 6"/>
          <p:cNvSpPr/>
          <p:nvPr/>
        </p:nvSpPr>
        <p:spPr>
          <a:xfrm>
            <a:off x="5118749" y="370276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四、薪酬水平</a:t>
            </a:r>
          </a:p>
        </p:txBody>
      </p:sp>
      <p:sp>
        <p:nvSpPr>
          <p:cNvPr id="9" name="矩形 8"/>
          <p:cNvSpPr/>
          <p:nvPr/>
        </p:nvSpPr>
        <p:spPr>
          <a:xfrm>
            <a:off x="5118749" y="44628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五、薪酬结构</a:t>
            </a:r>
          </a:p>
        </p:txBody>
      </p:sp>
      <p:sp>
        <p:nvSpPr>
          <p:cNvPr id="10" name="矩形 9"/>
          <p:cNvSpPr/>
          <p:nvPr/>
        </p:nvSpPr>
        <p:spPr>
          <a:xfrm>
            <a:off x="5118749" y="52407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六、薪酬计算</a:t>
            </a:r>
          </a:p>
        </p:txBody>
      </p:sp>
      <p:pic>
        <p:nvPicPr>
          <p:cNvPr id="11" name="图片 10"/>
          <p:cNvPicPr>
            <a:picLocks noChangeAspect="1"/>
          </p:cNvPicPr>
          <p:nvPr/>
        </p:nvPicPr>
        <p:blipFill>
          <a:blip r:embed="rId3"/>
          <a:stretch>
            <a:fillRect/>
          </a:stretch>
        </p:blipFill>
        <p:spPr>
          <a:xfrm>
            <a:off x="233680" y="1386840"/>
            <a:ext cx="4574540" cy="474027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childTnLst>
                          </p:cTn>
                        </p:par>
                        <p:par>
                          <p:cTn id="27" fill="hold">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500"/>
                                        <p:tgtEl>
                                          <p:spTgt spid="9"/>
                                        </p:tgtEl>
                                      </p:cBhvr>
                                    </p:animEffect>
                                  </p:childTnLst>
                                </p:cTn>
                              </p:par>
                            </p:childTnLst>
                          </p:cTn>
                        </p:par>
                        <p:par>
                          <p:cTn id="31" fill="hold">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ssolv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P spid="2" grpId="0"/>
      <p:bldP spid="7"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4165" y="1595120"/>
            <a:ext cx="5109845" cy="2721610"/>
          </a:xfrm>
          <a:prstGeom prst="rect">
            <a:avLst/>
          </a:prstGeom>
          <a:noFill/>
        </p:spPr>
        <p:txBody>
          <a:bodyPr wrap="square" lIns="0" tIns="0" rIns="0" bIns="0" rtlCol="0">
            <a:noAutofit/>
          </a:bodyPr>
          <a:lstStyle/>
          <a:p>
            <a:pPr algn="l">
              <a:lnSpc>
                <a:spcPct val="100000"/>
              </a:lnSpc>
              <a:defRPr/>
            </a:pPr>
            <a:r>
              <a:rPr lang="en-US" altLang="zh-CN" sz="2800" dirty="0">
                <a:solidFill>
                  <a:srgbClr val="000000"/>
                </a:solidFill>
                <a:cs typeface="+mn-ea"/>
                <a:sym typeface="+mn-lt"/>
              </a:rPr>
              <a:t>    </a:t>
            </a:r>
            <a:r>
              <a:rPr lang="zh-CN" altLang="en-US" sz="2800" dirty="0">
                <a:solidFill>
                  <a:srgbClr val="000000"/>
                </a:solidFill>
                <a:cs typeface="+mn-ea"/>
                <a:sym typeface="+mn-lt"/>
              </a:rPr>
              <a:t>根据组织的实际情况、内外部环境和经营战略目标进行选择和设计：</a:t>
            </a:r>
          </a:p>
          <a:p>
            <a:pPr algn="l">
              <a:lnSpc>
                <a:spcPct val="100000"/>
              </a:lnSpc>
              <a:defRPr/>
            </a:pPr>
            <a:r>
              <a:rPr lang="zh-CN" altLang="en-US" sz="2800" dirty="0">
                <a:solidFill>
                  <a:srgbClr val="000000"/>
                </a:solidFill>
                <a:highlight>
                  <a:srgbClr val="FFFF00"/>
                </a:highlight>
                <a:cs typeface="+mn-ea"/>
                <a:sym typeface="+mn-lt"/>
              </a:rPr>
              <a:t>职位薪酬体系</a:t>
            </a:r>
            <a:r>
              <a:rPr lang="zh-CN" altLang="en-US" sz="2800" dirty="0">
                <a:solidFill>
                  <a:srgbClr val="000000"/>
                </a:solidFill>
                <a:cs typeface="+mn-ea"/>
                <a:sym typeface="+mn-lt"/>
              </a:rPr>
              <a:t>和</a:t>
            </a:r>
            <a:r>
              <a:rPr lang="zh-CN" altLang="en-US" sz="2800" dirty="0">
                <a:solidFill>
                  <a:srgbClr val="000000"/>
                </a:solidFill>
                <a:highlight>
                  <a:srgbClr val="FFFF00"/>
                </a:highlight>
                <a:cs typeface="+mn-ea"/>
                <a:sym typeface="+mn-lt"/>
              </a:rPr>
              <a:t>技能薪酬体系</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一、薪酬体系</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2855" y="21971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（一）职位薪酬体系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32435" y="1383030"/>
            <a:ext cx="10559415" cy="3215005"/>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lang="en-US" sz="2800" b="1">
                <a:latin typeface="宋体" panose="02010600030101010101" pitchFamily="2" charset="-122"/>
                <a:ea typeface="宋体" panose="02010600030101010101" pitchFamily="2" charset="-122"/>
              </a:rPr>
              <a:t>职位薪酬体系，顾名思义，</a:t>
            </a:r>
            <a:r>
              <a:rPr sz="2800" b="1">
                <a:latin typeface="宋体" panose="02010600030101010101" pitchFamily="2" charset="-122"/>
                <a:ea typeface="宋体" panose="02010600030101010101" pitchFamily="2" charset="-122"/>
              </a:rPr>
              <a:t>是以工作职位为基础的薪酬体系</a:t>
            </a:r>
            <a:r>
              <a:rPr lang="zh-CN" sz="28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1.对各个职位本身的价值进行客观、全面、系统的评估</a:t>
            </a:r>
            <a:r>
              <a:rPr lang="zh-CN" altLang="en-US" sz="28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2.根据评估结果为任职在该职位上的员工赋予相应的薪酬，确保员工的薪酬与其职位的价值相匹配</a:t>
            </a:r>
            <a:r>
              <a:rPr lang="zh-CN" altLang="en-US" sz="28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2855" y="21971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（二）技能薪酬体系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27025" y="1383030"/>
            <a:ext cx="10817860" cy="1824990"/>
          </a:xfrm>
          <a:prstGeom prst="rect">
            <a:avLst/>
          </a:prstGeom>
        </p:spPr>
        <p:txBody>
          <a:bodyPr wrap="square">
            <a:no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 </a:t>
            </a:r>
            <a:r>
              <a:rPr sz="2800" b="1">
                <a:latin typeface="宋体" panose="02010600030101010101" pitchFamily="2" charset="-122"/>
                <a:ea typeface="宋体" panose="02010600030101010101" pitchFamily="2" charset="-122"/>
              </a:rPr>
              <a:t>技能薪酬体系</a:t>
            </a:r>
            <a:r>
              <a:rPr lang="zh-CN" sz="2800" b="1">
                <a:latin typeface="宋体" panose="02010600030101010101" pitchFamily="2" charset="-122"/>
                <a:ea typeface="宋体" panose="02010600030101010101" pitchFamily="2" charset="-122"/>
              </a:rPr>
              <a:t>：</a:t>
            </a:r>
            <a:r>
              <a:rPr sz="2800" b="1">
                <a:latin typeface="宋体" panose="02010600030101010101" pitchFamily="2" charset="-122"/>
                <a:ea typeface="宋体" panose="02010600030101010101" pitchFamily="2" charset="-122"/>
              </a:rPr>
              <a:t>关注员工个人所掌握的与工作有关的技能、能力和知识的广度和深度。</a:t>
            </a:r>
          </a:p>
          <a:p>
            <a:pPr marL="0" indent="266700" algn="just" defTabSz="266700">
              <a:lnSpc>
                <a:spcPct val="150000"/>
              </a:lnSpc>
              <a:spcAft>
                <a:spcPct val="0"/>
              </a:spcAft>
            </a:pP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4165" y="1595120"/>
            <a:ext cx="5109845" cy="3172460"/>
          </a:xfrm>
          <a:prstGeom prst="rect">
            <a:avLst/>
          </a:prstGeom>
          <a:noFill/>
        </p:spPr>
        <p:txBody>
          <a:bodyPr wrap="square" lIns="0" tIns="0" rIns="0" bIns="0" rtlCol="0">
            <a:noAutofit/>
          </a:bodyPr>
          <a:lstStyle/>
          <a:p>
            <a:pPr algn="l">
              <a:lnSpc>
                <a:spcPct val="130000"/>
              </a:lnSpc>
              <a:defRPr/>
            </a:pPr>
            <a:r>
              <a:rPr lang="en-US" altLang="zh-CN" sz="2800" dirty="0">
                <a:solidFill>
                  <a:srgbClr val="000000"/>
                </a:solidFill>
                <a:cs typeface="+mn-ea"/>
                <a:sym typeface="+mn-lt"/>
              </a:rPr>
              <a:t>    </a:t>
            </a:r>
            <a:r>
              <a:rPr lang="zh-CN" altLang="en-US" sz="2800" dirty="0">
                <a:solidFill>
                  <a:srgbClr val="000000"/>
                </a:solidFill>
                <a:cs typeface="+mn-ea"/>
                <a:sym typeface="+mn-lt"/>
              </a:rPr>
              <a:t>岗位评价，也称为职位评价或者工作评价。它的核心是划分岗位等级，其目标是按照内部一致性的原则，建立合理的薪酬等级结构，实现组织薪酬的分配公平。</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二、岗位评价</a:t>
            </a:r>
          </a:p>
        </p:txBody>
      </p:sp>
      <p:sp>
        <p:nvSpPr>
          <p:cNvPr id="2" name="文本框 1"/>
          <p:cNvSpPr txBox="1"/>
          <p:nvPr/>
        </p:nvSpPr>
        <p:spPr>
          <a:xfrm>
            <a:off x="7290435" y="1595120"/>
            <a:ext cx="3266440" cy="3322955"/>
          </a:xfrm>
          <a:prstGeom prst="rect">
            <a:avLst/>
          </a:prstGeom>
        </p:spPr>
        <p:txBody>
          <a:bodyPr wrap="square">
            <a:spAutoFit/>
          </a:bodyPr>
          <a:lstStyle/>
          <a:p>
            <a:pPr marL="0" indent="558800" algn="just" defTabSz="266700">
              <a:lnSpc>
                <a:spcPct val="150000"/>
              </a:lnSpc>
              <a:spcAft>
                <a:spcPct val="0"/>
              </a:spcAft>
            </a:pPr>
            <a:r>
              <a:rPr lang="zh-CN" altLang="en-US" sz="2800" dirty="0">
                <a:solidFill>
                  <a:srgbClr val="000000"/>
                </a:solidFill>
                <a:cs typeface="+mn-ea"/>
              </a:rPr>
              <a:t>责任大小</a:t>
            </a:r>
          </a:p>
          <a:p>
            <a:pPr marL="0" indent="558800" algn="just" defTabSz="266700">
              <a:lnSpc>
                <a:spcPct val="150000"/>
              </a:lnSpc>
              <a:spcAft>
                <a:spcPct val="0"/>
              </a:spcAft>
            </a:pPr>
            <a:r>
              <a:rPr lang="zh-CN" altLang="en-US" sz="2800" dirty="0">
                <a:solidFill>
                  <a:srgbClr val="000000"/>
                </a:solidFill>
                <a:cs typeface="+mn-ea"/>
              </a:rPr>
              <a:t>工作强度</a:t>
            </a:r>
          </a:p>
          <a:p>
            <a:pPr marL="0" indent="558800" algn="just" defTabSz="266700">
              <a:lnSpc>
                <a:spcPct val="150000"/>
              </a:lnSpc>
              <a:spcAft>
                <a:spcPct val="0"/>
              </a:spcAft>
            </a:pPr>
            <a:r>
              <a:rPr lang="zh-CN" altLang="en-US" sz="2800" dirty="0">
                <a:solidFill>
                  <a:srgbClr val="000000"/>
                </a:solidFill>
                <a:cs typeface="+mn-ea"/>
              </a:rPr>
              <a:t>难易程度</a:t>
            </a:r>
          </a:p>
          <a:p>
            <a:pPr marL="0" indent="558800" algn="just" defTabSz="266700">
              <a:lnSpc>
                <a:spcPct val="150000"/>
              </a:lnSpc>
              <a:spcAft>
                <a:spcPct val="0"/>
              </a:spcAft>
            </a:pPr>
            <a:r>
              <a:rPr lang="zh-CN" altLang="en-US" sz="2800" dirty="0">
                <a:solidFill>
                  <a:srgbClr val="000000"/>
                </a:solidFill>
                <a:cs typeface="+mn-ea"/>
              </a:rPr>
              <a:t>劳动环境</a:t>
            </a:r>
          </a:p>
          <a:p>
            <a:pPr marL="0" indent="558800" algn="just" defTabSz="266700">
              <a:lnSpc>
                <a:spcPct val="150000"/>
              </a:lnSpc>
              <a:spcAft>
                <a:spcPct val="0"/>
              </a:spcAft>
            </a:pPr>
            <a:r>
              <a:rPr lang="zh-CN" altLang="en-US" sz="2800" dirty="0">
                <a:solidFill>
                  <a:srgbClr val="000000"/>
                </a:solidFill>
                <a:cs typeface="+mn-ea"/>
              </a:rPr>
              <a:t>所需资格条件</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486910"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（一）</a:t>
            </a:r>
            <a:r>
              <a:rPr lang="en-US" altLang="zh-CN" sz="2800" b="1" dirty="0">
                <a:cs typeface="+mn-ea"/>
                <a:sym typeface="+mn-lt"/>
              </a:rPr>
              <a:t>岗位评价基本步骤</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aphicFrame>
        <p:nvGraphicFramePr>
          <p:cNvPr id="2" name="图示 1"/>
          <p:cNvGraphicFramePr/>
          <p:nvPr/>
        </p:nvGraphicFramePr>
        <p:xfrm>
          <a:off x="1959610" y="1462405"/>
          <a:ext cx="8107045" cy="4086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r>
              <a:rPr lang="zh-CN" altLang="en-US"/>
              <a:t>（二）岗位评价方法</a:t>
            </a:r>
          </a:p>
        </p:txBody>
      </p:sp>
      <p:sp>
        <p:nvSpPr>
          <p:cNvPr id="72" name="矩形 71"/>
          <p:cNvSpPr/>
          <p:nvPr>
            <p:custDataLst>
              <p:tags r:id="rId3"/>
            </p:custDataLst>
          </p:nvPr>
        </p:nvSpPr>
        <p:spPr>
          <a:xfrm>
            <a:off x="923290" y="2096770"/>
            <a:ext cx="10182225" cy="34588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nchorCtr="0">
            <a:normAutofit/>
          </a:bodyPr>
          <a:lstStyle/>
          <a:p>
            <a:pPr marL="0" indent="0">
              <a:lnSpc>
                <a:spcPct val="150000"/>
              </a:lnSpc>
              <a:buNone/>
            </a:pPr>
            <a:r>
              <a:rPr lang="en-US" altLang="zh-CN" sz="3200" kern="0" spc="0" dirty="0">
                <a:ln>
                  <a:noFill/>
                  <a:prstDash val="sysDot"/>
                </a:ln>
                <a:solidFill>
                  <a:schemeClr val="tx1">
                    <a:lumMod val="85000"/>
                    <a:lumOff val="15000"/>
                  </a:schemeClr>
                </a:solidFill>
                <a:latin typeface="+mn-ea"/>
                <a:ea typeface="+mn-ea"/>
                <a:sym typeface="+mn-ea"/>
              </a:rPr>
              <a:t>1.</a:t>
            </a:r>
            <a:r>
              <a:rPr lang="zh-CN" altLang="en-US" sz="3200" kern="0" spc="0" dirty="0">
                <a:ln>
                  <a:noFill/>
                  <a:prstDash val="sysDot"/>
                </a:ln>
                <a:solidFill>
                  <a:schemeClr val="tx1">
                    <a:lumMod val="85000"/>
                    <a:lumOff val="15000"/>
                  </a:schemeClr>
                </a:solidFill>
                <a:latin typeface="+mn-ea"/>
                <a:ea typeface="+mn-ea"/>
                <a:sym typeface="+mn-ea"/>
              </a:rPr>
              <a:t>排序法</a:t>
            </a:r>
          </a:p>
          <a:p>
            <a:pPr marL="0" indent="0">
              <a:lnSpc>
                <a:spcPct val="150000"/>
              </a:lnSpc>
              <a:buNone/>
            </a:pPr>
            <a:r>
              <a:rPr lang="en-US" altLang="zh-CN" sz="3200" kern="0" spc="0" dirty="0">
                <a:ln>
                  <a:noFill/>
                  <a:prstDash val="sysDot"/>
                </a:ln>
                <a:solidFill>
                  <a:schemeClr val="tx1">
                    <a:lumMod val="85000"/>
                    <a:lumOff val="15000"/>
                  </a:schemeClr>
                </a:solidFill>
                <a:latin typeface="+mn-ea"/>
                <a:ea typeface="+mn-ea"/>
                <a:sym typeface="+mn-ea"/>
              </a:rPr>
              <a:t>2.</a:t>
            </a:r>
            <a:r>
              <a:rPr lang="zh-CN" altLang="en-US" sz="3200" kern="0" spc="0" dirty="0">
                <a:ln>
                  <a:noFill/>
                  <a:prstDash val="sysDot"/>
                </a:ln>
                <a:solidFill>
                  <a:schemeClr val="tx1">
                    <a:lumMod val="85000"/>
                    <a:lumOff val="15000"/>
                  </a:schemeClr>
                </a:solidFill>
                <a:latin typeface="+mn-ea"/>
                <a:ea typeface="+mn-ea"/>
                <a:sym typeface="+mn-ea"/>
              </a:rPr>
              <a:t>分类法</a:t>
            </a:r>
          </a:p>
          <a:p>
            <a:pPr marL="0" indent="0">
              <a:lnSpc>
                <a:spcPct val="150000"/>
              </a:lnSpc>
              <a:buNone/>
            </a:pPr>
            <a:r>
              <a:rPr lang="en-US" altLang="zh-CN" sz="3200" kern="0" spc="0" dirty="0">
                <a:ln>
                  <a:noFill/>
                  <a:prstDash val="sysDot"/>
                </a:ln>
                <a:solidFill>
                  <a:schemeClr val="tx1">
                    <a:lumMod val="85000"/>
                    <a:lumOff val="15000"/>
                  </a:schemeClr>
                </a:solidFill>
                <a:latin typeface="+mn-ea"/>
                <a:ea typeface="+mn-ea"/>
                <a:sym typeface="+mn-ea"/>
              </a:rPr>
              <a:t>3.</a:t>
            </a:r>
            <a:r>
              <a:rPr lang="zh-CN" altLang="en-US" sz="3200" kern="0" spc="0" dirty="0">
                <a:ln>
                  <a:noFill/>
                  <a:prstDash val="sysDot"/>
                </a:ln>
                <a:solidFill>
                  <a:schemeClr val="tx1">
                    <a:lumMod val="85000"/>
                    <a:lumOff val="15000"/>
                  </a:schemeClr>
                </a:solidFill>
                <a:latin typeface="+mn-ea"/>
                <a:ea typeface="+mn-ea"/>
                <a:sym typeface="+mn-ea"/>
              </a:rPr>
              <a:t>要素计点法</a:t>
            </a:r>
          </a:p>
          <a:p>
            <a:pPr marL="0" indent="0">
              <a:lnSpc>
                <a:spcPct val="150000"/>
              </a:lnSpc>
              <a:buNone/>
            </a:pPr>
            <a:r>
              <a:rPr lang="en-US" altLang="zh-CN" sz="3200" kern="0" spc="0" dirty="0">
                <a:ln>
                  <a:noFill/>
                  <a:prstDash val="sysDot"/>
                </a:ln>
                <a:solidFill>
                  <a:schemeClr val="tx1">
                    <a:lumMod val="85000"/>
                    <a:lumOff val="15000"/>
                  </a:schemeClr>
                </a:solidFill>
                <a:latin typeface="+mn-ea"/>
                <a:ea typeface="+mn-ea"/>
                <a:sym typeface="+mn-ea"/>
              </a:rPr>
              <a:t>4.</a:t>
            </a:r>
            <a:r>
              <a:rPr lang="zh-CN" altLang="en-US" sz="3200" kern="0" spc="0" dirty="0">
                <a:ln>
                  <a:noFill/>
                  <a:prstDash val="sysDot"/>
                </a:ln>
                <a:solidFill>
                  <a:schemeClr val="tx1">
                    <a:lumMod val="85000"/>
                    <a:lumOff val="15000"/>
                  </a:schemeClr>
                </a:solidFill>
                <a:latin typeface="+mn-ea"/>
                <a:ea typeface="+mn-ea"/>
                <a:sym typeface="+mn-ea"/>
              </a:rPr>
              <a:t>要素比较法</a:t>
            </a:r>
          </a:p>
        </p:txBody>
      </p:sp>
      <p:cxnSp>
        <p:nvCxnSpPr>
          <p:cNvPr id="76" name="直接连接符 75"/>
          <p:cNvCxnSpPr/>
          <p:nvPr>
            <p:custDataLst>
              <p:tags r:id="rId4"/>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5"/>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6"/>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7"/>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8"/>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9"/>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10"/>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11"/>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2"/>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148"/>
            <a:ext cx="672020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第一节 薪酬福利管理概述</a:t>
            </a:r>
          </a:p>
        </p:txBody>
      </p:sp>
      <p:sp>
        <p:nvSpPr>
          <p:cNvPr id="6" name="矩形 5"/>
          <p:cNvSpPr/>
          <p:nvPr/>
        </p:nvSpPr>
        <p:spPr>
          <a:xfrm>
            <a:off x="5118749" y="246134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一、薪酬与福利的含义和内容</a:t>
            </a:r>
          </a:p>
        </p:txBody>
      </p:sp>
      <p:sp>
        <p:nvSpPr>
          <p:cNvPr id="3" name="矩形 2"/>
          <p:cNvSpPr/>
          <p:nvPr/>
        </p:nvSpPr>
        <p:spPr>
          <a:xfrm>
            <a:off x="5118735" y="3526155"/>
            <a:ext cx="6244590"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二、薪酬福利管理相关法律法规</a:t>
            </a:r>
          </a:p>
        </p:txBody>
      </p:sp>
      <p:pic>
        <p:nvPicPr>
          <p:cNvPr id="2" name="图片 1"/>
          <p:cNvPicPr>
            <a:picLocks noChangeAspect="1"/>
          </p:cNvPicPr>
          <p:nvPr/>
        </p:nvPicPr>
        <p:blipFill>
          <a:blip r:embed="rId3"/>
          <a:stretch>
            <a:fillRect/>
          </a:stretch>
        </p:blipFill>
        <p:spPr>
          <a:xfrm>
            <a:off x="918210" y="1702435"/>
            <a:ext cx="3166745" cy="35998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r>
              <a:rPr lang="en-US" altLang="zh-CN"/>
              <a:t>1.</a:t>
            </a:r>
            <a:r>
              <a:rPr lang="zh-CN" altLang="en-US"/>
              <a:t>排序法</a:t>
            </a:r>
          </a:p>
        </p:txBody>
      </p:sp>
      <p:sp>
        <p:nvSpPr>
          <p:cNvPr id="72" name="矩形 71"/>
          <p:cNvSpPr/>
          <p:nvPr>
            <p:custDataLst>
              <p:tags r:id="rId3"/>
            </p:custDataLst>
          </p:nvPr>
        </p:nvSpPr>
        <p:spPr>
          <a:xfrm>
            <a:off x="923290" y="2096770"/>
            <a:ext cx="10182225" cy="34588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nchorCtr="0">
            <a:normAutofit fontScale="90000" lnSpcReduction="20000"/>
          </a:bodyPr>
          <a:lstStyle/>
          <a:p>
            <a:pPr marL="0" indent="0">
              <a:lnSpc>
                <a:spcPct val="150000"/>
              </a:lnSpc>
              <a:buNone/>
            </a:pPr>
            <a:r>
              <a:rPr sz="3200" kern="0" spc="0" dirty="0">
                <a:ln>
                  <a:noFill/>
                  <a:prstDash val="sysDot"/>
                </a:ln>
                <a:solidFill>
                  <a:schemeClr val="tx1">
                    <a:lumMod val="85000"/>
                    <a:lumOff val="15000"/>
                  </a:schemeClr>
                </a:solidFill>
                <a:latin typeface="+mn-ea"/>
                <a:ea typeface="+mn-ea"/>
                <a:sym typeface="+mn-ea"/>
              </a:rPr>
              <a:t>排序法是一种相对简单的岗位评价方法，它根据岗位的重要程度、工作强度大小、或环境等，将所有岗位按照从高到低进行排列。</a:t>
            </a:r>
          </a:p>
          <a:p>
            <a:pPr marL="0" indent="0">
              <a:lnSpc>
                <a:spcPct val="150000"/>
              </a:lnSpc>
              <a:buNone/>
            </a:pPr>
            <a:r>
              <a:rPr lang="zh-CN" sz="3200" kern="0" spc="0" dirty="0">
                <a:ln>
                  <a:noFill/>
                  <a:prstDash val="sysDot"/>
                </a:ln>
                <a:solidFill>
                  <a:schemeClr val="tx1">
                    <a:lumMod val="85000"/>
                    <a:lumOff val="15000"/>
                  </a:schemeClr>
                </a:solidFill>
                <a:latin typeface="+mn-ea"/>
                <a:ea typeface="+mn-ea"/>
                <a:sym typeface="+mn-ea"/>
              </a:rPr>
              <a:t>（</a:t>
            </a:r>
            <a:r>
              <a:rPr lang="en-US" altLang="zh-CN" sz="3200" kern="0" spc="0" dirty="0">
                <a:ln>
                  <a:noFill/>
                  <a:prstDash val="sysDot"/>
                </a:ln>
                <a:solidFill>
                  <a:schemeClr val="tx1">
                    <a:lumMod val="85000"/>
                    <a:lumOff val="15000"/>
                  </a:schemeClr>
                </a:solidFill>
                <a:latin typeface="+mn-ea"/>
                <a:ea typeface="+mn-ea"/>
                <a:sym typeface="+mn-ea"/>
              </a:rPr>
              <a:t>1</a:t>
            </a:r>
            <a:r>
              <a:rPr lang="zh-CN" altLang="en-US" sz="3200" kern="0" spc="0" dirty="0">
                <a:ln>
                  <a:noFill/>
                  <a:prstDash val="sysDot"/>
                </a:ln>
                <a:solidFill>
                  <a:schemeClr val="tx1">
                    <a:lumMod val="85000"/>
                    <a:lumOff val="15000"/>
                  </a:schemeClr>
                </a:solidFill>
                <a:latin typeface="+mn-ea"/>
                <a:ea typeface="+mn-ea"/>
                <a:sym typeface="+mn-ea"/>
              </a:rPr>
              <a:t>）</a:t>
            </a:r>
            <a:r>
              <a:rPr sz="3200" kern="0" spc="0" dirty="0">
                <a:ln>
                  <a:noFill/>
                  <a:prstDash val="sysDot"/>
                </a:ln>
                <a:solidFill>
                  <a:schemeClr val="tx1">
                    <a:lumMod val="85000"/>
                    <a:lumOff val="15000"/>
                  </a:schemeClr>
                </a:solidFill>
                <a:latin typeface="+mn-ea"/>
                <a:ea typeface="+mn-ea"/>
                <a:sym typeface="+mn-ea"/>
              </a:rPr>
              <a:t>直接排序法</a:t>
            </a:r>
          </a:p>
          <a:p>
            <a:pPr marL="0" indent="0">
              <a:lnSpc>
                <a:spcPct val="150000"/>
              </a:lnSpc>
              <a:buNone/>
            </a:pPr>
            <a:r>
              <a:rPr lang="zh-CN" sz="3200" kern="0" spc="0" dirty="0">
                <a:ln>
                  <a:noFill/>
                  <a:prstDash val="sysDot"/>
                </a:ln>
                <a:solidFill>
                  <a:schemeClr val="tx1">
                    <a:lumMod val="85000"/>
                    <a:lumOff val="15000"/>
                  </a:schemeClr>
                </a:solidFill>
                <a:latin typeface="+mn-ea"/>
                <a:ea typeface="+mn-ea"/>
                <a:sym typeface="+mn-ea"/>
              </a:rPr>
              <a:t>（</a:t>
            </a:r>
            <a:r>
              <a:rPr lang="en-US" altLang="zh-CN" sz="3200" kern="0" spc="0" dirty="0">
                <a:ln>
                  <a:noFill/>
                  <a:prstDash val="sysDot"/>
                </a:ln>
                <a:solidFill>
                  <a:schemeClr val="tx1">
                    <a:lumMod val="85000"/>
                    <a:lumOff val="15000"/>
                  </a:schemeClr>
                </a:solidFill>
                <a:latin typeface="+mn-ea"/>
                <a:ea typeface="+mn-ea"/>
                <a:sym typeface="+mn-ea"/>
              </a:rPr>
              <a:t>2</a:t>
            </a:r>
            <a:r>
              <a:rPr lang="zh-CN" altLang="en-US" sz="3200" kern="0" spc="0" dirty="0">
                <a:ln>
                  <a:noFill/>
                  <a:prstDash val="sysDot"/>
                </a:ln>
                <a:solidFill>
                  <a:schemeClr val="tx1">
                    <a:lumMod val="85000"/>
                    <a:lumOff val="15000"/>
                  </a:schemeClr>
                </a:solidFill>
                <a:latin typeface="+mn-ea"/>
                <a:ea typeface="+mn-ea"/>
                <a:sym typeface="+mn-ea"/>
              </a:rPr>
              <a:t>）</a:t>
            </a:r>
            <a:r>
              <a:rPr sz="3200" kern="0" spc="0" dirty="0">
                <a:ln>
                  <a:noFill/>
                  <a:prstDash val="sysDot"/>
                </a:ln>
                <a:solidFill>
                  <a:schemeClr val="tx1">
                    <a:lumMod val="85000"/>
                    <a:lumOff val="15000"/>
                  </a:schemeClr>
                </a:solidFill>
                <a:latin typeface="+mn-ea"/>
                <a:ea typeface="+mn-ea"/>
                <a:sym typeface="+mn-ea"/>
              </a:rPr>
              <a:t>交替排序法</a:t>
            </a:r>
          </a:p>
          <a:p>
            <a:pPr marL="0" indent="0">
              <a:lnSpc>
                <a:spcPct val="150000"/>
              </a:lnSpc>
              <a:buNone/>
            </a:pPr>
            <a:r>
              <a:rPr lang="zh-CN" sz="3200" kern="0" spc="0" dirty="0">
                <a:ln>
                  <a:noFill/>
                  <a:prstDash val="sysDot"/>
                </a:ln>
                <a:solidFill>
                  <a:schemeClr val="tx1">
                    <a:lumMod val="85000"/>
                    <a:lumOff val="15000"/>
                  </a:schemeClr>
                </a:solidFill>
                <a:latin typeface="+mn-ea"/>
                <a:ea typeface="+mn-ea"/>
                <a:sym typeface="+mn-ea"/>
              </a:rPr>
              <a:t>（</a:t>
            </a:r>
            <a:r>
              <a:rPr lang="en-US" altLang="zh-CN" sz="3200" kern="0" spc="0" dirty="0">
                <a:ln>
                  <a:noFill/>
                  <a:prstDash val="sysDot"/>
                </a:ln>
                <a:solidFill>
                  <a:schemeClr val="tx1">
                    <a:lumMod val="85000"/>
                    <a:lumOff val="15000"/>
                  </a:schemeClr>
                </a:solidFill>
                <a:latin typeface="+mn-ea"/>
                <a:ea typeface="+mn-ea"/>
                <a:sym typeface="+mn-ea"/>
              </a:rPr>
              <a:t>3</a:t>
            </a:r>
            <a:r>
              <a:rPr lang="zh-CN" altLang="en-US" sz="3200" kern="0" spc="0" dirty="0">
                <a:ln>
                  <a:noFill/>
                  <a:prstDash val="sysDot"/>
                </a:ln>
                <a:solidFill>
                  <a:schemeClr val="tx1">
                    <a:lumMod val="85000"/>
                    <a:lumOff val="15000"/>
                  </a:schemeClr>
                </a:solidFill>
                <a:latin typeface="+mn-ea"/>
                <a:ea typeface="+mn-ea"/>
                <a:sym typeface="+mn-ea"/>
              </a:rPr>
              <a:t>）</a:t>
            </a:r>
            <a:r>
              <a:rPr sz="3200" kern="0" spc="0" dirty="0">
                <a:ln>
                  <a:noFill/>
                  <a:prstDash val="sysDot"/>
                </a:ln>
                <a:solidFill>
                  <a:schemeClr val="tx1">
                    <a:lumMod val="85000"/>
                    <a:lumOff val="15000"/>
                  </a:schemeClr>
                </a:solidFill>
                <a:latin typeface="+mn-ea"/>
                <a:ea typeface="+mn-ea"/>
                <a:sym typeface="+mn-ea"/>
              </a:rPr>
              <a:t>配对排序法</a:t>
            </a:r>
          </a:p>
        </p:txBody>
      </p:sp>
      <p:cxnSp>
        <p:nvCxnSpPr>
          <p:cNvPr id="76" name="直接连接符 75"/>
          <p:cNvCxnSpPr/>
          <p:nvPr>
            <p:custDataLst>
              <p:tags r:id="rId4"/>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5"/>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6"/>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7"/>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8"/>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9"/>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10"/>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11"/>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2"/>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spd="slow" advClick="0" advTm="3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3360" y="5638165"/>
            <a:ext cx="11659235" cy="1073785"/>
          </a:xfrm>
        </p:spPr>
        <p:txBody>
          <a:bodyPr>
            <a:normAutofit/>
          </a:bodyPr>
          <a:lstStyle/>
          <a:p>
            <a:r>
              <a:rPr lang="zh-CN" altLang="en-US" sz="3555"/>
              <a:t>直接排序法：根据职位价值的大小，直接将所有岗位从高到低或从低到高进行排序。</a:t>
            </a:r>
          </a:p>
        </p:txBody>
      </p:sp>
      <p:pic>
        <p:nvPicPr>
          <p:cNvPr id="3" name="图片 2"/>
          <p:cNvPicPr>
            <a:picLocks noChangeAspect="1"/>
          </p:cNvPicPr>
          <p:nvPr/>
        </p:nvPicPr>
        <p:blipFill>
          <a:blip r:embed="rId3"/>
          <a:stretch>
            <a:fillRect/>
          </a:stretch>
        </p:blipFill>
        <p:spPr>
          <a:xfrm>
            <a:off x="591185" y="1156970"/>
            <a:ext cx="10467975" cy="4226560"/>
          </a:xfrm>
          <a:prstGeom prst="rect">
            <a:avLst/>
          </a:prstGeom>
        </p:spPr>
      </p:pic>
    </p:spTree>
    <p:custDataLst>
      <p:tags r:id="rId1"/>
    </p:custDataLst>
  </p:cSld>
  <p:clrMapOvr>
    <a:masterClrMapping/>
  </p:clrMapOvr>
  <p:transition spd="slow" advClick="0" advTm="3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3360" y="5383530"/>
            <a:ext cx="11659235" cy="1379855"/>
          </a:xfrm>
        </p:spPr>
        <p:txBody>
          <a:bodyPr>
            <a:normAutofit fontScale="90000"/>
          </a:bodyPr>
          <a:lstStyle/>
          <a:p>
            <a:r>
              <a:rPr lang="zh-CN" altLang="en-US" sz="3550">
                <a:sym typeface="+mn-ea"/>
              </a:rPr>
              <a:t>配对比较排序法</a:t>
            </a:r>
            <a:r>
              <a:rPr lang="zh-CN" altLang="en-US" sz="3555"/>
              <a:t>：是一种更为精确的排序方法，它将所有岗位两两配对进行比较，然后根据最终的比较结果确定每个岗位的相对位置。</a:t>
            </a:r>
          </a:p>
        </p:txBody>
      </p:sp>
      <p:pic>
        <p:nvPicPr>
          <p:cNvPr id="4" name="图片 3"/>
          <p:cNvPicPr>
            <a:picLocks noChangeAspect="1"/>
          </p:cNvPicPr>
          <p:nvPr/>
        </p:nvPicPr>
        <p:blipFill>
          <a:blip r:embed="rId3"/>
          <a:stretch>
            <a:fillRect/>
          </a:stretch>
        </p:blipFill>
        <p:spPr>
          <a:xfrm>
            <a:off x="795655" y="1011555"/>
            <a:ext cx="10601325" cy="3881120"/>
          </a:xfrm>
          <a:prstGeom prst="rect">
            <a:avLst/>
          </a:prstGeom>
        </p:spPr>
      </p:pic>
    </p:spTree>
    <p:custDataLst>
      <p:tags r:id="rId1"/>
    </p:custDataLst>
  </p:cSld>
  <p:clrMapOvr>
    <a:masterClrMapping/>
  </p:clrMapOvr>
  <p:transition spd="slow" advClick="0" advTm="3000">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r>
              <a:rPr lang="en-US" altLang="zh-CN"/>
              <a:t>2.</a:t>
            </a:r>
            <a:r>
              <a:rPr lang="zh-CN" altLang="en-US"/>
              <a:t>分类法</a:t>
            </a:r>
          </a:p>
        </p:txBody>
      </p:sp>
      <p:sp>
        <p:nvSpPr>
          <p:cNvPr id="72" name="矩形 71"/>
          <p:cNvSpPr/>
          <p:nvPr>
            <p:custDataLst>
              <p:tags r:id="rId3"/>
            </p:custDataLst>
          </p:nvPr>
        </p:nvSpPr>
        <p:spPr>
          <a:xfrm>
            <a:off x="923290" y="2096770"/>
            <a:ext cx="10182225" cy="28790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nchorCtr="0">
            <a:normAutofit/>
          </a:bodyPr>
          <a:lstStyle/>
          <a:p>
            <a:pPr marL="0" indent="0">
              <a:lnSpc>
                <a:spcPct val="150000"/>
              </a:lnSpc>
              <a:buNone/>
            </a:pPr>
            <a:r>
              <a:rPr lang="zh-CN" sz="3200" kern="0" spc="0" dirty="0">
                <a:ln>
                  <a:noFill/>
                  <a:prstDash val="sysDot"/>
                </a:ln>
                <a:solidFill>
                  <a:schemeClr val="tx1">
                    <a:lumMod val="85000"/>
                    <a:lumOff val="15000"/>
                  </a:schemeClr>
                </a:solidFill>
                <a:latin typeface="+mn-ea"/>
                <a:ea typeface="+mn-ea"/>
                <a:sym typeface="+mn-ea"/>
              </a:rPr>
              <a:t>分类法是</a:t>
            </a:r>
            <a:r>
              <a:rPr sz="3200" kern="0" spc="0" dirty="0">
                <a:ln>
                  <a:noFill/>
                  <a:prstDash val="sysDot"/>
                </a:ln>
                <a:solidFill>
                  <a:schemeClr val="tx1">
                    <a:lumMod val="85000"/>
                    <a:lumOff val="15000"/>
                  </a:schemeClr>
                </a:solidFill>
                <a:latin typeface="+mn-ea"/>
                <a:ea typeface="+mn-ea"/>
                <a:sym typeface="+mn-ea"/>
              </a:rPr>
              <a:t>通过区分工作的性质来划定不同的岗位类别，进而在每个类别内部区分工作的复杂、重要程度以设定岗位等级的评价方法。</a:t>
            </a:r>
          </a:p>
        </p:txBody>
      </p:sp>
      <p:cxnSp>
        <p:nvCxnSpPr>
          <p:cNvPr id="76" name="直接连接符 75"/>
          <p:cNvCxnSpPr/>
          <p:nvPr>
            <p:custDataLst>
              <p:tags r:id="rId4"/>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5"/>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6"/>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7"/>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8"/>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9"/>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10"/>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11"/>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2"/>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spd="slow" advClick="0" advTm="3000">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015740" cy="797560"/>
          </a:xfrm>
          <a:prstGeom prst="rect">
            <a:avLst/>
          </a:prstGeom>
          <a:noFill/>
        </p:spPr>
        <p:txBody>
          <a:bodyPr wrap="square" lIns="0" tIns="0" rIns="0" bIns="0" rtlCol="0">
            <a:noAutofit/>
          </a:bodyPr>
          <a:lstStyle/>
          <a:p>
            <a:pPr>
              <a:lnSpc>
                <a:spcPct val="130000"/>
              </a:lnSpc>
              <a:defRPr/>
            </a:pPr>
            <a:r>
              <a:rPr lang="zh-CN" altLang="en-US" sz="3200" b="1" dirty="0">
                <a:cs typeface="+mn-ea"/>
                <a:sym typeface="+mn-lt"/>
              </a:rPr>
              <a:t>分类法工作步骤：</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24205" y="1721485"/>
            <a:ext cx="10514965" cy="341503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（1）确定工作类别的数量。这个数量可以根据组织的需要进行调整，如果岗位数量少，则直接将所有岗位归为一类即可。</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（2）对每个工作类别中的各个等级进行明确定义。这些定义将为后续薪酬体系的建立提供重要的参考依据。</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（3）将组织中的各个岗位与已确定的等级标准进行对照，然后将它们分配到相应的工作类别和等级中。</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00990" y="5551170"/>
            <a:ext cx="11669395" cy="1102995"/>
          </a:xfrm>
          <a:prstGeom prst="rect">
            <a:avLst/>
          </a:prstGeom>
        </p:spPr>
        <p:txBody>
          <a:bodyPr wrap="square">
            <a:noAutofit/>
          </a:bodyPr>
          <a:lstStyle/>
          <a:p>
            <a:pPr marL="0" indent="266700" algn="just" defTabSz="266700">
              <a:lnSpc>
                <a:spcPct val="120000"/>
              </a:lnSpc>
              <a:spcAft>
                <a:spcPct val="0"/>
              </a:spcAft>
            </a:pPr>
            <a:r>
              <a:rPr sz="2400" b="1">
                <a:latin typeface="宋体" panose="02010600030101010101" pitchFamily="2" charset="-122"/>
                <a:ea typeface="宋体" panose="02010600030101010101" pitchFamily="2" charset="-122"/>
              </a:rPr>
              <a:t>例如，某公司在应用分类法时，可能会将公司所有岗位分为管理类岗位和技术类岗位，其中管理岗位划分有高层管理级、中层管理级、项目管理级、办事员四个等级。</a:t>
            </a:r>
          </a:p>
        </p:txBody>
      </p:sp>
      <p:pic>
        <p:nvPicPr>
          <p:cNvPr id="2" name="图片 1"/>
          <p:cNvPicPr>
            <a:picLocks noChangeAspect="1"/>
          </p:cNvPicPr>
          <p:nvPr/>
        </p:nvPicPr>
        <p:blipFill>
          <a:blip r:embed="rId3"/>
          <a:stretch>
            <a:fillRect/>
          </a:stretch>
        </p:blipFill>
        <p:spPr>
          <a:xfrm>
            <a:off x="490220" y="93980"/>
            <a:ext cx="11480165" cy="55619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r>
              <a:rPr lang="en-US" altLang="zh-CN"/>
              <a:t>3.</a:t>
            </a:r>
            <a:r>
              <a:rPr lang="zh-CN" altLang="en-US"/>
              <a:t>要素计点法</a:t>
            </a:r>
          </a:p>
        </p:txBody>
      </p:sp>
      <p:sp>
        <p:nvSpPr>
          <p:cNvPr id="72" name="矩形 71"/>
          <p:cNvSpPr/>
          <p:nvPr>
            <p:custDataLst>
              <p:tags r:id="rId3"/>
            </p:custDataLst>
          </p:nvPr>
        </p:nvSpPr>
        <p:spPr>
          <a:xfrm>
            <a:off x="923290" y="2096770"/>
            <a:ext cx="10182225" cy="28790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nchorCtr="0">
            <a:normAutofit/>
          </a:bodyPr>
          <a:lstStyle/>
          <a:p>
            <a:pPr marL="0" indent="0">
              <a:lnSpc>
                <a:spcPct val="150000"/>
              </a:lnSpc>
              <a:buNone/>
            </a:pPr>
            <a:r>
              <a:rPr lang="zh-CN" sz="3200" kern="0" spc="0" dirty="0">
                <a:ln>
                  <a:noFill/>
                  <a:prstDash val="sysDot"/>
                </a:ln>
                <a:solidFill>
                  <a:schemeClr val="tx1">
                    <a:lumMod val="85000"/>
                    <a:lumOff val="15000"/>
                  </a:schemeClr>
                </a:solidFill>
                <a:latin typeface="+mn-ea"/>
                <a:ea typeface="+mn-ea"/>
                <a:sym typeface="+mn-ea"/>
              </a:rPr>
              <a:t>要素计点法</a:t>
            </a:r>
            <a:r>
              <a:rPr sz="3200" kern="0" spc="0" dirty="0">
                <a:ln>
                  <a:noFill/>
                  <a:prstDash val="sysDot"/>
                </a:ln>
                <a:solidFill>
                  <a:schemeClr val="tx1">
                    <a:lumMod val="85000"/>
                    <a:lumOff val="15000"/>
                  </a:schemeClr>
                </a:solidFill>
                <a:latin typeface="+mn-ea"/>
                <a:ea typeface="+mn-ea"/>
                <a:sym typeface="+mn-ea"/>
              </a:rPr>
              <a:t>针对每个岗位，根据一系列影响其价值的薪酬要素来进行评价并赋予相应的点数，从而确定该岗位在组织中的相对价值。</a:t>
            </a:r>
          </a:p>
        </p:txBody>
      </p:sp>
      <p:cxnSp>
        <p:nvCxnSpPr>
          <p:cNvPr id="76" name="直接连接符 75"/>
          <p:cNvCxnSpPr/>
          <p:nvPr>
            <p:custDataLst>
              <p:tags r:id="rId4"/>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5"/>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6"/>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7"/>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8"/>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9"/>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10"/>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11"/>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2"/>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spd="slow" advClick="0" advTm="300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015740" cy="797560"/>
          </a:xfrm>
          <a:prstGeom prst="rect">
            <a:avLst/>
          </a:prstGeom>
          <a:noFill/>
        </p:spPr>
        <p:txBody>
          <a:bodyPr wrap="square" lIns="0" tIns="0" rIns="0" bIns="0" rtlCol="0">
            <a:noAutofit/>
          </a:bodyPr>
          <a:lstStyle/>
          <a:p>
            <a:pPr>
              <a:lnSpc>
                <a:spcPct val="130000"/>
              </a:lnSpc>
              <a:defRPr/>
            </a:pPr>
            <a:r>
              <a:rPr lang="zh-CN" altLang="en-US" sz="3200" b="1" dirty="0">
                <a:cs typeface="+mn-ea"/>
                <a:sym typeface="+mn-lt"/>
              </a:rPr>
              <a:t>要素计点法工作步骤：</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24205" y="1721485"/>
            <a:ext cx="10514965" cy="396938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（1）明确要评价的职位类别。</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（2）系统收集各职位的详细信息，这是确保评价准确性的基础。</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（3）确定评价的核心要素。</a:t>
            </a:r>
          </a:p>
          <a:p>
            <a:pPr marL="0" indent="266700" algn="just" defTabSz="266700">
              <a:lnSpc>
                <a:spcPct val="150000"/>
              </a:lnSpc>
              <a:spcAft>
                <a:spcPct val="0"/>
              </a:spcAft>
            </a:pPr>
            <a:r>
              <a:rPr lang="zh-CN"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4</a:t>
            </a:r>
            <a:r>
              <a:rPr lang="zh-CN" altLang="en-US" sz="2400" b="1">
                <a:latin typeface="宋体" panose="02010600030101010101" pitchFamily="2" charset="-122"/>
                <a:ea typeface="宋体" panose="02010600030101010101" pitchFamily="2" charset="-122"/>
              </a:rPr>
              <a:t>）为每个评价要素提供明确定义，并根据其复杂程度划分适当的等级。</a:t>
            </a:r>
          </a:p>
          <a:p>
            <a:pPr marL="0" indent="266700" algn="just" defTabSz="266700">
              <a:lnSpc>
                <a:spcPct val="150000"/>
              </a:lnSpc>
              <a:spcAft>
                <a:spcPct val="0"/>
              </a:spcAft>
            </a:pPr>
            <a:r>
              <a:rPr lang="zh-CN" altLang="en-US" sz="2400" b="1">
                <a:latin typeface="宋体" panose="02010600030101010101" pitchFamily="2" charset="-122"/>
                <a:ea typeface="宋体" panose="02010600030101010101" pitchFamily="2" charset="-122"/>
              </a:rPr>
              <a:t>（5）确定每个要素的权重。</a:t>
            </a:r>
          </a:p>
          <a:p>
            <a:pPr marL="0" indent="266700" algn="just"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6</a:t>
            </a:r>
            <a:r>
              <a:rPr lang="zh-CN" altLang="en-US" sz="2400" b="1">
                <a:latin typeface="宋体" panose="02010600030101010101" pitchFamily="2" charset="-122"/>
                <a:ea typeface="宋体" panose="02010600030101010101" pitchFamily="2" charset="-122"/>
              </a:rPr>
              <a:t>）累加得到每个职位的总点数，可直接根据岗位获得总点数的大小对所有职位进行排序，从而完成整个评价过程。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635"/>
            <a:ext cx="12192000" cy="6857365"/>
          </a:xfrm>
          <a:prstGeom prst="rect">
            <a:avLst/>
          </a:prstGeom>
        </p:spPr>
      </p:pic>
    </p:spTree>
  </p:cSld>
  <p:clrMapOvr>
    <a:masterClrMapping/>
  </p:clrMapOvr>
  <p:transition spd="slow" advClick="0" advTm="3000">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82550" y="0"/>
            <a:ext cx="12275185" cy="6959600"/>
          </a:xfrm>
          <a:prstGeom prst="rect">
            <a:avLst/>
          </a:prstGeom>
        </p:spPr>
      </p:pic>
    </p:spTree>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39725" y="1336675"/>
            <a:ext cx="4600575" cy="5248910"/>
          </a:xfrm>
          <a:prstGeom prst="rect">
            <a:avLst/>
          </a:prstGeom>
          <a:noFill/>
        </p:spPr>
        <p:txBody>
          <a:bodyPr wrap="square" lIns="0" tIns="0" rIns="0" bIns="0" rtlCol="0">
            <a:noAutofit/>
          </a:bodyPr>
          <a:lstStyle/>
          <a:p>
            <a:pPr>
              <a:lnSpc>
                <a:spcPct val="150000"/>
              </a:lnSpc>
              <a:defRPr/>
            </a:pPr>
            <a:r>
              <a:rPr lang="zh-CN" altLang="en-US" sz="2800" dirty="0">
                <a:highlight>
                  <a:srgbClr val="FFFF00"/>
                </a:highlight>
                <a:cs typeface="+mn-ea"/>
                <a:sym typeface="+mn-lt"/>
              </a:rPr>
              <a:t>薪酬</a:t>
            </a:r>
            <a:r>
              <a:rPr lang="zh-CN" altLang="en-US" sz="2800" dirty="0">
                <a:cs typeface="+mn-ea"/>
                <a:sym typeface="+mn-lt"/>
              </a:rPr>
              <a:t>是指组织对于员工所提供的劳动所给予的货币报酬和实物报酬的总和。它涵盖了多个组成部分，包括：工资、奖金、津贴和补贴、股权计划以及福利等，其中福利属于间接薪酬，其他都属于直接薪酬。</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561911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一、薪酬与福利的含义和内容</a:t>
            </a:r>
          </a:p>
        </p:txBody>
      </p:sp>
      <p:pic>
        <p:nvPicPr>
          <p:cNvPr id="3" name="图片 2"/>
          <p:cNvPicPr>
            <a:picLocks noChangeAspect="1"/>
          </p:cNvPicPr>
          <p:nvPr/>
        </p:nvPicPr>
        <p:blipFill>
          <a:blip r:embed="rId6"/>
          <a:stretch>
            <a:fillRect/>
          </a:stretch>
        </p:blipFill>
        <p:spPr>
          <a:xfrm>
            <a:off x="6373495" y="1336675"/>
            <a:ext cx="5586095" cy="46475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3"/>
          <a:stretch>
            <a:fillRect/>
          </a:stretch>
        </p:blipFill>
        <p:spPr>
          <a:xfrm>
            <a:off x="0" y="1294130"/>
            <a:ext cx="12191365" cy="556450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2"/>
            </p:custDataLst>
          </p:nvPr>
        </p:nvSpPr>
        <p:spPr/>
        <p:txBody>
          <a:bodyPr/>
          <a:lstStyle/>
          <a:p>
            <a:r>
              <a:rPr lang="en-US" altLang="zh-CN"/>
              <a:t>4.</a:t>
            </a:r>
            <a:r>
              <a:rPr lang="zh-CN" altLang="en-US"/>
              <a:t>要素比较法</a:t>
            </a:r>
          </a:p>
        </p:txBody>
      </p:sp>
      <p:sp>
        <p:nvSpPr>
          <p:cNvPr id="72" name="矩形 71"/>
          <p:cNvSpPr/>
          <p:nvPr>
            <p:custDataLst>
              <p:tags r:id="rId3"/>
            </p:custDataLst>
          </p:nvPr>
        </p:nvSpPr>
        <p:spPr>
          <a:xfrm>
            <a:off x="923290" y="2096770"/>
            <a:ext cx="10182225" cy="28790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nchorCtr="0">
            <a:normAutofit fontScale="85000" lnSpcReduction="10000"/>
          </a:bodyPr>
          <a:lstStyle/>
          <a:p>
            <a:pPr marL="0" indent="0">
              <a:lnSpc>
                <a:spcPct val="150000"/>
              </a:lnSpc>
              <a:buNone/>
            </a:pPr>
            <a:r>
              <a:rPr sz="3200" kern="0" spc="0" dirty="0">
                <a:ln>
                  <a:noFill/>
                  <a:prstDash val="sysDot"/>
                </a:ln>
                <a:solidFill>
                  <a:schemeClr val="tx1">
                    <a:lumMod val="85000"/>
                    <a:lumOff val="15000"/>
                  </a:schemeClr>
                </a:solidFill>
                <a:latin typeface="+mn-ea"/>
                <a:ea typeface="+mn-ea"/>
                <a:sym typeface="+mn-ea"/>
              </a:rPr>
              <a:t>要素比较法，作为一种量化的职位评价技术，相较于其他方法，其报酬要素的考量更为细致且多元。从某种程度上说，要素比较法综合了计点法和排序法的特点。在传统的排序法中，职位通常被视为一个整体，并基于某些总体性特性进行一次性的排序。然而，在要素比较法中，职位会根据不同的评价要素进行多次排序，这增加了评价的深度和准确性。</a:t>
            </a:r>
          </a:p>
        </p:txBody>
      </p:sp>
      <p:cxnSp>
        <p:nvCxnSpPr>
          <p:cNvPr id="76" name="直接连接符 75"/>
          <p:cNvCxnSpPr/>
          <p:nvPr>
            <p:custDataLst>
              <p:tags r:id="rId4"/>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5"/>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6"/>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7"/>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8"/>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9"/>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10"/>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11"/>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2"/>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3"/>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ransition spd="slow" advClick="0" advTm="3000">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18110" y="946150"/>
            <a:ext cx="11732895" cy="5489575"/>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操作步骤如下：</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（1）从所有岗位中选出标杆岗位，并调查这些标杆岗位的市场薪酬水平。</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（2）确定这些岗位共有的影响要素，作为工作岗位评价的基础。</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（3）根据每个影响要素，对所选的标杆岗位的进行比较，依此得出从高到低的排序。</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（4）将每一标杆岗位的市场工资总额分解到不同的评价要素上。</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（5）将其他岗位与已评定的标杆岗位进行对比，可以确定待评价岗位各评价要素的货币价值。</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25500"/>
            <a:ext cx="12192000" cy="6032500"/>
          </a:xfrm>
          <a:prstGeom prst="rect">
            <a:avLst/>
          </a:prstGeom>
        </p:spPr>
      </p:pic>
    </p:spTree>
  </p:cSld>
  <p:clrMapOvr>
    <a:masterClrMapping/>
  </p:clrMapOvr>
  <p:transition spd="slow" advClick="0" advTm="3000">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1216660"/>
            <a:ext cx="12192000" cy="5641975"/>
          </a:xfrm>
          <a:prstGeom prst="rect">
            <a:avLst/>
          </a:prstGeom>
        </p:spPr>
      </p:pic>
    </p:spTree>
  </p:cSld>
  <p:clrMapOvr>
    <a:masterClrMapping/>
  </p:clrMapOvr>
  <p:transition spd="slow" advClick="0" advTm="3000">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5843270"/>
            <a:ext cx="12191365" cy="1014730"/>
          </a:xfrm>
          <a:prstGeom prst="rect">
            <a:avLst/>
          </a:prstGeom>
        </p:spPr>
        <p:txBody>
          <a:bodyPr wrap="square">
            <a:spAutoFit/>
          </a:bodyPr>
          <a:lstStyle/>
          <a:p>
            <a:pPr marL="0" indent="266700" algn="just" defTabSz="266700">
              <a:lnSpc>
                <a:spcPct val="150000"/>
              </a:lnSpc>
              <a:spcAft>
                <a:spcPct val="0"/>
              </a:spcAft>
            </a:pPr>
            <a:r>
              <a:rPr lang="en-US" altLang="zh-CN" sz="2000">
                <a:latin typeface="宋体" panose="02010600030101010101" pitchFamily="2" charset="-122"/>
                <a:ea typeface="宋体" panose="02010600030101010101" pitchFamily="2" charset="-122"/>
              </a:rPr>
              <a:t>B</a:t>
            </a:r>
            <a:r>
              <a:rPr lang="zh-CN" altLang="en-US" sz="2000">
                <a:latin typeface="宋体" panose="02010600030101010101" pitchFamily="2" charset="-122"/>
                <a:ea typeface="宋体" panose="02010600030101010101" pitchFamily="2" charset="-122"/>
              </a:rPr>
              <a:t>企业的岗位</a:t>
            </a:r>
            <a:r>
              <a:rPr lang="en-US" altLang="zh-CN" sz="2000">
                <a:latin typeface="宋体" panose="02010600030101010101" pitchFamily="2" charset="-122"/>
                <a:ea typeface="宋体" panose="02010600030101010101" pitchFamily="2" charset="-122"/>
              </a:rPr>
              <a:t>X</a:t>
            </a:r>
            <a:r>
              <a:rPr lang="zh-CN" altLang="en-US" sz="2000">
                <a:latin typeface="宋体" panose="02010600030101010101" pitchFamily="2" charset="-122"/>
                <a:ea typeface="宋体" panose="02010600030101010101" pitchFamily="2" charset="-122"/>
              </a:rPr>
              <a:t>的评价结果如表</a:t>
            </a:r>
            <a:r>
              <a:rPr lang="en-US" altLang="zh-CN" sz="2000">
                <a:latin typeface="宋体" panose="02010600030101010101" pitchFamily="2" charset="-122"/>
                <a:ea typeface="宋体" panose="02010600030101010101" pitchFamily="2" charset="-122"/>
              </a:rPr>
              <a:t>7-9</a:t>
            </a:r>
            <a:r>
              <a:rPr lang="zh-CN" altLang="en-US" sz="2000">
                <a:latin typeface="宋体" panose="02010600030101010101" pitchFamily="2" charset="-122"/>
                <a:ea typeface="宋体" panose="02010600030101010101" pitchFamily="2" charset="-122"/>
              </a:rPr>
              <a:t>所示。由表可知，岗位</a:t>
            </a:r>
            <a:r>
              <a:rPr lang="en-US" altLang="zh-CN" sz="2000">
                <a:latin typeface="宋体" panose="02010600030101010101" pitchFamily="2" charset="-122"/>
                <a:ea typeface="宋体" panose="02010600030101010101" pitchFamily="2" charset="-122"/>
              </a:rPr>
              <a:t>X</a:t>
            </a:r>
            <a:r>
              <a:rPr lang="zh-CN" altLang="en-US" sz="2000">
                <a:latin typeface="宋体" panose="02010600030101010101" pitchFamily="2" charset="-122"/>
                <a:ea typeface="宋体" panose="02010600030101010101" pitchFamily="2" charset="-122"/>
              </a:rPr>
              <a:t>的工资总额可为</a:t>
            </a:r>
            <a:r>
              <a:rPr lang="en-US" altLang="zh-CN" sz="2000">
                <a:latin typeface="宋体" panose="02010600030101010101" pitchFamily="2" charset="-122"/>
                <a:ea typeface="宋体" panose="02010600030101010101" pitchFamily="2" charset="-122"/>
              </a:rPr>
              <a:t>5950</a:t>
            </a:r>
            <a:r>
              <a:rPr lang="zh-CN" altLang="en-US" sz="2000">
                <a:latin typeface="宋体" panose="02010600030101010101" pitchFamily="2" charset="-122"/>
                <a:ea typeface="宋体" panose="02010600030101010101" pitchFamily="2" charset="-122"/>
              </a:rPr>
              <a:t>元，即该岗位的相对价值为</a:t>
            </a:r>
            <a:r>
              <a:rPr lang="en-US" altLang="zh-CN" sz="2000">
                <a:latin typeface="宋体" panose="02010600030101010101" pitchFamily="2" charset="-122"/>
                <a:ea typeface="宋体" panose="02010600030101010101" pitchFamily="2" charset="-122"/>
              </a:rPr>
              <a:t>5950</a:t>
            </a:r>
            <a:r>
              <a:rPr lang="zh-CN" altLang="en-US" sz="2000">
                <a:latin typeface="宋体" panose="02010600030101010101" pitchFamily="2" charset="-122"/>
                <a:ea typeface="宋体" panose="02010600030101010101" pitchFamily="2" charset="-122"/>
              </a:rPr>
              <a:t>。同理可计算出其他岗位的相对价值，并根据所有岗位的最终相对价值从新划分等级。</a:t>
            </a:r>
          </a:p>
        </p:txBody>
      </p:sp>
      <p:pic>
        <p:nvPicPr>
          <p:cNvPr id="4" name="图片 3"/>
          <p:cNvPicPr>
            <a:picLocks noChangeAspect="1"/>
          </p:cNvPicPr>
          <p:nvPr/>
        </p:nvPicPr>
        <p:blipFill>
          <a:blip r:embed="rId2"/>
          <a:stretch>
            <a:fillRect/>
          </a:stretch>
        </p:blipFill>
        <p:spPr>
          <a:xfrm>
            <a:off x="1270" y="1167130"/>
            <a:ext cx="12190730" cy="4523105"/>
          </a:xfrm>
          <a:prstGeom prst="rect">
            <a:avLst/>
          </a:prstGeom>
        </p:spPr>
      </p:pic>
    </p:spTree>
  </p:cSld>
  <p:clrMapOvr>
    <a:masterClrMapping/>
  </p:clrMapOvr>
  <p:transition spd="slow" advClick="0" advTm="3000">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41020" y="1336675"/>
            <a:ext cx="4629150" cy="4827270"/>
          </a:xfrm>
          <a:prstGeom prst="rect">
            <a:avLst/>
          </a:prstGeom>
          <a:noFill/>
        </p:spPr>
        <p:txBody>
          <a:bodyPr wrap="square" lIns="0" tIns="0" rIns="0" bIns="0" rtlCol="0">
            <a:noAutofit/>
          </a:bodyPr>
          <a:lstStyle/>
          <a:p>
            <a:pPr algn="l">
              <a:lnSpc>
                <a:spcPct val="140000"/>
              </a:lnSpc>
              <a:defRPr/>
            </a:pPr>
            <a:r>
              <a:rPr lang="zh-CN" altLang="en-US" sz="2800" dirty="0">
                <a:solidFill>
                  <a:srgbClr val="000000"/>
                </a:solidFill>
                <a:cs typeface="+mn-ea"/>
                <a:sym typeface="+mn-lt"/>
              </a:rPr>
              <a:t>薪酬调查是企业为了获取市场薪酬信息、优化自身薪酬体系而进行的一项重要活动。它是指企业通过收集和分析市场上其他组织（包括竞争对手）所支付的薪酬水平和薪酬结构等信息，来判断自身薪酬状况的一个系统过程。</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三、薪酬调查</a:t>
            </a:r>
          </a:p>
        </p:txBody>
      </p:sp>
      <p:pic>
        <p:nvPicPr>
          <p:cNvPr id="2" name="图片 1"/>
          <p:cNvPicPr>
            <a:picLocks noChangeAspect="1"/>
          </p:cNvPicPr>
          <p:nvPr/>
        </p:nvPicPr>
        <p:blipFill>
          <a:blip r:embed="rId6"/>
          <a:stretch>
            <a:fillRect/>
          </a:stretch>
        </p:blipFill>
        <p:spPr>
          <a:xfrm>
            <a:off x="6454775" y="1336675"/>
            <a:ext cx="5330825" cy="48272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（一）薪酬调查的目的</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703070"/>
            <a:ext cx="9672320" cy="332295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调整企业的薪酬水平，确保其与市场趋势、生活成本变动及员工绩效相匹配；</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优化薪酬结构，以保持外部竞争性和内部公平性；</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了解行业内其他企业薪酬管理的最新趋势，从而指导企业自身的薪酬策略调整。</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（二）薪酬调查的时间和范围</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127125" y="1372870"/>
            <a:ext cx="9672320" cy="461581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a:t>
            </a:r>
            <a:r>
              <a:rPr sz="2800" b="1">
                <a:latin typeface="宋体" panose="02010600030101010101" pitchFamily="2" charset="-122"/>
                <a:ea typeface="宋体" panose="02010600030101010101" pitchFamily="2" charset="-122"/>
              </a:rPr>
              <a:t>选择具有可比性的调查企业，即那些与本企业在劳动力雇佣方面具有相似性的企业；</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a:t>
            </a:r>
            <a:r>
              <a:rPr sz="2800" b="1">
                <a:latin typeface="宋体" panose="02010600030101010101" pitchFamily="2" charset="-122"/>
                <a:ea typeface="宋体" panose="02010600030101010101" pitchFamily="2" charset="-122"/>
              </a:rPr>
              <a:t>挑选具有代表性的岗位进行调查，以便将结果推广至其他职位，也节约调查成本；</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3.</a:t>
            </a:r>
            <a:r>
              <a:rPr sz="2800" b="1">
                <a:latin typeface="宋体" panose="02010600030101010101" pitchFamily="2" charset="-122"/>
                <a:ea typeface="宋体" panose="02010600030101010101" pitchFamily="2" charset="-122"/>
              </a:rPr>
              <a:t>明确需要收集的薪酬信息类型，如外部薪酬水平、薪酬结构和价值取向，以及内部员工满意度和合理化建议</a:t>
            </a:r>
            <a:r>
              <a:rPr lang="zh-CN" sz="2800" b="1">
                <a:latin typeface="宋体" panose="02010600030101010101" pitchFamily="2" charset="-122"/>
                <a:ea typeface="宋体" panose="02010600030101010101" pitchFamily="2" charset="-122"/>
              </a:rPr>
              <a:t>；</a:t>
            </a:r>
            <a:endParaRPr sz="2800" b="1">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4.</a:t>
            </a:r>
            <a:r>
              <a:rPr sz="2800" b="1">
                <a:latin typeface="宋体" panose="02010600030101010101" pitchFamily="2" charset="-122"/>
                <a:ea typeface="宋体" panose="02010600030101010101" pitchFamily="2" charset="-122"/>
              </a:rPr>
              <a:t>设定调查的时间段则是为了确保数据的时效性和准确性。</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（三）薪酬调查方式</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220" y="1655445"/>
            <a:ext cx="10932795" cy="3088640"/>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每年都有大量的相关机构和组织进行各种形式的薪酬调查。这些调查主体多样，</a:t>
            </a:r>
            <a:r>
              <a:rPr lang="zh-CN" sz="2800" b="1">
                <a:latin typeface="宋体" panose="02010600030101010101" pitchFamily="2" charset="-122"/>
                <a:ea typeface="宋体" panose="02010600030101010101" pitchFamily="2" charset="-122"/>
              </a:rPr>
              <a:t>如</a:t>
            </a:r>
            <a:r>
              <a:rPr sz="2800" b="1">
                <a:latin typeface="宋体" panose="02010600030101010101" pitchFamily="2" charset="-122"/>
                <a:ea typeface="宋体" panose="02010600030101010101" pitchFamily="2" charset="-122"/>
              </a:rPr>
              <a:t>政府、行业和专业协会、咨询组织、企业家联合会以及企业自身等。组织可以根据自身需求和资源情况选择适合的薪酬调查方式。</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23"/>
          <p:cNvSpPr/>
          <p:nvPr>
            <p:custDataLst>
              <p:tags r:id="rId2"/>
            </p:custDataLst>
          </p:nvPr>
        </p:nvSpPr>
        <p:spPr>
          <a:xfrm>
            <a:off x="4531043" y="4805363"/>
            <a:ext cx="828675" cy="282660"/>
          </a:xfrm>
          <a:custGeom>
            <a:avLst/>
            <a:gdLst>
              <a:gd name="connsiteX0" fmla="*/ 0 w 1305"/>
              <a:gd name="connsiteY0" fmla="*/ 0 h 450"/>
              <a:gd name="connsiteX1" fmla="*/ 870 w 1305"/>
              <a:gd name="connsiteY1" fmla="*/ 15 h 450"/>
              <a:gd name="connsiteX2" fmla="*/ 1305 w 1305"/>
              <a:gd name="connsiteY2" fmla="*/ 450 h 450"/>
              <a:gd name="connsiteX0-1" fmla="*/ 0 w 10000"/>
              <a:gd name="connsiteY0-2" fmla="*/ 0 h 10000"/>
              <a:gd name="connsiteX1-3" fmla="*/ 6576 w 10000"/>
              <a:gd name="connsiteY1-4" fmla="*/ 5 h 10000"/>
              <a:gd name="connsiteX2-5" fmla="*/ 10000 w 10000"/>
              <a:gd name="connsiteY2-6" fmla="*/ 10000 h 10000"/>
            </a:gdLst>
            <a:ahLst/>
            <a:cxnLst>
              <a:cxn ang="0">
                <a:pos x="connsiteX0-1" y="connsiteY0-2"/>
              </a:cxn>
              <a:cxn ang="0">
                <a:pos x="connsiteX1-3" y="connsiteY1-4"/>
              </a:cxn>
              <a:cxn ang="0">
                <a:pos x="connsiteX2-5" y="connsiteY2-6"/>
              </a:cxn>
            </a:cxnLst>
            <a:rect l="l" t="t" r="r" b="b"/>
            <a:pathLst>
              <a:path w="10000" h="10000">
                <a:moveTo>
                  <a:pt x="0" y="0"/>
                </a:moveTo>
                <a:lnTo>
                  <a:pt x="6576" y="5"/>
                </a:lnTo>
                <a:cubicBezTo>
                  <a:pt x="7687" y="3227"/>
                  <a:pt x="8889" y="6778"/>
                  <a:pt x="10000" y="10000"/>
                </a:cubicBez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任意多边形 6"/>
          <p:cNvSpPr/>
          <p:nvPr>
            <p:custDataLst>
              <p:tags r:id="rId3"/>
            </p:custDataLst>
          </p:nvPr>
        </p:nvSpPr>
        <p:spPr>
          <a:xfrm flipH="1">
            <a:off x="7308533" y="1902143"/>
            <a:ext cx="1061207" cy="599649"/>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p:custDataLst>
              <p:tags r:id="rId4"/>
            </p:custDataLst>
          </p:nvPr>
        </p:nvSpPr>
        <p:spPr>
          <a:xfrm flipH="1">
            <a:off x="7363143" y="3789998"/>
            <a:ext cx="773916" cy="59965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50" name="直接连接符 49"/>
          <p:cNvCxnSpPr/>
          <p:nvPr>
            <p:custDataLst>
              <p:tags r:id="rId5"/>
            </p:custDataLst>
          </p:nvPr>
        </p:nvCxnSpPr>
        <p:spPr>
          <a:xfrm>
            <a:off x="3867468" y="3018473"/>
            <a:ext cx="627345" cy="0"/>
          </a:xfrm>
          <a:prstGeom prst="line">
            <a:avLst/>
          </a:prstGeom>
          <a:ln w="9525">
            <a:solidFill>
              <a:schemeClr val="accent1">
                <a:lumMod val="60000"/>
                <a:lumOff val="40000"/>
              </a:schemeClr>
            </a:solidFill>
          </a:ln>
        </p:spPr>
        <p:style>
          <a:lnRef idx="2">
            <a:schemeClr val="accent1"/>
          </a:lnRef>
          <a:fillRef idx="0">
            <a:srgbClr val="FFFFFF"/>
          </a:fillRef>
          <a:effectRef idx="0">
            <a:srgbClr val="FFFFFF"/>
          </a:effectRef>
          <a:fontRef idx="minor">
            <a:schemeClr val="tx1"/>
          </a:fontRef>
        </p:style>
      </p:cxnSp>
      <p:sp>
        <p:nvSpPr>
          <p:cNvPr id="13" name="椭圆 12"/>
          <p:cNvSpPr/>
          <p:nvPr>
            <p:custDataLst>
              <p:tags r:id="rId6"/>
            </p:custDataLst>
          </p:nvPr>
        </p:nvSpPr>
        <p:spPr>
          <a:xfrm>
            <a:off x="4807903" y="1302703"/>
            <a:ext cx="149860" cy="149860"/>
          </a:xfrm>
          <a:prstGeom prst="ellipse">
            <a:avLst/>
          </a:prstGeom>
          <a:gradFill>
            <a:gsLst>
              <a:gs pos="0">
                <a:schemeClr val="accent1">
                  <a:lumMod val="75000"/>
                  <a:lumOff val="25000"/>
                  <a:alpha val="100000"/>
                </a:schemeClr>
              </a:gs>
              <a:gs pos="100000">
                <a:schemeClr val="accent1">
                  <a:lumMod val="85000"/>
                  <a:lumOff val="15000"/>
                  <a:alpha val="100000"/>
                </a:schemeClr>
              </a:gs>
            </a:gsLst>
            <a:lin ang="270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5" name="任意多边形 14"/>
          <p:cNvSpPr/>
          <p:nvPr>
            <p:custDataLst>
              <p:tags r:id="rId7"/>
            </p:custDataLst>
          </p:nvPr>
        </p:nvSpPr>
        <p:spPr>
          <a:xfrm>
            <a:off x="4957763" y="1500188"/>
            <a:ext cx="994551" cy="68503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0" name="矩形 19"/>
          <p:cNvSpPr/>
          <p:nvPr>
            <p:custDataLst>
              <p:tags r:id="rId8"/>
            </p:custDataLst>
          </p:nvPr>
        </p:nvSpPr>
        <p:spPr>
          <a:xfrm>
            <a:off x="8477568" y="3465513"/>
            <a:ext cx="2784733" cy="36575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福利</a:t>
            </a:r>
          </a:p>
        </p:txBody>
      </p:sp>
      <p:sp>
        <p:nvSpPr>
          <p:cNvPr id="21" name="椭圆 20"/>
          <p:cNvSpPr/>
          <p:nvPr>
            <p:custDataLst>
              <p:tags r:id="rId9"/>
            </p:custDataLst>
          </p:nvPr>
        </p:nvSpPr>
        <p:spPr>
          <a:xfrm flipH="1">
            <a:off x="8151813" y="3641408"/>
            <a:ext cx="149860" cy="149860"/>
          </a:xfrm>
          <a:prstGeom prst="ellipse">
            <a:avLst/>
          </a:prstGeom>
          <a:gradFill>
            <a:gsLst>
              <a:gs pos="100000">
                <a:schemeClr val="accent1">
                  <a:lumMod val="85000"/>
                  <a:lumOff val="15000"/>
                  <a:alpha val="100000"/>
                </a:schemeClr>
              </a:gs>
              <a:gs pos="0">
                <a:schemeClr val="accent1">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algn="ctr"/>
            <a:endParaRPr lang="zh-CN" altLang="en-US">
              <a:solidFill>
                <a:schemeClr val="dk1"/>
              </a:solidFill>
              <a:sym typeface="+mn-ea"/>
            </a:endParaRPr>
          </a:p>
        </p:txBody>
      </p:sp>
      <p:sp>
        <p:nvSpPr>
          <p:cNvPr id="33" name="椭圆 32"/>
          <p:cNvSpPr/>
          <p:nvPr>
            <p:custDataLst>
              <p:tags r:id="rId10"/>
            </p:custDataLst>
          </p:nvPr>
        </p:nvSpPr>
        <p:spPr>
          <a:xfrm>
            <a:off x="4571683" y="3535363"/>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sym typeface="+mn-ea"/>
            </a:endParaRPr>
          </a:p>
        </p:txBody>
      </p:sp>
      <p:sp>
        <p:nvSpPr>
          <p:cNvPr id="34" name="椭圆 33"/>
          <p:cNvSpPr/>
          <p:nvPr>
            <p:custDataLst>
              <p:tags r:id="rId11"/>
            </p:custDataLst>
          </p:nvPr>
        </p:nvSpPr>
        <p:spPr>
          <a:xfrm>
            <a:off x="5841048" y="3535363"/>
            <a:ext cx="1673225" cy="1673225"/>
          </a:xfrm>
          <a:prstGeom prst="ellipse">
            <a:avLst/>
          </a:prstGeom>
          <a:gradFill>
            <a:gsLst>
              <a:gs pos="0">
                <a:schemeClr val="accent1">
                  <a:alpha val="100000"/>
                </a:schemeClr>
              </a:gs>
              <a:gs pos="100000">
                <a:schemeClr val="accent1">
                  <a:lumMod val="80000"/>
                  <a:lumOff val="20000"/>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5" name="椭圆 34"/>
          <p:cNvSpPr/>
          <p:nvPr>
            <p:custDataLst>
              <p:tags r:id="rId12"/>
            </p:custDataLst>
          </p:nvPr>
        </p:nvSpPr>
        <p:spPr>
          <a:xfrm>
            <a:off x="6212523" y="2278698"/>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8" name="椭圆 37"/>
          <p:cNvSpPr/>
          <p:nvPr>
            <p:custDataLst>
              <p:tags r:id="rId13"/>
            </p:custDataLst>
          </p:nvPr>
        </p:nvSpPr>
        <p:spPr>
          <a:xfrm rot="15120000">
            <a:off x="5235893" y="1575753"/>
            <a:ext cx="1673225" cy="1673225"/>
          </a:xfrm>
          <a:prstGeom prst="ellipse">
            <a:avLst/>
          </a:pr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9" name="任意多边形 38"/>
          <p:cNvSpPr/>
          <p:nvPr>
            <p:custDataLst>
              <p:tags r:id="rId14"/>
            </p:custDataLst>
          </p:nvPr>
        </p:nvSpPr>
        <p:spPr>
          <a:xfrm rot="20400000">
            <a:off x="4219258" y="2335213"/>
            <a:ext cx="1673225" cy="1405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5" h="2213">
                <a:moveTo>
                  <a:pt x="1318" y="0"/>
                </a:moveTo>
                <a:cubicBezTo>
                  <a:pt x="2045" y="0"/>
                  <a:pt x="2635" y="590"/>
                  <a:pt x="2635" y="1318"/>
                </a:cubicBezTo>
                <a:cubicBezTo>
                  <a:pt x="2635" y="1636"/>
                  <a:pt x="2522" y="1928"/>
                  <a:pt x="2334" y="2156"/>
                </a:cubicBezTo>
                <a:lnTo>
                  <a:pt x="2332" y="2158"/>
                </a:lnTo>
                <a:lnTo>
                  <a:pt x="2313" y="2145"/>
                </a:lnTo>
                <a:cubicBezTo>
                  <a:pt x="2110" y="2019"/>
                  <a:pt x="1871" y="1945"/>
                  <a:pt x="1615" y="1945"/>
                </a:cubicBezTo>
                <a:cubicBezTo>
                  <a:pt x="1515" y="1945"/>
                  <a:pt x="1418" y="1956"/>
                  <a:pt x="1325" y="1977"/>
                </a:cubicBezTo>
                <a:lnTo>
                  <a:pt x="1317" y="1979"/>
                </a:lnTo>
                <a:lnTo>
                  <a:pt x="1314" y="1979"/>
                </a:lnTo>
                <a:cubicBezTo>
                  <a:pt x="978" y="1929"/>
                  <a:pt x="643" y="2012"/>
                  <a:pt x="373" y="2198"/>
                </a:cubicBezTo>
                <a:lnTo>
                  <a:pt x="352" y="2213"/>
                </a:lnTo>
                <a:lnTo>
                  <a:pt x="342" y="2203"/>
                </a:lnTo>
                <a:cubicBezTo>
                  <a:pt x="130" y="1969"/>
                  <a:pt x="0" y="1659"/>
                  <a:pt x="0" y="1318"/>
                </a:cubicBezTo>
                <a:cubicBezTo>
                  <a:pt x="0" y="590"/>
                  <a:pt x="590" y="0"/>
                  <a:pt x="1318" y="0"/>
                </a:cubicBezTo>
                <a:close/>
              </a:path>
            </a:pathLst>
          </a:cu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1" name="矩形 40"/>
          <p:cNvSpPr/>
          <p:nvPr>
            <p:custDataLst>
              <p:tags r:id="rId15"/>
            </p:custDataLst>
          </p:nvPr>
        </p:nvSpPr>
        <p:spPr>
          <a:xfrm>
            <a:off x="2087880" y="4561840"/>
            <a:ext cx="2066925" cy="365760"/>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accent2"/>
                </a:solidFill>
                <a:latin typeface="+mn-ea"/>
                <a:cs typeface="+mn-ea"/>
                <a:sym typeface="+mn-ea"/>
              </a:rPr>
              <a:t>津贴和补贴</a:t>
            </a:r>
          </a:p>
        </p:txBody>
      </p:sp>
      <p:sp>
        <p:nvSpPr>
          <p:cNvPr id="43" name="矩形 42"/>
          <p:cNvSpPr/>
          <p:nvPr>
            <p:custDataLst>
              <p:tags r:id="rId16"/>
            </p:custDataLst>
          </p:nvPr>
        </p:nvSpPr>
        <p:spPr>
          <a:xfrm>
            <a:off x="1773238" y="1111568"/>
            <a:ext cx="2784733" cy="365750"/>
          </a:xfrm>
          <a:prstGeom prst="rect">
            <a:avLst/>
          </a:prstGeom>
          <a:noFill/>
        </p:spPr>
        <p:txBody>
          <a:bodyPr wrap="square" lIns="0" tIns="0" rIns="0" bIns="0" rtlCol="0" anchor="b" anchorCtr="0">
            <a:noAutofit/>
          </a:bodyPr>
          <a:lstStyle/>
          <a:p>
            <a:pPr algn="ctr">
              <a:spcBef>
                <a:spcPct val="0"/>
              </a:spcBef>
              <a:spcAft>
                <a:spcPct val="0"/>
              </a:spcAft>
            </a:pPr>
            <a:r>
              <a:rPr lang="zh-CN" altLang="en-US" b="1">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rPr>
              <a:t>工资</a:t>
            </a:r>
          </a:p>
        </p:txBody>
      </p:sp>
      <p:sp>
        <p:nvSpPr>
          <p:cNvPr id="44" name="椭圆 43"/>
          <p:cNvSpPr/>
          <p:nvPr>
            <p:custDataLst>
              <p:tags r:id="rId17"/>
            </p:custDataLst>
          </p:nvPr>
        </p:nvSpPr>
        <p:spPr>
          <a:xfrm>
            <a:off x="5227003" y="2593023"/>
            <a:ext cx="1741170" cy="1741170"/>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ctr">
              <a:spcBef>
                <a:spcPct val="0"/>
              </a:spcBef>
              <a:spcAft>
                <a:spcPct val="0"/>
              </a:spcAft>
            </a:pPr>
            <a:r>
              <a:rPr lang="zh-CN" altLang="en-US" b="1">
                <a:solidFill>
                  <a:srgbClr val="000000"/>
                </a:solidFill>
                <a:latin typeface="+mn-ea"/>
                <a:cs typeface="+mn-ea"/>
                <a:sym typeface="+mn-ea"/>
              </a:rPr>
              <a:t>薪酬与福利</a:t>
            </a:r>
          </a:p>
        </p:txBody>
      </p:sp>
      <p:sp>
        <p:nvSpPr>
          <p:cNvPr id="45" name="椭圆 44"/>
          <p:cNvSpPr/>
          <p:nvPr>
            <p:custDataLst>
              <p:tags r:id="rId18"/>
            </p:custDataLst>
          </p:nvPr>
        </p:nvSpPr>
        <p:spPr>
          <a:xfrm flipV="1">
            <a:off x="4336733" y="4732338"/>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charset="-122"/>
              <a:sym typeface="+mn-ea"/>
            </a:endParaRPr>
          </a:p>
        </p:txBody>
      </p:sp>
      <p:sp>
        <p:nvSpPr>
          <p:cNvPr id="47" name="矩形 46"/>
          <p:cNvSpPr/>
          <p:nvPr>
            <p:custDataLst>
              <p:tags r:id="rId19"/>
            </p:custDataLst>
          </p:nvPr>
        </p:nvSpPr>
        <p:spPr>
          <a:xfrm>
            <a:off x="1819910" y="2759710"/>
            <a:ext cx="1672590" cy="519430"/>
          </a:xfrm>
          <a:prstGeom prst="rect">
            <a:avLst/>
          </a:prstGeom>
          <a:noFill/>
        </p:spPr>
        <p:txBody>
          <a:bodyPr wrap="square" lIns="0" tIns="0" rIns="0" bIns="0" rtlCol="0" anchor="b" anchorCtr="0">
            <a:noAutofit/>
          </a:bodyPr>
          <a:lstStyle/>
          <a:p>
            <a:pPr algn="ctr">
              <a:spcBef>
                <a:spcPct val="0"/>
              </a:spcBef>
              <a:spcAft>
                <a:spcPct val="0"/>
              </a:spcAft>
            </a:pPr>
            <a:r>
              <a:rPr lang="zh-CN" altLang="en-US" b="1">
                <a:solidFill>
                  <a:schemeClr val="accent1"/>
                </a:solidFill>
                <a:latin typeface="+mn-ea"/>
                <a:cs typeface="+mn-ea"/>
                <a:sym typeface="+mn-ea"/>
              </a:rPr>
              <a:t>奖金</a:t>
            </a:r>
          </a:p>
        </p:txBody>
      </p:sp>
      <p:sp>
        <p:nvSpPr>
          <p:cNvPr id="48" name="椭圆 47"/>
          <p:cNvSpPr/>
          <p:nvPr>
            <p:custDataLst>
              <p:tags r:id="rId20"/>
            </p:custDataLst>
          </p:nvPr>
        </p:nvSpPr>
        <p:spPr>
          <a:xfrm>
            <a:off x="3685858" y="2943543"/>
            <a:ext cx="149860" cy="149860"/>
          </a:xfrm>
          <a:prstGeom prst="ellipse">
            <a:avLst/>
          </a:prstGeom>
          <a:gradFill>
            <a:gsLst>
              <a:gs pos="100000">
                <a:schemeClr val="accent1">
                  <a:alpha val="100000"/>
                </a:schemeClr>
              </a:gs>
              <a:gs pos="0">
                <a:schemeClr val="accent1">
                  <a:lumMod val="85000"/>
                  <a:lumOff val="1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charset="-122"/>
              <a:sym typeface="+mn-ea"/>
            </a:endParaRPr>
          </a:p>
        </p:txBody>
      </p:sp>
      <p:pic>
        <p:nvPicPr>
          <p:cNvPr id="51" name="图片 5" descr="343435383036303b343532343134393bcdb7c4d4b7e7b1a9"/>
          <p:cNvPicPr>
            <a:picLocks noChangeAspect="1"/>
          </p:cNvPicPr>
          <p:nvPr>
            <p:custDataLst>
              <p:tags r:id="rId21"/>
            </p:custDataLst>
          </p:nvPr>
        </p:nvPicPr>
        <p:blipFill>
          <a:blip r:embed="rId29">
            <a:extLst>
              <a:ext uri="{96DAC541-7B7A-43D3-8B79-37D633B846F1}">
                <asvg:svgBlip xmlns:asvg="http://schemas.microsoft.com/office/drawing/2016/SVG/main" r:embed="rId30"/>
              </a:ext>
            </a:extLst>
          </a:blip>
          <a:stretch>
            <a:fillRect/>
          </a:stretch>
        </p:blipFill>
        <p:spPr>
          <a:xfrm>
            <a:off x="5937568" y="1973263"/>
            <a:ext cx="270000" cy="270000"/>
          </a:xfrm>
          <a:prstGeom prst="rect">
            <a:avLst/>
          </a:prstGeom>
        </p:spPr>
      </p:pic>
      <p:sp>
        <p:nvSpPr>
          <p:cNvPr id="52" name="矩形 51"/>
          <p:cNvSpPr/>
          <p:nvPr>
            <p:custDataLst>
              <p:tags r:id="rId22"/>
            </p:custDataLst>
          </p:nvPr>
        </p:nvSpPr>
        <p:spPr>
          <a:xfrm>
            <a:off x="8702358" y="1556703"/>
            <a:ext cx="2784733" cy="36575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sym typeface="+mn-ea"/>
              </a:rPr>
              <a:t>股权计划</a:t>
            </a:r>
          </a:p>
        </p:txBody>
      </p:sp>
      <p:pic>
        <p:nvPicPr>
          <p:cNvPr id="53" name="图片 12" descr="343439383331313b343532303032383bbfcdbba7b9dcc0ed"/>
          <p:cNvPicPr>
            <a:picLocks noChangeAspect="1"/>
          </p:cNvPicPr>
          <p:nvPr>
            <p:custDataLst>
              <p:tags r:id="rId23"/>
            </p:custDataLst>
          </p:nvPr>
        </p:nvPicPr>
        <p:blipFill>
          <a:blip r:embed="rId31">
            <a:extLst>
              <a:ext uri="{96DAC541-7B7A-43D3-8B79-37D633B846F1}">
                <asvg:svgBlip xmlns:asvg="http://schemas.microsoft.com/office/drawing/2016/SVG/main" r:embed="rId32"/>
              </a:ext>
            </a:extLst>
          </a:blip>
          <a:stretch>
            <a:fillRect/>
          </a:stretch>
        </p:blipFill>
        <p:spPr>
          <a:xfrm>
            <a:off x="6650673" y="4445318"/>
            <a:ext cx="270000" cy="270000"/>
          </a:xfrm>
          <a:prstGeom prst="rect">
            <a:avLst/>
          </a:prstGeom>
        </p:spPr>
      </p:pic>
      <p:pic>
        <p:nvPicPr>
          <p:cNvPr id="54" name="图片 15" descr="343439383331313b343532303033313bd3a6d3c3c9ccb3c7"/>
          <p:cNvPicPr>
            <a:picLocks noChangeAspect="1"/>
          </p:cNvPicPr>
          <p:nvPr>
            <p:custDataLst>
              <p:tags r:id="rId24"/>
            </p:custDataLst>
          </p:nvPr>
        </p:nvPicPr>
        <p:blipFill>
          <a:blip r:embed="rId33">
            <a:extLst>
              <a:ext uri="{96DAC541-7B7A-43D3-8B79-37D633B846F1}">
                <asvg:svgBlip xmlns:asvg="http://schemas.microsoft.com/office/drawing/2016/SVG/main" r:embed="rId34"/>
              </a:ext>
            </a:extLst>
          </a:blip>
          <a:stretch>
            <a:fillRect/>
          </a:stretch>
        </p:blipFill>
        <p:spPr>
          <a:xfrm>
            <a:off x="7223443" y="2972118"/>
            <a:ext cx="270000" cy="270000"/>
          </a:xfrm>
          <a:prstGeom prst="rect">
            <a:avLst/>
          </a:prstGeom>
        </p:spPr>
      </p:pic>
      <p:sp>
        <p:nvSpPr>
          <p:cNvPr id="55" name="椭圆 54"/>
          <p:cNvSpPr/>
          <p:nvPr>
            <p:custDataLst>
              <p:tags r:id="rId25"/>
            </p:custDataLst>
          </p:nvPr>
        </p:nvSpPr>
        <p:spPr>
          <a:xfrm flipH="1">
            <a:off x="8384858" y="1747838"/>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charset="-122"/>
              <a:sym typeface="+mn-ea"/>
            </a:endParaRPr>
          </a:p>
        </p:txBody>
      </p:sp>
      <p:pic>
        <p:nvPicPr>
          <p:cNvPr id="56" name="图片 19" descr="343435383038363b343532323339393bd6b4d0d0d5aad2aa"/>
          <p:cNvPicPr>
            <a:picLocks noChangeAspect="1"/>
          </p:cNvPicPr>
          <p:nvPr>
            <p:custDataLst>
              <p:tags r:id="rId26"/>
            </p:custDataLst>
          </p:nvPr>
        </p:nvPicPr>
        <p:blipFill>
          <a:blip r:embed="rId35">
            <a:extLst>
              <a:ext uri="{96DAC541-7B7A-43D3-8B79-37D633B846F1}">
                <asvg:svgBlip xmlns:asvg="http://schemas.microsoft.com/office/drawing/2016/SVG/main" r:embed="rId36"/>
              </a:ext>
            </a:extLst>
          </a:blip>
          <a:stretch>
            <a:fillRect/>
          </a:stretch>
        </p:blipFill>
        <p:spPr>
          <a:xfrm>
            <a:off x="5112703" y="4381818"/>
            <a:ext cx="270000" cy="270000"/>
          </a:xfrm>
          <a:prstGeom prst="rect">
            <a:avLst/>
          </a:prstGeom>
        </p:spPr>
      </p:pic>
      <p:pic>
        <p:nvPicPr>
          <p:cNvPr id="57" name="图片 16" descr="343439383331313b343532303033323bd3a6d3c3b9dcc0ed"/>
          <p:cNvPicPr>
            <a:picLocks noChangeAspect="1"/>
          </p:cNvPicPr>
          <p:nvPr>
            <p:custDataLst>
              <p:tags r:id="rId27"/>
            </p:custDataLst>
          </p:nvPr>
        </p:nvPicPr>
        <p:blipFill>
          <a:blip r:embed="rId37">
            <a:extLst>
              <a:ext uri="{96DAC541-7B7A-43D3-8B79-37D633B846F1}">
                <asvg:svgBlip xmlns:asvg="http://schemas.microsoft.com/office/drawing/2016/SVG/main" r:embed="rId38"/>
              </a:ext>
            </a:extLst>
          </a:blip>
          <a:stretch>
            <a:fillRect/>
          </a:stretch>
        </p:blipFill>
        <p:spPr>
          <a:xfrm>
            <a:off x="4814253" y="2929573"/>
            <a:ext cx="270000" cy="270000"/>
          </a:xfrm>
          <a:prstGeom prst="rect">
            <a:avLst/>
          </a:prstGeom>
        </p:spPr>
      </p:pic>
    </p:spTree>
    <p:custDataLst>
      <p:tags r:id="rId1"/>
    </p:custDataLst>
  </p:cSld>
  <p:clrMapOvr>
    <a:masterClrMapping/>
  </p:clrMapOvr>
  <p:transition spd="slow" advClick="0" advTm="3000">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（四）调查资料统计分析</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220" y="1655445"/>
            <a:ext cx="10932795" cy="3088640"/>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1.数据排列</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2.频率分析</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3.趋中趋势分析法</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4.回归分析</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91365" cy="6858000"/>
          </a:xfrm>
          <a:prstGeom prst="rect">
            <a:avLst/>
          </a:prstGeom>
        </p:spPr>
      </p:pic>
    </p:spTree>
  </p:cSld>
  <p:clrMapOvr>
    <a:masterClrMapping/>
  </p:clrMapOvr>
  <p:transition spd="slow" advClick="0" advTm="3000">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0"/>
            <a:ext cx="9588500" cy="1938020"/>
          </a:xfrm>
          <a:prstGeom prst="rect">
            <a:avLst/>
          </a:prstGeom>
        </p:spPr>
        <p:txBody>
          <a:bodyPr wrap="square">
            <a:spAutoFit/>
          </a:bodyPr>
          <a:lstStyle/>
          <a:p>
            <a:pPr marL="0" indent="266700" algn="just" defTabSz="266700">
              <a:lnSpc>
                <a:spcPct val="150000"/>
              </a:lnSpc>
              <a:spcAft>
                <a:spcPct val="0"/>
              </a:spcAft>
            </a:pPr>
            <a:r>
              <a:rPr lang="zh-CN" altLang="en-US" sz="2000">
                <a:latin typeface="宋体" panose="02010600030101010101" pitchFamily="2" charset="-122"/>
                <a:ea typeface="宋体" panose="02010600030101010101" pitchFamily="2" charset="-122"/>
              </a:rPr>
              <a:t>例如，企业可以将所有收集到的岗位</a:t>
            </a:r>
            <a:r>
              <a:rPr lang="en-US" altLang="zh-CN" sz="2000">
                <a:latin typeface="宋体" panose="02010600030101010101" pitchFamily="2" charset="-122"/>
                <a:ea typeface="宋体" panose="02010600030101010101" pitchFamily="2" charset="-122"/>
              </a:rPr>
              <a:t>P</a:t>
            </a:r>
            <a:r>
              <a:rPr lang="zh-CN" altLang="en-US" sz="2000">
                <a:latin typeface="宋体" panose="02010600030101010101" pitchFamily="2" charset="-122"/>
                <a:ea typeface="宋体" panose="02010600030101010101" pitchFamily="2" charset="-122"/>
              </a:rPr>
              <a:t>的月薪数据划分为</a:t>
            </a:r>
            <a:r>
              <a:rPr lang="en-US" altLang="zh-CN" sz="2000">
                <a:latin typeface="宋体" panose="02010600030101010101" pitchFamily="2" charset="-122"/>
                <a:ea typeface="宋体" panose="02010600030101010101" pitchFamily="2" charset="-122"/>
              </a:rPr>
              <a:t>5000</a:t>
            </a:r>
            <a:r>
              <a:rPr lang="zh-CN" altLang="en-US" sz="2000">
                <a:latin typeface="宋体" panose="02010600030101010101" pitchFamily="2" charset="-122"/>
                <a:ea typeface="宋体" panose="02010600030101010101" pitchFamily="2" charset="-122"/>
              </a:rPr>
              <a:t>元以下、</a:t>
            </a:r>
            <a:r>
              <a:rPr lang="en-US" altLang="zh-CN" sz="2000">
                <a:latin typeface="宋体" panose="02010600030101010101" pitchFamily="2" charset="-122"/>
                <a:ea typeface="宋体" panose="02010600030101010101" pitchFamily="2" charset="-122"/>
              </a:rPr>
              <a:t>5000-8000</a:t>
            </a:r>
            <a:r>
              <a:rPr lang="zh-CN" altLang="en-US" sz="2000">
                <a:latin typeface="宋体" panose="02010600030101010101" pitchFamily="2" charset="-122"/>
                <a:ea typeface="宋体" panose="02010600030101010101" pitchFamily="2" charset="-122"/>
              </a:rPr>
              <a:t>元、</a:t>
            </a:r>
            <a:r>
              <a:rPr lang="en-US" altLang="zh-CN" sz="2000">
                <a:latin typeface="宋体" panose="02010600030101010101" pitchFamily="2" charset="-122"/>
                <a:ea typeface="宋体" panose="02010600030101010101" pitchFamily="2" charset="-122"/>
              </a:rPr>
              <a:t>8000-12000</a:t>
            </a:r>
            <a:r>
              <a:rPr lang="zh-CN" altLang="en-US" sz="2000">
                <a:latin typeface="宋体" panose="02010600030101010101" pitchFamily="2" charset="-122"/>
                <a:ea typeface="宋体" panose="02010600030101010101" pitchFamily="2" charset="-122"/>
              </a:rPr>
              <a:t>元、</a:t>
            </a:r>
            <a:r>
              <a:rPr lang="en-US" altLang="zh-CN" sz="2000">
                <a:latin typeface="宋体" panose="02010600030101010101" pitchFamily="2" charset="-122"/>
                <a:ea typeface="宋体" panose="02010600030101010101" pitchFamily="2" charset="-122"/>
              </a:rPr>
              <a:t>12000</a:t>
            </a:r>
            <a:r>
              <a:rPr lang="zh-CN" altLang="en-US" sz="2000">
                <a:latin typeface="宋体" panose="02010600030101010101" pitchFamily="2" charset="-122"/>
                <a:ea typeface="宋体" panose="02010600030101010101" pitchFamily="2" charset="-122"/>
              </a:rPr>
              <a:t>元以上等几个区间，然后统计每个区间内薪酬的出现的数量。根据表</a:t>
            </a:r>
            <a:r>
              <a:rPr lang="en-US" altLang="zh-CN" sz="2000">
                <a:latin typeface="宋体" panose="02010600030101010101" pitchFamily="2" charset="-122"/>
                <a:ea typeface="宋体" panose="02010600030101010101" pitchFamily="2" charset="-122"/>
              </a:rPr>
              <a:t>7-11</a:t>
            </a:r>
            <a:r>
              <a:rPr lang="zh-CN" altLang="en-US" sz="2000">
                <a:latin typeface="宋体" panose="02010600030101010101" pitchFamily="2" charset="-122"/>
                <a:ea typeface="宋体" panose="02010600030101010101" pitchFamily="2" charset="-122"/>
              </a:rPr>
              <a:t>可知，可以清晰地知道岗位</a:t>
            </a:r>
            <a:r>
              <a:rPr lang="en-US" altLang="zh-CN" sz="2000">
                <a:latin typeface="宋体" panose="02010600030101010101" pitchFamily="2" charset="-122"/>
                <a:ea typeface="宋体" panose="02010600030101010101" pitchFamily="2" charset="-122"/>
              </a:rPr>
              <a:t>P</a:t>
            </a:r>
            <a:r>
              <a:rPr lang="zh-CN" altLang="en-US" sz="2000">
                <a:latin typeface="宋体" panose="02010600030101010101" pitchFamily="2" charset="-122"/>
                <a:ea typeface="宋体" panose="02010600030101010101" pitchFamily="2" charset="-122"/>
              </a:rPr>
              <a:t>的月薪在</a:t>
            </a:r>
            <a:r>
              <a:rPr lang="en-US" altLang="zh-CN" sz="2000">
                <a:latin typeface="宋体" panose="02010600030101010101" pitchFamily="2" charset="-122"/>
                <a:ea typeface="宋体" panose="02010600030101010101" pitchFamily="2" charset="-122"/>
              </a:rPr>
              <a:t>7000-8999</a:t>
            </a:r>
            <a:r>
              <a:rPr lang="zh-CN" altLang="en-US" sz="2000">
                <a:latin typeface="宋体" panose="02010600030101010101" pitchFamily="2" charset="-122"/>
                <a:ea typeface="宋体" panose="02010600030101010101" pitchFamily="2" charset="-122"/>
              </a:rPr>
              <a:t>元区间的薪酬水平最普遍，其次是</a:t>
            </a:r>
            <a:r>
              <a:rPr lang="en-US" altLang="zh-CN" sz="2000">
                <a:latin typeface="宋体" panose="02010600030101010101" pitchFamily="2" charset="-122"/>
                <a:ea typeface="宋体" panose="02010600030101010101" pitchFamily="2" charset="-122"/>
              </a:rPr>
              <a:t>5000-6999</a:t>
            </a:r>
            <a:r>
              <a:rPr lang="zh-CN" altLang="en-US" sz="2000">
                <a:latin typeface="宋体" panose="02010600030101010101" pitchFamily="2" charset="-122"/>
                <a:ea typeface="宋体" panose="02010600030101010101" pitchFamily="2" charset="-122"/>
              </a:rPr>
              <a:t>元区间。</a:t>
            </a:r>
          </a:p>
        </p:txBody>
      </p:sp>
      <p:pic>
        <p:nvPicPr>
          <p:cNvPr id="3" name="图片 2"/>
          <p:cNvPicPr>
            <a:picLocks noChangeAspect="1"/>
          </p:cNvPicPr>
          <p:nvPr/>
        </p:nvPicPr>
        <p:blipFill>
          <a:blip r:embed="rId2"/>
          <a:stretch>
            <a:fillRect/>
          </a:stretch>
        </p:blipFill>
        <p:spPr>
          <a:xfrm>
            <a:off x="2757805" y="2261235"/>
            <a:ext cx="9434195" cy="4596765"/>
          </a:xfrm>
          <a:prstGeom prst="rect">
            <a:avLst/>
          </a:prstGeom>
        </p:spPr>
      </p:pic>
    </p:spTree>
  </p:cSld>
  <p:clrMapOvr>
    <a:masterClrMapping/>
  </p:clrMapOvr>
  <p:transition spd="slow" advClick="0" advTm="3000">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841375"/>
            <a:ext cx="12192000" cy="6017260"/>
          </a:xfrm>
          <a:prstGeom prst="rect">
            <a:avLst/>
          </a:prstGeom>
        </p:spPr>
      </p:pic>
    </p:spTree>
  </p:cSld>
  <p:clrMapOvr>
    <a:masterClrMapping/>
  </p:clrMapOvr>
  <p:transition spd="slow" advClick="0" advTm="3000">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（五）薪酬调查报告</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08330" y="1703070"/>
            <a:ext cx="11274425" cy="2030095"/>
          </a:xfrm>
          <a:prstGeom prst="rect">
            <a:avLst/>
          </a:prstGeom>
        </p:spPr>
        <p:txBody>
          <a:bodyPr wrap="square">
            <a:sp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调查小组人员根据收集的信息整理分析后撰写薪酬调查报告，对薪酬水平、薪酬结构等进行描述和解释。报告中要提供具体的数据支持和结论建议，以供企业决策时参考。</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41020" y="1776095"/>
            <a:ext cx="4629150" cy="1501775"/>
          </a:xfrm>
          <a:prstGeom prst="rect">
            <a:avLst/>
          </a:prstGeom>
          <a:noFill/>
        </p:spPr>
        <p:txBody>
          <a:bodyPr wrap="square" lIns="0" tIns="0" rIns="0" bIns="0" rtlCol="0">
            <a:noAutofit/>
          </a:bodyPr>
          <a:lstStyle/>
          <a:p>
            <a:pPr algn="l">
              <a:lnSpc>
                <a:spcPct val="140000"/>
              </a:lnSpc>
              <a:defRPr/>
            </a:pPr>
            <a:r>
              <a:rPr lang="zh-CN" altLang="en-US" sz="2800" dirty="0">
                <a:solidFill>
                  <a:srgbClr val="000000"/>
                </a:solidFill>
                <a:cs typeface="+mn-ea"/>
                <a:sym typeface="+mn-lt"/>
              </a:rPr>
              <a:t>薪酬水平的高低决定了组织在市场上的</a:t>
            </a:r>
            <a:r>
              <a:rPr lang="zh-CN" altLang="en-US" sz="2800" b="1" dirty="0">
                <a:solidFill>
                  <a:srgbClr val="000000"/>
                </a:solidFill>
                <a:cs typeface="+mn-ea"/>
                <a:sym typeface="+mn-lt"/>
              </a:rPr>
              <a:t>竞争地位</a:t>
            </a:r>
            <a:r>
              <a:rPr lang="zh-CN" altLang="en-US" sz="2800" dirty="0">
                <a:solidFill>
                  <a:srgbClr val="000000"/>
                </a:solidFill>
                <a:cs typeface="+mn-ea"/>
                <a:sym typeface="+mn-lt"/>
              </a:rPr>
              <a:t>。</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四、薪酬水平</a:t>
            </a:r>
          </a:p>
        </p:txBody>
      </p:sp>
      <p:pic>
        <p:nvPicPr>
          <p:cNvPr id="2" name="图片 1"/>
          <p:cNvPicPr>
            <a:picLocks noChangeAspect="1"/>
          </p:cNvPicPr>
          <p:nvPr/>
        </p:nvPicPr>
        <p:blipFill>
          <a:blip r:embed="rId6"/>
          <a:stretch>
            <a:fillRect/>
          </a:stretch>
        </p:blipFill>
        <p:spPr>
          <a:xfrm>
            <a:off x="6454775" y="1336675"/>
            <a:ext cx="5330825" cy="48272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2476500"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薪酬水平策略</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444625"/>
            <a:ext cx="9672320" cy="396938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a:t>
            </a:r>
            <a:r>
              <a:rPr sz="2800" b="1">
                <a:highlight>
                  <a:srgbClr val="FFFF00"/>
                </a:highlight>
                <a:latin typeface="宋体" panose="02010600030101010101" pitchFamily="2" charset="-122"/>
                <a:ea typeface="宋体" panose="02010600030101010101" pitchFamily="2" charset="-122"/>
              </a:rPr>
              <a:t>薪酬领先策略</a:t>
            </a:r>
            <a:r>
              <a:rPr sz="2800" b="1">
                <a:latin typeface="宋体" panose="02010600030101010101" pitchFamily="2" charset="-122"/>
                <a:ea typeface="宋体" panose="02010600030101010101" pitchFamily="2" charset="-122"/>
              </a:rPr>
              <a:t>意味着组织支付的薪酬水平远高于市场平均水平；</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a:t>
            </a:r>
            <a:r>
              <a:rPr sz="2800" b="1">
                <a:highlight>
                  <a:srgbClr val="FFFF00"/>
                </a:highlight>
                <a:latin typeface="宋体" panose="02010600030101010101" pitchFamily="2" charset="-122"/>
                <a:ea typeface="宋体" panose="02010600030101010101" pitchFamily="2" charset="-122"/>
              </a:rPr>
              <a:t>市场追随策略</a:t>
            </a:r>
            <a:r>
              <a:rPr sz="2800" b="1">
                <a:latin typeface="宋体" panose="02010600030101010101" pitchFamily="2" charset="-122"/>
                <a:ea typeface="宋体" panose="02010600030101010101" pitchFamily="2" charset="-122"/>
              </a:rPr>
              <a:t>是一种相对稳健的薪酬策略，组织根据市场平均水平来确定自身的薪酬定位；</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3.</a:t>
            </a:r>
            <a:r>
              <a:rPr sz="2800" b="1">
                <a:highlight>
                  <a:srgbClr val="FFFF00"/>
                </a:highlight>
                <a:latin typeface="宋体" panose="02010600030101010101" pitchFamily="2" charset="-122"/>
                <a:ea typeface="宋体" panose="02010600030101010101" pitchFamily="2" charset="-122"/>
              </a:rPr>
              <a:t>拖后策略</a:t>
            </a:r>
            <a:r>
              <a:rPr sz="2800" b="1">
                <a:latin typeface="宋体" panose="02010600030101010101" pitchFamily="2" charset="-122"/>
                <a:ea typeface="宋体" panose="02010600030101010101" pitchFamily="2" charset="-122"/>
              </a:rPr>
              <a:t>则是基于组织利润水平较低或亏损而无法为员工提供高水平薪酬的情况下采用的</a:t>
            </a:r>
            <a:r>
              <a:rPr lang="zh-CN" sz="28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32410" y="1336675"/>
            <a:ext cx="5470525" cy="500253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1.</a:t>
            </a:r>
            <a:r>
              <a:rPr lang="zh-CN" altLang="en-US" sz="2800" b="1" dirty="0">
                <a:solidFill>
                  <a:srgbClr val="000000"/>
                </a:solidFill>
                <a:highlight>
                  <a:srgbClr val="FFFF00"/>
                </a:highlight>
                <a:cs typeface="+mn-ea"/>
                <a:sym typeface="+mn-lt"/>
              </a:rPr>
              <a:t>薪酬的等级数量</a:t>
            </a:r>
            <a:r>
              <a:rPr lang="zh-CN" altLang="en-US" sz="2800" dirty="0">
                <a:solidFill>
                  <a:srgbClr val="000000"/>
                </a:solidFill>
                <a:cs typeface="+mn-ea"/>
                <a:sym typeface="+mn-lt"/>
              </a:rPr>
              <a:t>，即组织内划分的不同薪酬层级；</a:t>
            </a:r>
          </a:p>
          <a:p>
            <a:pPr algn="l">
              <a:lnSpc>
                <a:spcPct val="140000"/>
              </a:lnSpc>
              <a:defRPr/>
            </a:pPr>
            <a:r>
              <a:rPr lang="en-US" altLang="zh-CN" sz="2800" dirty="0">
                <a:solidFill>
                  <a:srgbClr val="000000"/>
                </a:solidFill>
                <a:cs typeface="+mn-ea"/>
                <a:sym typeface="+mn-lt"/>
              </a:rPr>
              <a:t>2.</a:t>
            </a:r>
            <a:r>
              <a:rPr lang="zh-CN" altLang="en-US" sz="2800" b="1" dirty="0">
                <a:solidFill>
                  <a:srgbClr val="000000"/>
                </a:solidFill>
                <a:highlight>
                  <a:srgbClr val="FFFF00"/>
                </a:highlight>
                <a:cs typeface="+mn-ea"/>
                <a:sym typeface="+mn-lt"/>
              </a:rPr>
              <a:t>同一薪酬等级内部的薪酬变动范围</a:t>
            </a:r>
            <a:r>
              <a:rPr lang="zh-CN" altLang="en-US" sz="2800" dirty="0">
                <a:solidFill>
                  <a:srgbClr val="000000"/>
                </a:solidFill>
                <a:cs typeface="+mn-ea"/>
                <a:sym typeface="+mn-lt"/>
              </a:rPr>
              <a:t>，包括该等级的最高薪酬、中间值及最低薪酬；</a:t>
            </a:r>
          </a:p>
          <a:p>
            <a:pPr algn="l">
              <a:lnSpc>
                <a:spcPct val="140000"/>
              </a:lnSpc>
              <a:defRPr/>
            </a:pPr>
            <a:r>
              <a:rPr lang="en-US" altLang="zh-CN" sz="2800" dirty="0">
                <a:solidFill>
                  <a:srgbClr val="000000"/>
                </a:solidFill>
                <a:cs typeface="+mn-ea"/>
                <a:sym typeface="+mn-lt"/>
              </a:rPr>
              <a:t>3.</a:t>
            </a:r>
            <a:r>
              <a:rPr lang="zh-CN" altLang="en-US" sz="2800" b="1" dirty="0">
                <a:solidFill>
                  <a:srgbClr val="000000"/>
                </a:solidFill>
                <a:highlight>
                  <a:srgbClr val="FFFF00"/>
                </a:highlight>
                <a:cs typeface="+mn-ea"/>
                <a:sym typeface="+mn-lt"/>
              </a:rPr>
              <a:t>相邻两个基本薪酬等级之间的交叉与重叠关系</a:t>
            </a:r>
            <a:r>
              <a:rPr lang="zh-CN" altLang="en-US" sz="2800" dirty="0">
                <a:solidFill>
                  <a:srgbClr val="000000"/>
                </a:solidFill>
                <a:cs typeface="+mn-ea"/>
                <a:sym typeface="+mn-lt"/>
              </a:rPr>
              <a:t>，不同薪酬等级之间的衔接和断层情况。</a:t>
            </a:r>
          </a:p>
        </p:txBody>
      </p:sp>
      <p:sp>
        <p:nvSpPr>
          <p:cNvPr id="21" name="平行四边形 20"/>
          <p:cNvSpPr/>
          <p:nvPr>
            <p:custDataLst>
              <p:tags r:id="rId1"/>
            </p:custDataLst>
          </p:nvPr>
        </p:nvSpPr>
        <p:spPr>
          <a:xfrm rot="16200000">
            <a:off x="5052820"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981126"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79434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五、薪酬结构</a:t>
            </a:r>
          </a:p>
        </p:txBody>
      </p:sp>
      <p:pic>
        <p:nvPicPr>
          <p:cNvPr id="3" name="图片 2"/>
          <p:cNvPicPr>
            <a:picLocks noChangeAspect="1"/>
          </p:cNvPicPr>
          <p:nvPr/>
        </p:nvPicPr>
        <p:blipFill>
          <a:blip r:embed="rId6"/>
          <a:stretch>
            <a:fillRect/>
          </a:stretch>
        </p:blipFill>
        <p:spPr>
          <a:xfrm>
            <a:off x="6974205" y="1439545"/>
            <a:ext cx="4638040" cy="46253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0"/>
            <a:ext cx="12192000" cy="6858000"/>
          </a:xfrm>
          <a:prstGeom prst="rect">
            <a:avLst/>
          </a:prstGeom>
        </p:spPr>
      </p:pic>
    </p:spTree>
  </p:cSld>
  <p:clrMapOvr>
    <a:masterClrMapping/>
  </p:clrMapOvr>
  <p:transition spd="slow" advClick="0" advTm="3000">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95885"/>
            <a:ext cx="3101340"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六、薪酬计算</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42265" y="946150"/>
            <a:ext cx="11317605" cy="5556885"/>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（一）薪酬计算方法</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1.计时工资的计算</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（1）制度工作时间的计算</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①　年工作日=365天-104天（休息日）-11天（法定节假日）＝250天</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②　季工作日=250天÷4季＝62.5天/季</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③　月工作日=250天÷12月＝20.83天/月</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④　月计薪天数=（365天-104天）÷12月=21.75天。</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⑤　工作小时数的计算：以月、季、年的工作日乘以每日的8小时。</a:t>
            </a:r>
          </a:p>
          <a:p>
            <a:pPr marL="0" indent="266700" algn="just" defTabSz="266700">
              <a:lnSpc>
                <a:spcPct val="150000"/>
              </a:lnSpc>
              <a:spcAft>
                <a:spcPct val="0"/>
              </a:spcAft>
            </a:pPr>
            <a:endParaRPr lang="en-US" sz="28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50595" y="1882775"/>
            <a:ext cx="10062845" cy="2030095"/>
          </a:xfrm>
          <a:prstGeom prst="rect">
            <a:avLst/>
          </a:prstGeom>
          <a:noFill/>
        </p:spPr>
        <p:txBody>
          <a:bodyPr wrap="square" rtlCol="0">
            <a:spAutoFit/>
          </a:bodyPr>
          <a:lstStyle/>
          <a:p>
            <a:pPr>
              <a:lnSpc>
                <a:spcPct val="150000"/>
              </a:lnSpc>
            </a:pPr>
            <a:r>
              <a:rPr lang="en-US" altLang="zh-CN" sz="2800" dirty="0">
                <a:solidFill>
                  <a:srgbClr val="000000"/>
                </a:solidFill>
                <a:cs typeface="+mn-ea"/>
                <a:sym typeface="+mn-lt"/>
              </a:rPr>
              <a:t>    </a:t>
            </a:r>
            <a:r>
              <a:rPr lang="zh-CN" altLang="en-US" sz="2800" dirty="0">
                <a:solidFill>
                  <a:srgbClr val="000000"/>
                </a:solidFill>
                <a:cs typeface="+mn-ea"/>
                <a:sym typeface="+mn-lt"/>
              </a:rPr>
              <a:t>工资即员工的薪资，是指劳动者提供劳动后，用人单位依据国家相关规定或劳动合同的约定，以</a:t>
            </a:r>
            <a:r>
              <a:rPr lang="zh-CN" altLang="en-US" sz="2800" dirty="0">
                <a:solidFill>
                  <a:srgbClr val="000000"/>
                </a:solidFill>
                <a:highlight>
                  <a:srgbClr val="FFFF00"/>
                </a:highlight>
                <a:cs typeface="+mn-ea"/>
                <a:sym typeface="+mn-lt"/>
              </a:rPr>
              <a:t>货币形式</a:t>
            </a:r>
            <a:r>
              <a:rPr lang="zh-CN" altLang="en-US" sz="2800" dirty="0">
                <a:solidFill>
                  <a:srgbClr val="000000"/>
                </a:solidFill>
                <a:cs typeface="+mn-ea"/>
                <a:sym typeface="+mn-lt"/>
              </a:rPr>
              <a:t>直接支付给劳动者的劳动报酬。</a:t>
            </a:r>
          </a:p>
        </p:txBody>
      </p:sp>
      <p:grpSp>
        <p:nvGrpSpPr>
          <p:cNvPr id="18" name="组合 17"/>
          <p:cNvGrpSpPr/>
          <p:nvPr/>
        </p:nvGrpSpPr>
        <p:grpSpPr>
          <a:xfrm>
            <a:off x="1043940" y="1322070"/>
            <a:ext cx="9969500" cy="450151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2291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（一）工资</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3" grpId="0" bldLvl="0" animBg="1"/>
      <p:bldP spid="3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85750" y="949960"/>
            <a:ext cx="11641455" cy="461581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（2）日工资、小时工资的折算</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按照《劳动法》第五十一条的规定，法定节假日用人单位应当依法支付工资，即折算日工资、小时工资时不剔除国家规定的11天法定节假日。据此，日工资、小时工资的折算为：</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①　日工资=月工资收入÷月计薪天数</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②　小时工资=月工资收入÷（月计薪天数×8小时）</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③　实际工资=小时工作标准×实际工作小时</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3101340" cy="75057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例题</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85750" y="1142365"/>
            <a:ext cx="11641455" cy="267652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某员工月工资为4500元，10月份该员工在国庆3天法定假日内均加班，请问企业应该实际付给该员工多少钱？</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答：员工的日工资标准=4500÷21.75=206.90（元）（四舍五入）</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实际月工资=4500+206.90×3×300%=6362.1（元）</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85750" y="1142365"/>
            <a:ext cx="11641455" cy="396938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2.计件工资的计算</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计件工资的计算可以分为两种，</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（1）直接计件工资=w×p（式中，w——完成的产品数量；p——固定的计件单价）</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（2）差额计件工资=（式中，——完成的产品数量；——该完成产品数量档次的单价）</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85750" y="1142365"/>
            <a:ext cx="11641455" cy="396938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某公司规定，当月玩具组装完成数量在2000个以内的，一个玩具可获得每个2元的报酬，完成数量在第2001-3000个的，超出2000的玩具数可获得每个2.5元的报酬。假设张三，当月完成2500个玩具的组装，请问该公司应该给他发放多少钱？</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答：张三的工资=2000×2+（2500-2000）×2.5=5250（元）</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所以，张三本月可以获得5250元。</a:t>
            </a:r>
          </a:p>
        </p:txBody>
      </p:sp>
      <p:sp>
        <p:nvSpPr>
          <p:cNvPr id="15" name="文本框 14"/>
          <p:cNvSpPr txBox="1"/>
          <p:nvPr/>
        </p:nvSpPr>
        <p:spPr>
          <a:xfrm>
            <a:off x="1262380" y="391795"/>
            <a:ext cx="1071245" cy="750570"/>
          </a:xfrm>
          <a:prstGeom prst="rect">
            <a:avLst/>
          </a:prstGeom>
          <a:noFill/>
        </p:spPr>
        <p:txBody>
          <a:bodyPr wrap="square" lIns="0" tIns="0" rIns="0" bIns="0" rtlCol="0">
            <a:noAutofit/>
          </a:bodyPr>
          <a:lstStyle/>
          <a:p>
            <a:pPr algn="ctr">
              <a:lnSpc>
                <a:spcPct val="130000"/>
              </a:lnSpc>
              <a:defRPr/>
            </a:pPr>
            <a:r>
              <a:rPr lang="zh-CN" altLang="en-US" sz="2800" b="1" dirty="0">
                <a:cs typeface="+mn-ea"/>
                <a:sym typeface="+mn-lt"/>
              </a:rPr>
              <a:t>例题</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42265" y="946150"/>
            <a:ext cx="11317605" cy="3724275"/>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a:t>
            </a:r>
            <a:r>
              <a:rPr lang="zh-CN" sz="2800" b="1">
                <a:latin typeface="宋体" panose="02010600030101010101" pitchFamily="2" charset="-122"/>
                <a:ea typeface="宋体" panose="02010600030101010101" pitchFamily="2" charset="-122"/>
              </a:rPr>
              <a:t>二</a:t>
            </a:r>
            <a:r>
              <a:rPr sz="2800" b="1">
                <a:latin typeface="宋体" panose="02010600030101010101" pitchFamily="2" charset="-122"/>
                <a:ea typeface="宋体" panose="02010600030101010101" pitchFamily="2" charset="-122"/>
              </a:rPr>
              <a:t>）社会保险费计算方法</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 </a:t>
            </a:r>
            <a:r>
              <a:rPr lang="en-US" sz="2800" b="1">
                <a:latin typeface="宋体" panose="02010600030101010101" pitchFamily="2" charset="-122"/>
                <a:ea typeface="宋体" panose="02010600030101010101" pitchFamily="2" charset="-122"/>
              </a:rPr>
              <a:t> 社会保险费，是法定福利的一部分。它是指在社会保险基金的筹集过程当中，员工和用人单位按照规定的数额和期限向社会保险管理机构缴纳费用，包括养老保险费、医疗保险费、失业保险费、工伤保险费、生育保险费。</a:t>
            </a:r>
          </a:p>
          <a:p>
            <a:pPr marL="0" indent="266700" algn="just" defTabSz="266700">
              <a:lnSpc>
                <a:spcPct val="150000"/>
              </a:lnSpc>
              <a:spcAft>
                <a:spcPct val="0"/>
              </a:spcAft>
            </a:pPr>
            <a:endParaRPr lang="en-US" sz="28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296670" y="206375"/>
            <a:ext cx="5052060" cy="925830"/>
          </a:xfrm>
          <a:prstGeom prst="rect">
            <a:avLst/>
          </a:prstGeom>
        </p:spPr>
        <p:txBody>
          <a:bodyPr wrap="square">
            <a:noAutofit/>
          </a:bodyPr>
          <a:lstStyle/>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a:t>
            </a:r>
            <a:r>
              <a:rPr lang="zh-CN" sz="2800" b="1">
                <a:latin typeface="宋体" panose="02010600030101010101" pitchFamily="2" charset="-122"/>
                <a:ea typeface="宋体" panose="02010600030101010101" pitchFamily="2" charset="-122"/>
              </a:rPr>
              <a:t>二</a:t>
            </a:r>
            <a:r>
              <a:rPr sz="2800" b="1">
                <a:latin typeface="宋体" panose="02010600030101010101" pitchFamily="2" charset="-122"/>
                <a:ea typeface="宋体" panose="02010600030101010101" pitchFamily="2" charset="-122"/>
              </a:rPr>
              <a:t>）社会保险费计算方法</a:t>
            </a:r>
          </a:p>
          <a:p>
            <a:pPr marL="0" indent="266700" algn="just" defTabSz="266700">
              <a:lnSpc>
                <a:spcPct val="150000"/>
              </a:lnSpc>
              <a:spcAft>
                <a:spcPct val="0"/>
              </a:spcAft>
            </a:pPr>
            <a:r>
              <a:rPr sz="2800" b="1">
                <a:latin typeface="宋体" panose="02010600030101010101" pitchFamily="2" charset="-122"/>
                <a:ea typeface="宋体" panose="02010600030101010101" pitchFamily="2" charset="-122"/>
              </a:rPr>
              <a:t> </a:t>
            </a:r>
            <a:r>
              <a:rPr lang="en-US" sz="2800" b="1">
                <a:latin typeface="宋体" panose="02010600030101010101" pitchFamily="2" charset="-122"/>
                <a:ea typeface="宋体" panose="02010600030101010101" pitchFamily="2" charset="-122"/>
              </a:rPr>
              <a:t> </a:t>
            </a:r>
          </a:p>
          <a:p>
            <a:pPr marL="0" indent="266700" algn="just" defTabSz="266700">
              <a:lnSpc>
                <a:spcPct val="150000"/>
              </a:lnSpc>
              <a:spcAft>
                <a:spcPct val="0"/>
              </a:spcAft>
            </a:pPr>
            <a:endParaRPr lang="en-US" sz="2800" b="1">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621665" y="1132205"/>
            <a:ext cx="11134725" cy="532828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783"/>
            <a:ext cx="844486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第三节 福利</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一、福利的类型</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二、福利制度的设计原则</a:t>
            </a:r>
          </a:p>
        </p:txBody>
      </p:sp>
      <p:pic>
        <p:nvPicPr>
          <p:cNvPr id="8" name="图片 7"/>
          <p:cNvPicPr>
            <a:picLocks noChangeAspect="1"/>
          </p:cNvPicPr>
          <p:nvPr/>
        </p:nvPicPr>
        <p:blipFill>
          <a:blip r:embed="rId3"/>
          <a:stretch>
            <a:fillRect/>
          </a:stretch>
        </p:blipFill>
        <p:spPr>
          <a:xfrm>
            <a:off x="556260" y="1769745"/>
            <a:ext cx="4066540" cy="38442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一、福利的类型</a:t>
            </a:r>
          </a:p>
        </p:txBody>
      </p:sp>
      <p:sp>
        <p:nvSpPr>
          <p:cNvPr id="2" name="文本框 1"/>
          <p:cNvSpPr txBox="1"/>
          <p:nvPr/>
        </p:nvSpPr>
        <p:spPr>
          <a:xfrm>
            <a:off x="1263650" y="2381250"/>
            <a:ext cx="4344035" cy="2172970"/>
          </a:xfrm>
          <a:prstGeom prst="rect">
            <a:avLst/>
          </a:prstGeom>
        </p:spPr>
        <p:txBody>
          <a:bodyPr wrap="square">
            <a:noAutofit/>
          </a:bodyPr>
          <a:lstStyle/>
          <a:p>
            <a:pPr marL="0" indent="558800" algn="just" defTabSz="266700">
              <a:lnSpc>
                <a:spcPct val="150000"/>
              </a:lnSpc>
              <a:spcBef>
                <a:spcPct val="0"/>
              </a:spcBef>
              <a:spcAft>
                <a:spcPct val="0"/>
              </a:spcAft>
            </a:pPr>
            <a:r>
              <a:rPr sz="2800" b="1">
                <a:latin typeface="宋体" panose="02010600030101010101" pitchFamily="2" charset="-122"/>
                <a:ea typeface="宋体" panose="02010600030101010101" pitchFamily="2" charset="-122"/>
              </a:rPr>
              <a:t>1.法定社会保险</a:t>
            </a:r>
          </a:p>
          <a:p>
            <a:pPr marL="0" indent="558800" algn="just" defTabSz="266700">
              <a:lnSpc>
                <a:spcPct val="150000"/>
              </a:lnSpc>
              <a:spcBef>
                <a:spcPct val="0"/>
              </a:spcBef>
              <a:spcAft>
                <a:spcPct val="0"/>
              </a:spcAft>
            </a:pPr>
            <a:r>
              <a:rPr sz="2800" b="1">
                <a:latin typeface="宋体" panose="02010600030101010101" pitchFamily="2" charset="-122"/>
                <a:ea typeface="宋体" panose="02010600030101010101" pitchFamily="2" charset="-122"/>
              </a:rPr>
              <a:t>2.法定节假日</a:t>
            </a:r>
          </a:p>
          <a:p>
            <a:pPr marL="0" indent="558800" algn="just" defTabSz="266700">
              <a:lnSpc>
                <a:spcPct val="150000"/>
              </a:lnSpc>
              <a:spcBef>
                <a:spcPct val="0"/>
              </a:spcBef>
              <a:spcAft>
                <a:spcPct val="0"/>
              </a:spcAft>
            </a:pPr>
            <a:r>
              <a:rPr sz="2800" b="1">
                <a:latin typeface="宋体" panose="02010600030101010101" pitchFamily="2" charset="-122"/>
                <a:ea typeface="宋体" panose="02010600030101010101" pitchFamily="2" charset="-122"/>
              </a:rPr>
              <a:t>3.住房公积金</a:t>
            </a:r>
          </a:p>
        </p:txBody>
      </p:sp>
      <p:sp>
        <p:nvSpPr>
          <p:cNvPr id="3" name="文本框 2"/>
          <p:cNvSpPr txBox="1"/>
          <p:nvPr/>
        </p:nvSpPr>
        <p:spPr>
          <a:xfrm>
            <a:off x="1260475" y="1245870"/>
            <a:ext cx="6167120" cy="521970"/>
          </a:xfrm>
          <a:prstGeom prst="rect">
            <a:avLst/>
          </a:prstGeom>
          <a:noFill/>
        </p:spPr>
        <p:txBody>
          <a:bodyPr wrap="square" rtlCol="0">
            <a:spAutoFit/>
          </a:bodyPr>
          <a:lstStyle/>
          <a:p>
            <a:r>
              <a:rPr lang="zh-CN" altLang="en-US" sz="2800" b="1"/>
              <a:t>（一）法定福利</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一、福利的类型</a:t>
            </a:r>
          </a:p>
        </p:txBody>
      </p:sp>
      <p:sp>
        <p:nvSpPr>
          <p:cNvPr id="2" name="文本框 1"/>
          <p:cNvSpPr txBox="1"/>
          <p:nvPr/>
        </p:nvSpPr>
        <p:spPr>
          <a:xfrm>
            <a:off x="1263650" y="1767840"/>
            <a:ext cx="8382000" cy="3322955"/>
          </a:xfrm>
          <a:prstGeom prst="rect">
            <a:avLst/>
          </a:prstGeom>
        </p:spPr>
        <p:txBody>
          <a:bodyPr wrap="square">
            <a:spAutoFit/>
          </a:bodyPr>
          <a:lstStyle/>
          <a:p>
            <a:pPr marL="0" indent="5588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工作保障。</a:t>
            </a:r>
            <a:r>
              <a:rPr lang="en-US" altLang="zh-CN" sz="2800" b="1">
                <a:latin typeface="宋体" panose="02010600030101010101" pitchFamily="2" charset="-122"/>
                <a:ea typeface="宋体" panose="02010600030101010101" pitchFamily="2" charset="-122"/>
              </a:rPr>
              <a:t>      2.</a:t>
            </a:r>
            <a:r>
              <a:rPr lang="zh-CN" altLang="en-US" sz="2800" b="1">
                <a:latin typeface="宋体" panose="02010600030101010101" pitchFamily="2" charset="-122"/>
                <a:ea typeface="宋体" panose="02010600030101010101" pitchFamily="2" charset="-122"/>
              </a:rPr>
              <a:t>带薪休假。</a:t>
            </a:r>
          </a:p>
          <a:p>
            <a:pPr marL="0" indent="5588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补充保险。</a:t>
            </a:r>
            <a:r>
              <a:rPr lang="en-US" altLang="zh-CN" sz="2800" b="1">
                <a:latin typeface="宋体" panose="02010600030101010101" pitchFamily="2" charset="-122"/>
                <a:ea typeface="宋体" panose="02010600030101010101" pitchFamily="2" charset="-122"/>
              </a:rPr>
              <a:t>      4.</a:t>
            </a:r>
            <a:r>
              <a:rPr lang="zh-CN" altLang="en-US" sz="2800" b="1">
                <a:latin typeface="宋体" panose="02010600030101010101" pitchFamily="2" charset="-122"/>
                <a:ea typeface="宋体" panose="02010600030101010101" pitchFamily="2" charset="-122"/>
              </a:rPr>
              <a:t>住房福利。</a:t>
            </a:r>
          </a:p>
          <a:p>
            <a:pPr marL="0" indent="5588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教育培训。</a:t>
            </a:r>
            <a:r>
              <a:rPr lang="en-US" altLang="zh-CN" sz="2800" b="1">
                <a:latin typeface="宋体" panose="02010600030101010101" pitchFamily="2" charset="-122"/>
                <a:ea typeface="宋体" panose="02010600030101010101" pitchFamily="2" charset="-122"/>
              </a:rPr>
              <a:t>      6.</a:t>
            </a:r>
            <a:r>
              <a:rPr lang="zh-CN" altLang="en-US" sz="2800" b="1">
                <a:latin typeface="宋体" panose="02010600030101010101" pitchFamily="2" charset="-122"/>
                <a:ea typeface="宋体" panose="02010600030101010101" pitchFamily="2" charset="-122"/>
              </a:rPr>
              <a:t>餐饮福利。</a:t>
            </a:r>
          </a:p>
          <a:p>
            <a:pPr marL="0" indent="5588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7.</a:t>
            </a:r>
            <a:r>
              <a:rPr lang="zh-CN" altLang="en-US" sz="2800" b="1">
                <a:latin typeface="宋体" panose="02010600030101010101" pitchFamily="2" charset="-122"/>
                <a:ea typeface="宋体" panose="02010600030101010101" pitchFamily="2" charset="-122"/>
              </a:rPr>
              <a:t>节日福利。</a:t>
            </a:r>
            <a:r>
              <a:rPr lang="en-US" altLang="zh-CN" sz="2800" b="1">
                <a:latin typeface="宋体" panose="02010600030101010101" pitchFamily="2" charset="-122"/>
                <a:ea typeface="宋体" panose="02010600030101010101" pitchFamily="2" charset="-122"/>
              </a:rPr>
              <a:t>      8.</a:t>
            </a:r>
            <a:r>
              <a:rPr lang="zh-CN" altLang="en-US" sz="2800" b="1">
                <a:latin typeface="宋体" panose="02010600030101010101" pitchFamily="2" charset="-122"/>
                <a:ea typeface="宋体" panose="02010600030101010101" pitchFamily="2" charset="-122"/>
              </a:rPr>
              <a:t>文化娱乐。</a:t>
            </a:r>
          </a:p>
          <a:p>
            <a:pPr marL="0" indent="5588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9.</a:t>
            </a:r>
            <a:r>
              <a:rPr lang="zh-CN" altLang="en-US" sz="2800" b="1">
                <a:latin typeface="宋体" panose="02010600030101010101" pitchFamily="2" charset="-122"/>
                <a:ea typeface="宋体" panose="02010600030101010101" pitchFamily="2" charset="-122"/>
              </a:rPr>
              <a:t>员工帮助计划。</a:t>
            </a:r>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10.儿童看护帮助。</a:t>
            </a:r>
          </a:p>
        </p:txBody>
      </p:sp>
      <p:sp>
        <p:nvSpPr>
          <p:cNvPr id="3" name="文本框 2"/>
          <p:cNvSpPr txBox="1"/>
          <p:nvPr/>
        </p:nvSpPr>
        <p:spPr>
          <a:xfrm>
            <a:off x="1391920" y="975360"/>
            <a:ext cx="3116580" cy="521970"/>
          </a:xfrm>
          <a:prstGeom prst="rect">
            <a:avLst/>
          </a:prstGeom>
          <a:noFill/>
        </p:spPr>
        <p:txBody>
          <a:bodyPr wrap="square" rtlCol="0">
            <a:spAutoFit/>
          </a:bodyPr>
          <a:lstStyle/>
          <a:p>
            <a:r>
              <a:rPr lang="zh-CN" altLang="en-US" sz="2800" b="1"/>
              <a:t>（二）补充福利</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gn="l">
              <a:lnSpc>
                <a:spcPct val="140000"/>
              </a:lnSpc>
              <a:defRPr/>
            </a:pPr>
            <a:r>
              <a:rPr lang="zh-CN" altLang="en-US" sz="2800" dirty="0">
                <a:solidFill>
                  <a:srgbClr val="000000"/>
                </a:solidFill>
                <a:cs typeface="+mn-ea"/>
                <a:sym typeface="+mn-lt"/>
              </a:rPr>
              <a:t>二、福利制度的设计原则</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文本框 4"/>
          <p:cNvSpPr txBox="1"/>
          <p:nvPr/>
        </p:nvSpPr>
        <p:spPr>
          <a:xfrm>
            <a:off x="2846705" y="2174240"/>
            <a:ext cx="3910330" cy="3105150"/>
          </a:xfrm>
          <a:prstGeom prst="rect">
            <a:avLst/>
          </a:prstGeom>
          <a:noFill/>
        </p:spPr>
        <p:txBody>
          <a:bodyPr wrap="square" rtlCol="0">
            <a:spAutoFit/>
          </a:bodyPr>
          <a:lstStyle/>
          <a:p>
            <a:pPr>
              <a:lnSpc>
                <a:spcPct val="140000"/>
              </a:lnSpc>
            </a:pPr>
            <a:r>
              <a:rPr sz="2800"/>
              <a:t>1.合理性原则</a:t>
            </a:r>
          </a:p>
          <a:p>
            <a:pPr>
              <a:lnSpc>
                <a:spcPct val="140000"/>
              </a:lnSpc>
            </a:pPr>
            <a:r>
              <a:rPr sz="2800"/>
              <a:t>2.竞争性原则</a:t>
            </a:r>
          </a:p>
          <a:p>
            <a:pPr>
              <a:lnSpc>
                <a:spcPct val="140000"/>
              </a:lnSpc>
            </a:pPr>
            <a:r>
              <a:rPr sz="2800"/>
              <a:t>3.公平性原则</a:t>
            </a:r>
          </a:p>
          <a:p>
            <a:pPr>
              <a:lnSpc>
                <a:spcPct val="140000"/>
              </a:lnSpc>
            </a:pPr>
            <a:r>
              <a:rPr sz="2800"/>
              <a:t>4.激励性原则</a:t>
            </a:r>
          </a:p>
          <a:p>
            <a:pPr>
              <a:lnSpc>
                <a:spcPct val="140000"/>
              </a:lnSpc>
            </a:pPr>
            <a:r>
              <a:rPr sz="2800"/>
              <a:t>5.合法性原则</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88"/>
          <p:cNvSpPr/>
          <p:nvPr>
            <p:custDataLst>
              <p:tags r:id="rId1"/>
            </p:custDataLst>
          </p:nvPr>
        </p:nvSpPr>
        <p:spPr>
          <a:xfrm>
            <a:off x="611505" y="1637030"/>
            <a:ext cx="1734185" cy="66103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基本工资</a:t>
            </a:r>
          </a:p>
        </p:txBody>
      </p:sp>
      <p:sp>
        <p:nvSpPr>
          <p:cNvPr id="11" name="Rounded Rectangle 94"/>
          <p:cNvSpPr/>
          <p:nvPr>
            <p:custDataLst>
              <p:tags r:id="rId2"/>
            </p:custDataLst>
          </p:nvPr>
        </p:nvSpPr>
        <p:spPr>
          <a:xfrm>
            <a:off x="612140" y="2716530"/>
            <a:ext cx="1734185" cy="629920"/>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激励工资</a:t>
            </a:r>
          </a:p>
        </p:txBody>
      </p:sp>
      <p:sp>
        <p:nvSpPr>
          <p:cNvPr id="12" name="Rounded Rectangle 98"/>
          <p:cNvSpPr/>
          <p:nvPr>
            <p:custDataLst>
              <p:tags r:id="rId3"/>
            </p:custDataLst>
          </p:nvPr>
        </p:nvSpPr>
        <p:spPr>
          <a:xfrm>
            <a:off x="611505" y="3765550"/>
            <a:ext cx="1734185" cy="70421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成就工资</a:t>
            </a:r>
          </a:p>
        </p:txBody>
      </p:sp>
      <p:sp>
        <p:nvSpPr>
          <p:cNvPr id="14" name="文本框 13"/>
          <p:cNvSpPr txBox="1"/>
          <p:nvPr/>
        </p:nvSpPr>
        <p:spPr>
          <a:xfrm>
            <a:off x="2526665" y="1443990"/>
            <a:ext cx="8581390" cy="1014730"/>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根据员工的岗位、职级、技能、经验、工龄和市场薪酬水平来确定，是为了保障员工的基本生活需求而支付的固定薪酬。</a:t>
            </a:r>
          </a:p>
        </p:txBody>
      </p:sp>
      <p:sp>
        <p:nvSpPr>
          <p:cNvPr id="15" name="文本框 14"/>
          <p:cNvSpPr txBox="1"/>
          <p:nvPr/>
        </p:nvSpPr>
        <p:spPr>
          <a:xfrm>
            <a:off x="2639695" y="2524125"/>
            <a:ext cx="7996555" cy="1014730"/>
          </a:xfrm>
          <a:prstGeom prst="rect">
            <a:avLst/>
          </a:prstGeom>
          <a:noFill/>
        </p:spPr>
        <p:txBody>
          <a:bodyPr wrap="square" rtlCol="0">
            <a:spAutoFit/>
          </a:bodyPr>
          <a:lstStyle/>
          <a:p>
            <a:pPr>
              <a:lnSpc>
                <a:spcPct val="150000"/>
              </a:lnSpc>
            </a:pPr>
            <a:r>
              <a:rPr lang="zh-CN" altLang="en-US" sz="2000" dirty="0">
                <a:solidFill>
                  <a:srgbClr val="000000"/>
                </a:solidFill>
                <a:cs typeface="+mn-ea"/>
                <a:sym typeface="+mn-lt"/>
              </a:rPr>
              <a:t>激励工资是与员工个人绩效、团队绩效或组织绩效挂钩的变动薪酬部分，也成为“可变工资”。</a:t>
            </a:r>
          </a:p>
        </p:txBody>
      </p:sp>
      <p:sp>
        <p:nvSpPr>
          <p:cNvPr id="16" name="文本框 15"/>
          <p:cNvSpPr txBox="1"/>
          <p:nvPr/>
        </p:nvSpPr>
        <p:spPr>
          <a:xfrm>
            <a:off x="2696210" y="3662045"/>
            <a:ext cx="7769225" cy="1014730"/>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成就工资是一种基于员工个人或团队在特定任务上所取得的卓越成就而支付的额外薪酬。</a:t>
            </a:r>
          </a:p>
        </p:txBody>
      </p:sp>
      <p:grpSp>
        <p:nvGrpSpPr>
          <p:cNvPr id="18" name="组合 17"/>
          <p:cNvGrpSpPr/>
          <p:nvPr/>
        </p:nvGrpSpPr>
        <p:grpSpPr>
          <a:xfrm>
            <a:off x="1043940" y="1322070"/>
            <a:ext cx="9969500" cy="450151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2291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（一）工资</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4" grpId="0"/>
      <p:bldP spid="15" grpId="0"/>
      <p:bldP spid="16" grpId="0"/>
      <p:bldP spid="33" grpId="0" bldLvl="0" animBg="1"/>
      <p:bldP spid="3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60" y="282575"/>
            <a:ext cx="1924685" cy="521970"/>
          </a:xfrm>
          <a:prstGeom prst="rect">
            <a:avLst/>
          </a:prstGeom>
          <a:noFill/>
        </p:spPr>
        <p:txBody>
          <a:bodyPr wrap="square" rtlCol="0">
            <a:spAutoFit/>
          </a:bodyPr>
          <a:lstStyle/>
          <a:p>
            <a:pPr algn="ctr"/>
            <a:r>
              <a:rPr lang="zh-CN" altLang="en-US" sz="2800" b="1"/>
              <a:t>本章小结</a:t>
            </a:r>
          </a:p>
        </p:txBody>
      </p:sp>
      <p:sp>
        <p:nvSpPr>
          <p:cNvPr id="3" name="文本框 2"/>
          <p:cNvSpPr txBox="1"/>
          <p:nvPr/>
        </p:nvSpPr>
        <p:spPr>
          <a:xfrm>
            <a:off x="378460" y="1498600"/>
            <a:ext cx="11492865" cy="3147695"/>
          </a:xfrm>
          <a:prstGeom prst="rect">
            <a:avLst/>
          </a:prstGeom>
        </p:spPr>
        <p:txBody>
          <a:bodyPr wrap="square">
            <a:noAutofit/>
          </a:bodyPr>
          <a:lstStyle/>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本章节涵盖了从</a:t>
            </a:r>
            <a:r>
              <a:rPr lang="zh-CN" altLang="en-US" sz="2400">
                <a:highlight>
                  <a:srgbClr val="FFFF00"/>
                </a:highlight>
                <a:latin typeface="宋体" panose="02010600030101010101" pitchFamily="2" charset="-122"/>
                <a:ea typeface="宋体" panose="02010600030101010101" pitchFamily="2" charset="-122"/>
              </a:rPr>
              <a:t>工资</a:t>
            </a:r>
            <a:r>
              <a:rPr lang="zh-CN" altLang="en-US" sz="2400">
                <a:latin typeface="宋体" panose="02010600030101010101" pitchFamily="2" charset="-122"/>
                <a:ea typeface="宋体" panose="02010600030101010101" pitchFamily="2" charset="-122"/>
              </a:rPr>
              <a:t>到</a:t>
            </a:r>
            <a:r>
              <a:rPr lang="zh-CN" altLang="en-US" sz="2400">
                <a:highlight>
                  <a:srgbClr val="FFFF00"/>
                </a:highlight>
                <a:latin typeface="宋体" panose="02010600030101010101" pitchFamily="2" charset="-122"/>
                <a:ea typeface="宋体" panose="02010600030101010101" pitchFamily="2" charset="-122"/>
              </a:rPr>
              <a:t>奖金</a:t>
            </a:r>
            <a:r>
              <a:rPr lang="zh-CN" altLang="en-US" sz="2400">
                <a:latin typeface="宋体" panose="02010600030101010101" pitchFamily="2" charset="-122"/>
                <a:ea typeface="宋体" panose="02010600030101010101" pitchFamily="2" charset="-122"/>
              </a:rPr>
              <a:t>、</a:t>
            </a:r>
            <a:r>
              <a:rPr lang="zh-CN" altLang="en-US" sz="2400">
                <a:highlight>
                  <a:srgbClr val="FFFF00"/>
                </a:highlight>
                <a:latin typeface="宋体" panose="02010600030101010101" pitchFamily="2" charset="-122"/>
                <a:ea typeface="宋体" panose="02010600030101010101" pitchFamily="2" charset="-122"/>
              </a:rPr>
              <a:t>津贴和补贴</a:t>
            </a:r>
            <a:r>
              <a:rPr lang="zh-CN" altLang="en-US" sz="2400">
                <a:latin typeface="宋体" panose="02010600030101010101" pitchFamily="2" charset="-122"/>
                <a:ea typeface="宋体" panose="02010600030101010101" pitchFamily="2" charset="-122"/>
              </a:rPr>
              <a:t>、</a:t>
            </a:r>
            <a:r>
              <a:rPr lang="zh-CN" altLang="en-US" sz="2400">
                <a:highlight>
                  <a:srgbClr val="FFFF00"/>
                </a:highlight>
                <a:latin typeface="宋体" panose="02010600030101010101" pitchFamily="2" charset="-122"/>
                <a:ea typeface="宋体" panose="02010600030101010101" pitchFamily="2" charset="-122"/>
              </a:rPr>
              <a:t>股权激励</a:t>
            </a:r>
            <a:r>
              <a:rPr lang="zh-CN" altLang="en-US" sz="2400">
                <a:latin typeface="宋体" panose="02010600030101010101" pitchFamily="2" charset="-122"/>
                <a:ea typeface="宋体" panose="02010600030101010101" pitchFamily="2" charset="-122"/>
              </a:rPr>
              <a:t>、</a:t>
            </a:r>
            <a:r>
              <a:rPr lang="zh-CN" altLang="en-US" sz="2400">
                <a:highlight>
                  <a:srgbClr val="FFFF00"/>
                </a:highlight>
                <a:latin typeface="宋体" panose="02010600030101010101" pitchFamily="2" charset="-122"/>
                <a:ea typeface="宋体" panose="02010600030101010101" pitchFamily="2" charset="-122"/>
              </a:rPr>
              <a:t>福利</a:t>
            </a:r>
            <a:r>
              <a:rPr lang="zh-CN" altLang="en-US" sz="2400">
                <a:latin typeface="宋体" panose="02010600030101010101" pitchFamily="2" charset="-122"/>
                <a:ea typeface="宋体" panose="02010600030101010101" pitchFamily="2" charset="-122"/>
              </a:rPr>
              <a:t>等多元化薪酬体系的全方位介绍。有效的</a:t>
            </a:r>
            <a:r>
              <a:rPr lang="zh-CN" altLang="en-US" sz="2400">
                <a:highlight>
                  <a:srgbClr val="FFFF00"/>
                </a:highlight>
                <a:latin typeface="宋体" panose="02010600030101010101" pitchFamily="2" charset="-122"/>
                <a:ea typeface="宋体" panose="02010600030101010101" pitchFamily="2" charset="-122"/>
              </a:rPr>
              <a:t>薪酬福利体系</a:t>
            </a:r>
            <a:r>
              <a:rPr lang="zh-CN" altLang="en-US" sz="2400">
                <a:latin typeface="宋体" panose="02010600030101010101" pitchFamily="2" charset="-122"/>
                <a:ea typeface="宋体" panose="02010600030101010101" pitchFamily="2" charset="-122"/>
              </a:rPr>
              <a:t>不仅能够满足员工的基本生活需求，更能够激发他们的工作热情，提升工作效率，进而推动组织的整体创新与发展。在学习薪酬福利管理时，需要结合思考企业经济状况、市场行情、员工期望以及法律法规是如何影响企业的最终决策的，并重点掌握薪酬福利管理的核心知识和技能。</a:t>
            </a:r>
          </a:p>
        </p:txBody>
      </p:sp>
    </p:spTree>
  </p:cSld>
  <p:clrMapOvr>
    <a:masterClrMapping/>
  </p:clrMapOvr>
  <p:transition spd="slow" advClick="0" advTm="3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（二）奖金</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656715"/>
            <a:ext cx="10465435" cy="2072640"/>
          </a:xfrm>
          <a:prstGeom prst="rect">
            <a:avLst/>
          </a:prstGeom>
        </p:spPr>
        <p:txBody>
          <a:bodyPr wrap="square">
            <a:no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与特定的绩效成果、目标达成或组织利润相关，它本质上是一种补偿机制。奖金是薪酬的关键组成部分，也是一种重要的激励手段，具有很强的激励性和针对性。</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（二）奖金</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35" y="1383030"/>
            <a:ext cx="12190730" cy="4053840"/>
          </a:xfrm>
          <a:prstGeom prst="rect">
            <a:avLst/>
          </a:prstGeom>
        </p:spPr>
        <p:txBody>
          <a:bodyPr wrap="square">
            <a:no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根据发放时间的不同</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    </a:t>
            </a:r>
            <a:r>
              <a:rPr lang="zh-CN" sz="2400" b="1">
                <a:latin typeface="宋体" panose="02010600030101010101" pitchFamily="2" charset="-122"/>
                <a:ea typeface="宋体" panose="02010600030101010101" pitchFamily="2" charset="-122"/>
              </a:rPr>
              <a:t>月度奖、季度奖、半年奖和年终奖</a:t>
            </a:r>
          </a:p>
          <a:p>
            <a:pPr marL="0" indent="266700" algn="just" defTabSz="266700">
              <a:lnSpc>
                <a:spcPct val="150000"/>
              </a:lnSpc>
              <a:spcAft>
                <a:spcPct val="0"/>
              </a:spcAft>
            </a:pPr>
            <a:r>
              <a:rPr lang="zh-CN" sz="2400" b="1">
                <a:latin typeface="宋体" panose="02010600030101010101" pitchFamily="2" charset="-122"/>
                <a:ea typeface="宋体" panose="02010600030101010101" pitchFamily="2" charset="-122"/>
              </a:rPr>
              <a:t>根据业绩指标的不同：</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    </a:t>
            </a:r>
            <a:r>
              <a:rPr lang="zh-CN" sz="2400" b="1">
                <a:latin typeface="宋体" panose="02010600030101010101" pitchFamily="2" charset="-122"/>
                <a:ea typeface="宋体" panose="02010600030101010101" pitchFamily="2" charset="-122"/>
              </a:rPr>
              <a:t>超额奖或效益奖等</a:t>
            </a:r>
          </a:p>
          <a:p>
            <a:pPr marL="0" indent="266700" algn="just" defTabSz="266700">
              <a:lnSpc>
                <a:spcPct val="150000"/>
              </a:lnSpc>
              <a:spcAft>
                <a:spcPct val="0"/>
              </a:spcAft>
            </a:pPr>
            <a:r>
              <a:rPr lang="zh-CN" sz="2400" b="1">
                <a:latin typeface="宋体" panose="02010600030101010101" pitchFamily="2" charset="-122"/>
                <a:ea typeface="宋体" panose="02010600030101010101" pitchFamily="2" charset="-122"/>
              </a:rPr>
              <a:t>根据发放对象的不同，可有三种类型：</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    </a:t>
            </a:r>
            <a:r>
              <a:rPr lang="zh-CN" sz="2400" b="1">
                <a:latin typeface="宋体" panose="02010600030101010101" pitchFamily="2" charset="-122"/>
                <a:ea typeface="宋体" panose="02010600030101010101" pitchFamily="2" charset="-122"/>
              </a:rPr>
              <a:t>面向全体员工发放、针对某一工作团队或部门的突出贡献发放、根据个人绩效发放</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U1NzY0NjFlNzQwMjIwMjgwMTc2NTk5MGZjMDU3ODgifQ=="/>
  <p:tag name="RESOURCE_RECORD_KEY" val="{&quot;70&quot;:[3314400,3314402]}"/>
</p:tagLst>
</file>

<file path=ppt/tags/tag1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PRESET_TEXT" val="单击此处添加标题"/>
</p:tagLst>
</file>

<file path=ppt/tags/tag10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_INDEX" val="6"/>
  <p:tag name="KSO_WM_UNIT_PRESET_TEXT_LEN" val="530"/>
  <p:tag name="KSO_WM_UNIT_TEXT_FILL_FORE_SCHEMECOLOR_INDEX_BRIGHTNESS" val="0.25"/>
  <p:tag name="KSO_WM_UNIT_TEXT_FILL_FORE_SCHEMECOLOR_INDEX" val="13"/>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4969"/>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34969"/>
</p:tagLst>
</file>

<file path=ppt/tags/tag114.xml><?xml version="1.0" encoding="utf-8"?>
<p:tagLst xmlns:a="http://schemas.openxmlformats.org/drawingml/2006/main" xmlns:r="http://schemas.openxmlformats.org/officeDocument/2006/relationships"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diag"/>
  <p:tag name="KSO_WM_SLIDE_SIZE" val="864*458"/>
  <p:tag name="KSO_WM_SLIDE_POSITION" val="47*28"/>
  <p:tag name="KSO_WM_SLIDE_LAYOUT" val="a_f"/>
  <p:tag name="KSO_WM_SLIDE_LAYOUT_CNT" val="1_1"/>
  <p:tag name="KSO_WM_SPECIAL_SOURCE" val="bdnull"/>
</p:tagLst>
</file>

<file path=ppt/tags/tag1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PRESET_TEXT" val="单击此处添加标题"/>
</p:tagLst>
</file>

<file path=ppt/tags/tag11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_INDEX" val="6"/>
  <p:tag name="KSO_WM_UNIT_PRESET_TEXT_LEN" val="530"/>
  <p:tag name="KSO_WM_UNIT_TEXT_FILL_FORE_SCHEMECOLOR_INDEX_BRIGHTNESS" val="0.25"/>
  <p:tag name="KSO_WM_UNIT_TEXT_FILL_FORE_SCHEMECOLOR_INDEX" val="13"/>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9.xml><?xml version="1.0" encoding="utf-8"?>
<p:tagLst xmlns:a="http://schemas.openxmlformats.org/drawingml/2006/main" xmlns:r="http://schemas.openxmlformats.org/officeDocument/2006/relationships"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diag"/>
  <p:tag name="KSO_WM_SLIDE_SIZE" val="864*458"/>
  <p:tag name="KSO_WM_SLIDE_POSITION" val="47*28"/>
  <p:tag name="KSO_WM_SLIDE_LAYOUT" val="a_f"/>
  <p:tag name="KSO_WM_SLIDE_LAYOUT_CNT" val="1_1"/>
  <p:tag name="KSO_WM_SPECIAL_SOURCE" val="bdnull"/>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PRESET_TEXT" val="单击此处添加标题"/>
</p:tagLst>
</file>

<file path=ppt/tags/tag13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_INDEX" val="6"/>
  <p:tag name="KSO_WM_UNIT_PRESET_TEXT_LEN" val="530"/>
  <p:tag name="KSO_WM_UNIT_TEXT_FILL_FORE_SCHEMECOLOR_INDEX_BRIGHTNESS" val="0.25"/>
  <p:tag name="KSO_WM_UNIT_TEXT_FILL_FORE_SCHEMECOLOR_INDEX" val="13"/>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4.xml><?xml version="1.0" encoding="utf-8"?>
<p:tagLst xmlns:a="http://schemas.openxmlformats.org/drawingml/2006/main" xmlns:r="http://schemas.openxmlformats.org/officeDocument/2006/relationships"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diag"/>
  <p:tag name="KSO_WM_SLIDE_SIZE" val="864*458"/>
  <p:tag name="KSO_WM_SLIDE_POSITION" val="47*28"/>
  <p:tag name="KSO_WM_SLIDE_LAYOUT" val="a_f"/>
  <p:tag name="KSO_WM_SLIDE_LAYOUT_CNT" val="1_1"/>
  <p:tag name="KSO_WM_SPECIAL_SOURCE" val="bdnull"/>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PRESET_TEXT" val="单击此处添加标题"/>
</p:tagLst>
</file>

<file path=ppt/tags/tag14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_INDEX" val="6"/>
  <p:tag name="KSO_WM_UNIT_PRESET_TEXT_LEN" val="530"/>
  <p:tag name="KSO_WM_UNIT_TEXT_FILL_FORE_SCHEMECOLOR_INDEX_BRIGHTNESS" val="0.25"/>
  <p:tag name="KSO_WM_UNIT_TEXT_FILL_FORE_SCHEMECOLOR_INDEX" val="13"/>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5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6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7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7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7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2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RESOURCE_RECORD_KEY" val="{&quot;70&quot;:[3314400,331440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3"/>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5,6,5,6,5,6]}"/>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1090_3*n_h_h_i*1_2_5_1"/>
  <p:tag name="KSO_WM_TEMPLATE_CATEGORY" val="diagram"/>
  <p:tag name="KSO_WM_TEMPLATE_INDEX" val="20231090"/>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DIAGRAM_USE_COLOR_VALUE" val="{&quot;color_scheme&quot;:1,&quot;color_type&quot;:1,&quot;theme_color_indexes&quot;:[5,6,5,6,5,6]}"/>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3*n_h_h_a*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3"/>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20000000298023224,&quot;colorType&quot;:1,&quot;foreColorIndex&quot;:8,&quot;pos&quot;:1,&quot;transparency&quot;:0},{&quot;brightness&quot;:0,&quot;colorType&quot;:1,&quot;foreColorIndex&quot;:8,&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3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1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3"/>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5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20000000298023224,&quot;colorType&quot;:1,&quot;foreColorIndex&quot;:9,&quot;pos&quot;:1,&quot;transparency&quot;:0},{&quot;brightness&quot;:0,&quot;colorType&quot;:1,&quot;foreColorIndex&quot;:9,&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90_3*n_h_h_a*1_2_4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3*n_h_h_a*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3"/>
  <p:tag name="KSO_WM_UNIT_TEXT_FILL_TYPE" val="3"/>
  <p:tag name="KSO_WM_DIAGRAM_USE_COLOR_VALUE" val="{&quot;color_scheme&quot;:1,&quot;color_type&quot;:1,&quot;theme_color_indexes&quot;:[5,6,5,6,5,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a*1_1_1"/>
  <p:tag name="KSO_WM_TEMPLATE_CATEGORY" val="diagram"/>
  <p:tag name="KSO_WM_TEMPLATE_INDEX" val="20231090"/>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UNIT_VALUE" val="42"/>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PRESET_TEXT" val="单击此处添加项标题"/>
  <p:tag name="KSO_WM_DIAGRAM_USE_COLOR_VALUE" val="{&quot;color_scheme&quot;:1,&quot;color_type&quot;:1,&quot;theme_color_indexes&quot;:[5,6,5,6,5,6]}"/>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4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15000000596046448,&quot;colorType&quot;:1,&quot;foreColorIndex&quot;:8,&quot;pos&quot;:1,&quot;transparency&quot;:0},{&quot;brightness&quot;:0.2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90_3*n_h_h_a*1_2_5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5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3"/>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quot;colorType&quot;:1,&quot;foreColorIndex&quot;:9,&quot;pos&quot;:1,&quot;transparency&quot;:0},{&quot;brightness&quot;:0.15000000596046448,&quot;colorType&quot;:1,&quot;foreColorIndex&quot;:9,&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1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80*68"/>
  <p:tag name="KSO_WM_UNIT_TYPE" val="n_h_h_x"/>
  <p:tag name="KSO_WM_UNIT_INDEX" val="1_2_1_1"/>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3*n_h_h_a*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3_1"/>
  <p:tag name="KSO_WM_TEMPLATE_CATEGORY" val="diagram"/>
  <p:tag name="KSO_WM_TEMPLATE_INDEX" val="20231090"/>
  <p:tag name="KSO_WM_UNIT_LAYERLEVEL" val="1_1_1_1"/>
  <p:tag name="KSO_WM_TAG_VERSION" val="3.0"/>
  <p:tag name="KSO_WM_BEAUTIFY_FLAG" val="#wm#"/>
  <p:tag name="KSO_WM_UNIT_VALUE" val="77*77"/>
  <p:tag name="KSO_WM_UNIT_TYPE" val="n_h_h_x"/>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2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73*65"/>
  <p:tag name="KSO_WM_UNIT_TYPE" val="n_h_h_x"/>
  <p:tag name="KSO_WM_UNIT_INDEX" val="1_2_2_1"/>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0_3*n_h_h_i*1_2_2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3"/>
  <p:tag name="KSO_WM_DIAGRAM_VERSION" val="3"/>
  <p:tag name="KSO_WM_DIAGRAM_COLOR_TRICK" val="4"/>
  <p:tag name="KSO_WM_DIAGRAM_COLOR_TEXT_CAN_REMOVE" val="n"/>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4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73*60"/>
  <p:tag name="KSO_WM_UNIT_TYPE" val="n_h_h_x"/>
  <p:tag name="KSO_WM_UNIT_INDEX" val="1_2_4_1"/>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5_1"/>
  <p:tag name="KSO_WM_TEMPLATE_CATEGORY" val="diagram"/>
  <p:tag name="KSO_WM_TEMPLATE_INDEX" val="20231090"/>
  <p:tag name="KSO_WM_UNIT_LAYERLEVEL" val="1_1_1_1"/>
  <p:tag name="KSO_WM_TAG_VERSION" val="3.0"/>
  <p:tag name="KSO_WM_BEAUTIFY_FLAG" val="#wm#"/>
  <p:tag name="KSO_WM_DIAGRAM_VERSION" val="3"/>
  <p:tag name="KSO_WM_DIAGRAM_COLOR_TRICK" val="4"/>
  <p:tag name="KSO_WM_DIAGRAM_COLOR_TEXT_CAN_REMOVE" val="n"/>
  <p:tag name="KSO_WM_UNIT_VALUE" val="69*69"/>
  <p:tag name="KSO_WM_UNIT_TYPE" val="n_h_h_x"/>
  <p:tag name="KSO_WM_UNIT_INDEX" val="1_2_5_1"/>
  <p:tag name="KSO_WM_DIAGRAM_MAX_ITEMCNT" val="6"/>
  <p:tag name="KSO_WM_DIAGRAM_MIN_ITEMCNT" val="3"/>
  <p:tag name="KSO_WM_DIAGRAM_VIRTUALLY_FRAME" val="{&quot;height&quot;:382.36370849609375,&quot;left&quot;:54.65019806148503,&quot;top&quot;:78.8681851220319,&quot;width&quot;:850.7996826171875}"/>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diag"/>
  <p:tag name="KSO_WM_SLIDE_SIZE" val="864*458"/>
  <p:tag name="KSO_WM_SLIDE_POSITION" val="47*28"/>
  <p:tag name="KSO_WM_SLIDE_LAYOUT" val="a_f"/>
  <p:tag name="KSO_WM_SLIDE_LAYOUT_CNT" val="1_1"/>
  <p:tag name="KSO_WM_SPECIAL_SOURCE" val="bdnull"/>
</p:tagLst>
</file>

<file path=ppt/tags/tag8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PRESET_TEXT" val="单击此处添加标题"/>
</p:tagLst>
</file>

<file path=ppt/tags/tag8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PRESET_TEXT_INDEX" val="6"/>
  <p:tag name="KSO_WM_UNIT_PRESET_TEXT_LEN" val="530"/>
  <p:tag name="KSO_WM_UNIT_TEXT_FILL_FORE_SCHEMECOLOR_INDEX_BRIGHTNESS" val="0.25"/>
  <p:tag name="KSO_WM_UNIT_TEXT_FILL_FORE_SCHEMECOLOR_INDEX" val="13"/>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diag"/>
  <p:tag name="KSO_WM_SLIDE_SIZE" val="864*458"/>
  <p:tag name="KSO_WM_SLIDE_POSITION" val="47*28"/>
  <p:tag name="KSO_WM_SLIDE_LAYOUT" val="a_f"/>
  <p:tag name="KSO_WM_SLIDE_LAYOUT_CNT" val="1_1"/>
  <p:tag name="KSO_WM_SPECIAL_SOURCE" val="bdnull"/>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2232</Words>
  <Application>Microsoft Office PowerPoint</Application>
  <PresentationFormat>宽屏</PresentationFormat>
  <Paragraphs>234</Paragraphs>
  <Slides>70</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70</vt:i4>
      </vt:variant>
    </vt:vector>
  </HeadingPairs>
  <TitlesOfParts>
    <vt:vector size="76" baseType="lpstr">
      <vt:lpstr>思源黑体 CN</vt:lpstr>
      <vt:lpstr>宋体</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（二）岗位评价方法</vt:lpstr>
      <vt:lpstr>1.排序法</vt:lpstr>
      <vt:lpstr>直接排序法：根据职位价值的大小，直接将所有岗位从高到低或从低到高进行排序。</vt:lpstr>
      <vt:lpstr>配对比较排序法：是一种更为精确的排序方法，它将所有岗位两两配对进行比较，然后根据最终的比较结果确定每个岗位的相对位置。</vt:lpstr>
      <vt:lpstr>2.分类法</vt:lpstr>
      <vt:lpstr>PowerPoint 演示文稿</vt:lpstr>
      <vt:lpstr>PowerPoint 演示文稿</vt:lpstr>
      <vt:lpstr>3.要素计点法</vt:lpstr>
      <vt:lpstr>PowerPoint 演示文稿</vt:lpstr>
      <vt:lpstr>PowerPoint 演示文稿</vt:lpstr>
      <vt:lpstr>PowerPoint 演示文稿</vt:lpstr>
      <vt:lpstr>PowerPoint 演示文稿</vt:lpstr>
      <vt:lpstr>4.要素比较法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57</cp:revision>
  <dcterms:created xsi:type="dcterms:W3CDTF">2023-11-08T11:26:00Z</dcterms:created>
  <dcterms:modified xsi:type="dcterms:W3CDTF">2024-09-18T02:11:14Z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2052-12.1.0.18276</vt:lpwstr>
  </property>
</Properties>
</file>