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90" r:id="rId28"/>
    <p:sldId id="283" r:id="rId29"/>
    <p:sldId id="284" r:id="rId30"/>
    <p:sldId id="285" r:id="rId31"/>
    <p:sldId id="291" r:id="rId32"/>
    <p:sldId id="286" r:id="rId33"/>
    <p:sldId id="287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34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ED98DB-78AA-4042-BA31-4460744B1A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DBD1E6-FDE1-440B-A347-730FE944BF1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87E17D-AECE-4B67-A24B-80457ED88F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436825-4BF0-E4F3-AD1B-95D28967EA3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112C5BA-E531-46E7-959B-3294E9E6CAE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BD9EC44-5477-49BF-B610-7EE5638A43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5FD4C5-5A3E-402F-90E8-7B64A38833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F37D56-D3E4-445B-9076-9592BAC1AA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313b18a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1" name="P_7_BD#d50fb0b72?colgroup=2,2,25&amp;vcp=1&amp;pid=dd313b18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617699"/>
              </p:ext>
            </p:extLst>
          </p:nvPr>
        </p:nvGraphicFramePr>
        <p:xfrm>
          <a:off x="539496" y="1295191"/>
          <a:ext cx="11113458" cy="3356420"/>
        </p:xfrm>
        <a:graphic>
          <a:graphicData uri="http://schemas.openxmlformats.org/drawingml/2006/table">
            <a:tbl>
              <a:tblPr/>
              <a:tblGrid>
                <a:gridCol w="914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5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位于非洲东北角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最长的河流尼罗河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贯穿埃及南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古埃及被认为是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尼罗河的赠礼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兴起（约公元前3500年）—初步统一（公元前3100年左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右）—强盛（法老图特摩斯三世统治时期）—灭亡（公元前525年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波斯帝国吞并古埃及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亚历山大帝国和罗马帝国先后占领古埃及）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d50fb0b72?colgroup=1,1,9,15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385419"/>
              </p:ext>
            </p:extLst>
          </p:nvPr>
        </p:nvGraphicFramePr>
        <p:xfrm>
          <a:off x="539496" y="921982"/>
          <a:ext cx="11055096" cy="5482908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74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35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16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科技文化成就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象形文字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文字之一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2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古埃及法老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为自己修建的呈角锥体状的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陵墓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每个侧面都形似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中国人称之为“金字塔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8700"/>
                        </a:lnSpc>
                      </a:pPr>
                      <a:r>
                        <a:rPr lang="en-US" altLang="zh-CN" sz="10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55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古埃及文明的象征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反映了古埃及社会经济发展的较高水平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是古埃及人智慧的结晶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d50fb0b72.table_image?iti=1&amp;tii=2&amp;vcp=1&amp;pid=dd313b18a&amp;color=0,0,0&amp;mp=1&amp;vtp=1&amp;vaab=1&amp;bbb=1"/>
          <p:cNvSpPr/>
          <p:nvPr/>
        </p:nvSpPr>
        <p:spPr>
          <a:xfrm>
            <a:off x="9626250" y="505853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金字塔</a:t>
            </a:r>
            <a:endParaRPr lang="en-US" altLang="zh-CN" sz="2800" dirty="0"/>
          </a:p>
        </p:txBody>
      </p:sp>
      <p:sp>
        <p:nvSpPr>
          <p:cNvPr id="2" name="P_7_BD#d50fb0b72?colgroup=1,1,9,15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C4626089-7EC8-29FA-CD9F-7D8CF0731137}"/>
              </a:ext>
            </a:extLst>
          </p:cNvPr>
          <p:cNvSpPr txBox="1"/>
          <p:nvPr/>
        </p:nvSpPr>
        <p:spPr>
          <a:xfrm>
            <a:off x="10876447" y="3090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金字塔2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997696" y="3119698"/>
            <a:ext cx="2596896" cy="1737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d50fb0b72?colgroup=2,2,2,22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6742"/>
              </p:ext>
            </p:extLst>
          </p:nvPr>
        </p:nvGraphicFramePr>
        <p:xfrm>
          <a:off x="539496" y="2105342"/>
          <a:ext cx="11112934" cy="3351912"/>
        </p:xfrm>
        <a:graphic>
          <a:graphicData uri="http://schemas.openxmlformats.org/drawingml/2006/table">
            <a:tbl>
              <a:tblPr/>
              <a:tblGrid>
                <a:gridCol w="971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9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古埃及的国王称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“法老”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法老作为全国最高的统治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神等大权于一身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在宗教上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法老被认为是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神之子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具有无上的权威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金字塔的修建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反映了古埃及国王的无限权力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夫金字塔之后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金字塔越修越小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反映了王权的逐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渐衰落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,22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E563E962-3960-9E4D-9B00-BD6980BB2793}"/>
              </a:ext>
            </a:extLst>
          </p:cNvPr>
          <p:cNvSpPr txBox="1"/>
          <p:nvPr/>
        </p:nvSpPr>
        <p:spPr>
          <a:xfrm>
            <a:off x="109342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d50fb0b72?colgroup=2,2,24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44772"/>
              </p:ext>
            </p:extLst>
          </p:nvPr>
        </p:nvGraphicFramePr>
        <p:xfrm>
          <a:off x="539496" y="2396172"/>
          <a:ext cx="11113578" cy="2780856"/>
        </p:xfrm>
        <a:graphic>
          <a:graphicData uri="http://schemas.openxmlformats.org/drawingml/2006/table">
            <a:tbl>
              <a:tblPr/>
              <a:tblGrid>
                <a:gridCol w="968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8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的幼发拉底河与底格里斯河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兴起（约公元前3500年）—初步统一（大约在公元前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）—高峰（公元前18世纪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国王汉谟拉比在位时是古巴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比伦王国最强盛的时期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）—灭亡（公元前1595年）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4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65A99AB5-0E47-5895-C109-907D5A1A212D}"/>
              </a:ext>
            </a:extLst>
          </p:cNvPr>
          <p:cNvSpPr txBox="1"/>
          <p:nvPr/>
        </p:nvSpPr>
        <p:spPr>
          <a:xfrm>
            <a:off x="1093492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50fb0b72?colgroup=2,1,2,11,10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22632"/>
              </p:ext>
            </p:extLst>
          </p:nvPr>
        </p:nvGraphicFramePr>
        <p:xfrm>
          <a:off x="539496" y="1518856"/>
          <a:ext cx="11082528" cy="4524884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84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两河流域的苏美尔人发明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楔形文字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阴历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75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r>
                        <a:rPr lang="en-US" altLang="zh-CN" sz="24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谟拉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比法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严格保护奴隶主的利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维护奴隶制度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是迄今已知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一部较为完整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d50fb0b72.table_image?iti=3&amp;htil=1&amp;tii=4&amp;vcp=1&amp;pid=dd313b18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4947" y="1633791"/>
            <a:ext cx="1591056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d50fb0b72.table_image?iti=2&amp;htil=1&amp;tii=5&amp;vcp=1&amp;pid=dd313b18a&amp;color=0,0,0&amp;mp=1&amp;vtp=1&amp;vaab=1&amp;bbb=1"/>
          <p:cNvSpPr/>
          <p:nvPr/>
        </p:nvSpPr>
        <p:spPr>
          <a:xfrm>
            <a:off x="7884424" y="3753167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楔形文字</a:t>
            </a:r>
            <a:endParaRPr lang="en-US" altLang="zh-CN" sz="2800" dirty="0"/>
          </a:p>
        </p:txBody>
      </p:sp>
      <p:sp>
        <p:nvSpPr>
          <p:cNvPr id="6" name="P_7_BD#d50fb0b72.table_image?iti=3&amp;htil=1&amp;tii=6&amp;vcp=1&amp;pid=dd313b18a&amp;color=0,0,0&amp;mp=1&amp;vtp=1&amp;vaab=1&amp;bbb=1&amp;hb=1"/>
          <p:cNvSpPr/>
          <p:nvPr/>
        </p:nvSpPr>
        <p:spPr>
          <a:xfrm>
            <a:off x="9541795" y="3763327"/>
            <a:ext cx="1737360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《汉谟拉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比法典》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石柱局部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2" name="P_7_BD#d50fb0b72?colgroup=2,1,2,11,10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A3D5C346-4829-1129-9241-5F59A1110236}"/>
              </a:ext>
            </a:extLst>
          </p:cNvPr>
          <p:cNvSpPr txBox="1"/>
          <p:nvPr/>
        </p:nvSpPr>
        <p:spPr>
          <a:xfrm>
            <a:off x="10903879" y="8104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楔形文字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994" y="1633791"/>
            <a:ext cx="1802801" cy="211747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33295"/>
              </p:ext>
            </p:extLst>
          </p:nvPr>
        </p:nvGraphicFramePr>
        <p:xfrm>
          <a:off x="539496" y="1475676"/>
          <a:ext cx="11112445" cy="3906648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谟拉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比法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除前言外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正文共有282条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内容十分广泛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可以清晰地了解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古巴比伦社会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：古巴比伦分为拥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有公民权的自由民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无公民权的自由民和奴隶三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奴隶制度在古巴比伦相当发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在古巴比伦比较活跃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古巴比伦王国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留给人类的宝贵文化遗产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人类社会的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法制传统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源远流长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50fb0b72?colgroup=2,2,25&amp;vcp=1&amp;pid=dd313b18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555381"/>
              </p:ext>
            </p:extLst>
          </p:nvPr>
        </p:nvGraphicFramePr>
        <p:xfrm>
          <a:off x="539496" y="2105342"/>
          <a:ext cx="11113458" cy="3351912"/>
        </p:xfrm>
        <a:graphic>
          <a:graphicData uri="http://schemas.openxmlformats.org/drawingml/2006/table">
            <a:tbl>
              <a:tblPr/>
              <a:tblGrid>
                <a:gridCol w="914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5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最早出现于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印度河流域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（哈拉帕和摩亨佐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·达罗等早期文明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遗址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早期文明（约公元前23世纪—前18世纪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）—雅利安人入侵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公元前1500年左右）—鼎盛（孔雀王朝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首都华氏城是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当时世界上最繁华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人口最多的大城市之一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）—多次受到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外族侵扰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5&amp;vcp=1&amp;pid=dd313b18a&amp;color=0,0,0&amp;vtp=1&amp;vaab=1&amp;bt=1&amp;bbb=1">
            <a:extLst>
              <a:ext uri="{FF2B5EF4-FFF2-40B4-BE49-F238E27FC236}">
                <a16:creationId xmlns:a16="http://schemas.microsoft.com/office/drawing/2014/main" id="{1A3C9B5B-DC24-488C-0F42-3A645CF66A33}"/>
              </a:ext>
            </a:extLst>
          </p:cNvPr>
          <p:cNvSpPr txBox="1"/>
          <p:nvPr/>
        </p:nvSpPr>
        <p:spPr>
          <a:xfrm>
            <a:off x="1093480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d50fb0b72?colgroup=2,2,1,22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96156"/>
              </p:ext>
            </p:extLst>
          </p:nvPr>
        </p:nvGraphicFramePr>
        <p:xfrm>
          <a:off x="539496" y="1835562"/>
          <a:ext cx="11112445" cy="3902076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从0到9的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计数法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雅利安人进入印度后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逐渐建立了严格的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（1）第一等级：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婆罗门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掌管祭祀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刹帝利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掌管军事和行政权力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吠舍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50fb0b72?colgroup=2,2,1,22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354BAACB-D266-54C1-9397-459F9087CF7F}"/>
              </a:ext>
            </a:extLst>
          </p:cNvPr>
          <p:cNvSpPr txBox="1"/>
          <p:nvPr/>
        </p:nvSpPr>
        <p:spPr>
          <a:xfrm>
            <a:off x="10933796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604398"/>
              </p:ext>
            </p:extLst>
          </p:nvPr>
        </p:nvGraphicFramePr>
        <p:xfrm>
          <a:off x="539496" y="1827974"/>
          <a:ext cx="11112445" cy="3906648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（4）第四等级：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首陀罗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主要由被征服居民构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从事农业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捕鱼业和手工业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前三个等级服务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（5）最卑贱的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不可接触者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贱民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他们在社会上遭到歧视和凌辱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各等级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世代相袭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各等级之间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贵贱分明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低等级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的人不得从事高等级的人的职业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不同等级的人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不得通婚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1,1,21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85FDAAB3-6B69-BC5A-A2A1-FCFB4A1CBA28}"/>
              </a:ext>
            </a:extLst>
          </p:cNvPr>
          <p:cNvSpPr txBox="1"/>
          <p:nvPr/>
        </p:nvSpPr>
        <p:spPr>
          <a:xfrm>
            <a:off x="10933796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109817"/>
              </p:ext>
            </p:extLst>
          </p:nvPr>
        </p:nvGraphicFramePr>
        <p:xfrm>
          <a:off x="539496" y="1997170"/>
          <a:ext cx="11112445" cy="3568256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创始人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乔达摩·悉达多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来被称为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“释迦牟尼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“众生平等”“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忍耐顺从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是世界三大宗教之一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2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4700"/>
                        </a:lnSpc>
                      </a:pPr>
                      <a:r>
                        <a:rPr lang="en-US" altLang="zh-CN" sz="8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d50fb0b72.table_image?tii=7&amp;vcp=1&amp;pid=dd313b18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8595" y="3791744"/>
            <a:ext cx="7278624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d50fb0b72?colgroup=2,2,1,1,21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37FF6BB2-D3D1-F29D-6591-7E01225AFAB5}"/>
              </a:ext>
            </a:extLst>
          </p:cNvPr>
          <p:cNvSpPr txBox="1"/>
          <p:nvPr/>
        </p:nvSpPr>
        <p:spPr>
          <a:xfrm>
            <a:off x="10933796" y="12887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f00ef6d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32315d6?sp=1&amp;vcp=1&amp;pid=aef00ef6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亚非文明古国产生于大河流域的主要原因及共同特征</a:t>
            </a:r>
            <a:endParaRPr lang="en-US" altLang="zh-CN" sz="2800" dirty="0"/>
          </a:p>
        </p:txBody>
      </p:sp>
      <p:graphicFrame>
        <p:nvGraphicFramePr>
          <p:cNvPr id="22" name="P_7_BD#1b32315d6?colgroup=3,26&amp;vcp=1&amp;pid=aef00ef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720770"/>
              </p:ext>
            </p:extLst>
          </p:nvPr>
        </p:nvGraphicFramePr>
        <p:xfrm>
          <a:off x="539496" y="1929556"/>
          <a:ext cx="11082528" cy="390207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古巴比伦王国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大河流域气候湿润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光热充足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地势平坦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适合人类生存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大河上游高山积雪融化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导致河水定期泛滥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泛滥的河水提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供了充沛的水源和肥沃的土壤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有利于农业生产的发展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地处大河流域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建立了统一的中央集权的奴隶制国家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业经济为主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ec64d9f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814345cb?sp=1&amp;vcp=1&amp;pid=e7ec64d9f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广义的文明是文化发展积极成果的总和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狭义的文明是指与野蛮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理性的社会体系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地理环境是影响人类文明发展的重要因素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但不是决定性因素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古巴比伦文明只是古代两河流域文明的一个组成部分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古代两河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流域文明还包括苏美尔文明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阿卡德文明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亚述文明等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种姓制度对印度社会发展的影响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严格划分等级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激化了社会矛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实行职业世袭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阻碍了印度社会经济的发展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2fa6fb45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22fa6fb45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e5ce7816b?vaa=1&amp;vcp=1&amp;vis=1&amp;pid=22fa6fb45&amp;color=0,0,0&amp;vtp=1&amp;vaab=1&amp;bt=1&amp;bbb=1&amp;hb=1"/>
          <p:cNvSpPr/>
          <p:nvPr/>
        </p:nvSpPr>
        <p:spPr>
          <a:xfrm>
            <a:off x="539496" y="79346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（2023·广西·中考，有改动）古埃及的最高统治者法老自称是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神之子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作为神灵的后代和神的化身，他享有比所有臣民都要高的权威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e5ce7816b.bracket?vaa=1&amp;vcp=1&amp;vis=1&amp;pid=22fa6fb45&amp;color=0,0,0&amp;vpa=1&amp;vtp=1&amp;vaab=1"/>
          <p:cNvSpPr/>
          <p:nvPr/>
        </p:nvSpPr>
        <p:spPr>
          <a:xfrm>
            <a:off x="1527714" y="185391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_2#e5ce7816b.choices?vaa=1&amp;vcp=1&amp;vis=1&amp;pid=22fa6fb45&amp;color=0,0,0&amp;vtp=1&amp;vaab=1&amp;bbb=1"/>
          <p:cNvSpPr/>
          <p:nvPr/>
        </p:nvSpPr>
        <p:spPr>
          <a:xfrm>
            <a:off x="539496" y="2384647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.推行了种姓制度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.受到希腊哲学影响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C.建立了幕府统治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.利用神权强化王权</a:t>
            </a:r>
            <a:endParaRPr lang="en-US" altLang="zh-CN" sz="2800" dirty="0"/>
          </a:p>
        </p:txBody>
      </p:sp>
      <p:sp>
        <p:nvSpPr>
          <p:cNvPr id="5" name="QC_5_AS.1_1#e5ce7816b?vaa=1&amp;vcp=1&amp;vis=1&amp;pid=22fa6fb45&amp;color=0,0,0&amp;vtp=1&amp;vaab=1&amp;bbb=1&amp;hb=1"/>
          <p:cNvSpPr/>
          <p:nvPr/>
        </p:nvSpPr>
        <p:spPr>
          <a:xfrm>
            <a:off x="539496" y="3449352"/>
            <a:ext cx="11109960" cy="2611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本题为材料型选择题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“法老自称是‘神之子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’……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享有比所有臣民都要高的权威”可知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古埃及法老利用神权强化王权，故D项正确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推行种姓制度的是古代印度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古埃及文明早于古希腊文明，不可能受到希腊哲学的影响；建立幕府统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治的是古代日本，故排除A、B、C三项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000f504f?vcp=1&amp;pid=22fa6fb4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请完成第261—262页［备考练习］习题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e1601ba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cfe1601ba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db5ccff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9e4b57136?vaa=1&amp;vcp=1&amp;vis=1&amp;pid=86db5ccff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1.（2024·天津·中考）古埃及人发现，当太阳和天狼星在地平线上同时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升起时，尼罗河就会开始涨水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据此他们制定的历法是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9e4b57136.bracket?vaa=1&amp;vcp=1&amp;vis=1&amp;pid=86db5ccff&amp;color=0,0,0&amp;vpa=2&amp;vtp=1&amp;vaab=1"/>
          <p:cNvSpPr/>
          <p:nvPr/>
        </p:nvSpPr>
        <p:spPr>
          <a:xfrm>
            <a:off x="9350914" y="24685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9e4b57136.choices?vaa=1&amp;vcp=1&amp;vis=1&amp;pid=86db5ccff&amp;color=0,0,0&amp;vtp=1&amp;vaab=1&amp;bbb=1"/>
          <p:cNvSpPr/>
          <p:nvPr/>
        </p:nvSpPr>
        <p:spPr>
          <a:xfrm>
            <a:off x="539496" y="309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A.太阳历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B.太阴历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C.公历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D.夏历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0df54a0e8?vaa=1&amp;vcp=1&amp;vis=1&amp;pid=86db5ccff&amp;color=0,0,0&amp;vtp=1&amp;vaab=1&amp;bbb=1&amp;hb=1"/>
          <p:cNvSpPr/>
          <p:nvPr/>
        </p:nvSpPr>
        <p:spPr>
          <a:xfrm>
            <a:off x="539496" y="22937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2.（2024·广西崇左·模拟）古代大河流域的人们创造了灿烂的文明成果，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其中两河流域文明的代表是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0df54a0e8.bracket?vaa=1&amp;vcp=1&amp;vis=1&amp;pid=86db5ccff&amp;color=0,0,0&amp;vpa=3&amp;vtp=1&amp;vaab=1"/>
          <p:cNvSpPr/>
          <p:nvPr/>
        </p:nvSpPr>
        <p:spPr>
          <a:xfrm>
            <a:off x="5083715" y="29272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7_2#0df54a0e8.choices?vaa=1&amp;vcp=1&amp;vis=1&amp;pid=86db5ccff&amp;color=0,0,0&amp;vtp=1&amp;vaab=1&amp;bbb=1"/>
          <p:cNvSpPr/>
          <p:nvPr/>
        </p:nvSpPr>
        <p:spPr>
          <a:xfrm>
            <a:off x="539496" y="34951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A.象形文字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C.杂交水稻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D.《天方夜谭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7d9c0eb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_1#3ceea0868?vaa=1&amp;vcp=1&amp;vis=1&amp;pid=be7d9c0e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3.（2024·福建·中考）在数千年的时间里，为建造数量众多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、工程浩大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的金字塔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，法老对劳动力、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财政和建筑技术的控制达到令人惊讶的地步。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这反映了古埃及(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3ceea0868.bracket?vaa=1&amp;vcp=1&amp;vis=1&amp;pid=be7d9c0eb&amp;color=0,0,0&amp;vpa=4&amp;vtp=1&amp;vaab=1"/>
          <p:cNvSpPr/>
          <p:nvPr/>
        </p:nvSpPr>
        <p:spPr>
          <a:xfrm>
            <a:off x="33057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3ceea0868.choices?vaa=1&amp;vcp=1&amp;vis=1&amp;pid=be7d9c0eb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.国王权力至上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B.法律体系完备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C.军事实力强大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.医学成就辉煌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92c3fe8ec?vaa=1&amp;vcp=1&amp;vis=1&amp;pid=be7d9c0eb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）亚非地区的文明古国创造了辉煌灿烂的文明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，如古代埃及的金字塔和象形文字，古巴比伦的《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汉谟拉比法典》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和楔形文字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，古代印度的佛教和梵文，中国的甲骨文和青铜器等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映了人类文明的(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92c3fe8ec.bracket?vaa=1&amp;vcp=1&amp;vis=1&amp;pid=be7d9c0eb&amp;color=0,0,0&amp;vpa=5&amp;vtp=1&amp;vaab=1"/>
          <p:cNvSpPr/>
          <p:nvPr/>
        </p:nvSpPr>
        <p:spPr>
          <a:xfrm>
            <a:off x="33057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92c3fe8ec.choices?vaa=1&amp;vcp=1&amp;vis=1&amp;pid=be7d9c0eb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.排他性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.统一性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C.唯一性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.多源性和多元性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_BD#375848594?vcp=1&amp;pid=8a00975c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554400"/>
            <a:ext cx="8951976" cy="493776"/>
          </a:xfrm>
          <a:prstGeom prst="rect">
            <a:avLst/>
          </a:prstGeom>
        </p:spPr>
      </p:pic>
      <p:sp>
        <p:nvSpPr>
          <p:cNvPr id="3" name="P_4_BD#7b217008c?vcp=1&amp;pid=375848594&amp;color=0,0,0&amp;vtp=1&amp;vaab=1&amp;bbb=1"/>
          <p:cNvSpPr/>
          <p:nvPr/>
        </p:nvSpPr>
        <p:spPr>
          <a:xfrm>
            <a:off x="539496" y="1177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2023、2024年广西中考中，本部分内容考查情况如下表所示：</a:t>
            </a:r>
            <a:endParaRPr lang="en-US" altLang="zh-CN" sz="2800" dirty="0"/>
          </a:p>
        </p:txBody>
      </p:sp>
      <p:graphicFrame>
        <p:nvGraphicFramePr>
          <p:cNvPr id="4" name="P_4_BD#7b217008c?colgroup=3,12,12&amp;vcp=1&amp;pid=37584859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247329"/>
              </p:ext>
            </p:extLst>
          </p:nvPr>
        </p:nvGraphicFramePr>
        <p:xfrm>
          <a:off x="539496" y="1862881"/>
          <a:ext cx="11045952" cy="3368104"/>
        </p:xfrm>
        <a:graphic>
          <a:graphicData uri="http://schemas.openxmlformats.org/drawingml/2006/table">
            <a:tbl>
              <a:tblPr/>
              <a:tblGrid>
                <a:gridCol w="157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854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单项选择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古代埃及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古希腊城邦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非选择题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35.（1）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中世纪西欧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35.（1）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中世纪西欧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2975c6b3f?vaa=1&amp;vcp=1&amp;vis=1&amp;pid=be7d9c0eb&amp;color=0,0,0&amp;vtp=1&amp;vaab=1&amp;bt=1&amp;bbb=1&amp;hb=1"/>
          <p:cNvSpPr/>
          <p:nvPr/>
        </p:nvSpPr>
        <p:spPr>
          <a:xfrm>
            <a:off x="539496" y="14789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【跨学科·道德与法治】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古印度法律规定：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杀害婆罗门，罪犯要被处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杀害首陀罗，罪犯需守戒1年，并交出10头母牛和1头公牛。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975c6b3f.bracket?vaa=1&amp;vcp=1&amp;vis=1&amp;pid=be7d9c0eb&amp;color=0,0,0&amp;vpa=6&amp;vtp=1&amp;vaab=1"/>
          <p:cNvSpPr/>
          <p:nvPr/>
        </p:nvSpPr>
        <p:spPr>
          <a:xfrm>
            <a:off x="2238914" y="28028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3_2#2975c6b3f.choices?vaa=1&amp;vcp=1&amp;vis=1&amp;pid=be7d9c0eb&amp;color=0,0,0&amp;vtp=1&amp;vaab=1&amp;bbb=1"/>
          <p:cNvSpPr/>
          <p:nvPr/>
        </p:nvSpPr>
        <p:spPr>
          <a:xfrm>
            <a:off x="539496" y="337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A.种姓制度维持社会稳定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B.不同种姓不能交流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C.种姓制度成为统治工具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D.各种姓之间不平等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8f0b82562?vaa=1&amp;vcp=1&amp;vis=1&amp;pid=be7d9c0eb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（2024·青海·中考）某校九年级历史课上提到了青铜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器、金字塔、楔形文字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、《汉谟拉比法典》、阿拉伯数字。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他们学习的大单元主题是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8f0b82562.bracket?vaa=1&amp;vcp=1&amp;vis=1&amp;pid=be7d9c0eb&amp;color=0,0,0&amp;vpa=7&amp;vtp=1&amp;vaab=1"/>
          <p:cNvSpPr/>
          <p:nvPr/>
        </p:nvSpPr>
        <p:spPr>
          <a:xfrm>
            <a:off x="4728115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5_2#8f0b82562.choices?vaa=1&amp;vcp=1&amp;vis=1&amp;pid=be7d9c0eb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.欧洲庄园制度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B.亚洲封建制度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C.亚非文明成果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.西欧哲学成就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8d8a8da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17_1#cf9a3ad97?vaa=1&amp;vcp=1&amp;vis=1&amp;pid=e78d8a8da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7.（2024·湖北·中考）据记载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，古巴比伦开办了专门用于借贷的机构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类似于今天的银行），出借实物或金银货币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，借贷人可以用分期付款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等方式偿还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这反映了古巴比伦(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cf9a3ad97.bracket?vaa=1&amp;vcp=1&amp;vis=1&amp;pid=e78d8a8da&amp;color=0,0,0&amp;vpa=8&amp;vtp=1&amp;vaab=1"/>
          <p:cNvSpPr/>
          <p:nvPr/>
        </p:nvSpPr>
        <p:spPr>
          <a:xfrm>
            <a:off x="57949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7_2#cf9a3ad97.choices?vaa=1&amp;vcp=1&amp;vis=1&amp;pid=e78d8a8da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.法学系统日臻完整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.君主权力衰落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C.商品经济比较活跃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.国内矛盾激化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7cafc6f4?sp=1&amp;vaa=1&amp;vcp=1&amp;vis=1&amp;pid=e78d8a8da&amp;color=0,0,0&amp;vtp=1&amp;vaab=1&amp;bt=1&amp;bbb=1&amp;h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8.（2024·江苏镇江·中考）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历史叙述和历史评价是历史学的基本要素。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下列表述中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属于历史叙述的是(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7cafc6f4.bracket?vaa=1&amp;vcp=1&amp;vis=1&amp;pid=e78d8a8da&amp;color=0,0,0&amp;vpa=9&amp;vtp=1&amp;vaab=1"/>
          <p:cNvSpPr/>
          <p:nvPr/>
        </p:nvSpPr>
        <p:spPr>
          <a:xfrm>
            <a:off x="5794915" y="24980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37cafc6f4?vaa=1&amp;vcp=1&amp;vis=1&amp;pid=e78d8a8da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①金字塔是古埃及法老为自己修建的角锥状陵墓，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②它是古埃及文明的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，③反映了古埃及经济发展的较高水平，④是古埃及人的智慧结晶。</a:t>
            </a:r>
            <a:endParaRPr lang="en-US" altLang="zh-CN" sz="2800" dirty="0"/>
          </a:p>
        </p:txBody>
      </p:sp>
      <p:sp>
        <p:nvSpPr>
          <p:cNvPr id="5" name="QC_6_BD.19_3#37cafc6f4.choices?vaa=1&amp;vcp=1&amp;vis=1&amp;pid=e78d8a8da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b217008c?vcp=1&amp;pid=375848594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本部分内容在近两年广西中考真题中的占比，从2023年的约7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2024年的约12%，重点考查人类古代文明的主要成就，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单项选择题、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非选择题皆有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。复习时要注意对东西方的文明成就进行梳理与对比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强对主干知识点的识记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cdba2a39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8cdba2a39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00c10d2?vcp=1&amp;pid=8cdba2a3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75747abfd?vcp=1&amp;pid=5600c10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16" y="1949067"/>
            <a:ext cx="1106424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56713cb?vcp=1&amp;pid=8cdba2a3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8" name="P_6_BD#d8c071d9c?colgroup=2,27&amp;vcp=1&amp;pid=d456713c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97214"/>
              </p:ext>
            </p:extLst>
          </p:nvPr>
        </p:nvGraphicFramePr>
        <p:xfrm>
          <a:off x="539496" y="1295191"/>
          <a:ext cx="11082528" cy="278130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随着原始农业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畜牧业的发展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人类文明逐渐产生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世界上形成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了古代埃及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古代印度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中国和古代希腊等最早的地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区文明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这些文明基本上独立发展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形成了各具特色的文化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现出多元发展的格局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对人类历史发展产生了深远的影响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e114f52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e9e114f52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2522f96?vcp=1&amp;pid=e9e114f5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古代埃及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古代两河流域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古代印度（2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88376645?vcp=1&amp;pid=ca2522f9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595206e1?vcp=1&amp;pid=b88376645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初步了解原始社会时期的人类活动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通过金字塔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汉谟拉比法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以及种姓制度和佛教的创立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了解亚非古代文明及其传播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1117</Words>
  <Application>Microsoft Office PowerPoint</Application>
  <PresentationFormat>宽屏</PresentationFormat>
  <Paragraphs>366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2024-11-29T16:17:21Z</dcterms:created>
  <dcterms:modified xsi:type="dcterms:W3CDTF">2025-07-28T01:02:56Z</dcterms:modified>
  <cp:category/>
  <cp:contentStatus/>
</cp:coreProperties>
</file>