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93" r:id="rId18"/>
    <p:sldId id="277" r:id="rId19"/>
    <p:sldId id="278" r:id="rId20"/>
    <p:sldId id="279" r:id="rId21"/>
    <p:sldId id="292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6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4503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775EA2-6C75-A448-9075-E42E3EEE1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F5A9C4-45AE-6294-1F9F-641D0A44B8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554951-4C86-B933-AE38-CD153E6E13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FF3AFF-392D-AE13-EA2D-A0DAB8F5997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3135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442722c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77997F1F-7E50-4930-BDE5-1B99BAFE1AF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第一章</a:t>
            </a:r>
            <a:endParaRPr lang="en-US" sz="2400" dirty="0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人的由来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42722c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DB0A2E9-F5BA-42AB-AA0C-E742A59ED28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17176e5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a8030d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cbafc42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5237dc4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17176e5b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6fa8030d4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0cbafc421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f5237dc4d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第一章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人的由来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b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4BFB9B6-05BC-3FFD-DA49-C251F952811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1CC21D0A-35DB-4D13-8A50-91AE51C267C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29113C2-6850-411C-B5B9-A7EEC86AF415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317176e5b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6fa8030d4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0cbafc42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f5237dc4d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317176e5b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6fa8030d4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0cbafc421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f5237dc4d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30_1#442e0ed39?vaa=1&amp;vcp=1&amp;vis=1&amp;pid=79f7976e0&amp;color=0,0,0&amp;vtp=1&amp;vaab=1&amp;bt=1&amp;bbb=1&amp;hb=1"/>
          <p:cNvSpPr/>
          <p:nvPr/>
        </p:nvSpPr>
        <p:spPr>
          <a:xfrm>
            <a:off x="539496" y="22044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青春期：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迅速增长；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和心肺功能增强；性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器官迅速发育，男孩出现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、女孩会来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；逐渐出现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。另外，青春期时独立意识增强但有依赖性，内心世界逐渐复杂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、性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意识开始萌动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31_1#442e0ed39.blank?vaa=1&amp;vcp=1&amp;vis=1&amp;pid=79f7976e0&amp;color=0,0,0&amp;vpa=21&amp;vtp=1&amp;vaab=1&amp;bbb=1"/>
          <p:cNvSpPr/>
          <p:nvPr/>
        </p:nvSpPr>
        <p:spPr>
          <a:xfrm>
            <a:off x="2238914" y="217395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身高</a:t>
            </a:r>
            <a:endParaRPr lang="en-US" altLang="zh-CN" sz="2800" dirty="0"/>
          </a:p>
        </p:txBody>
      </p:sp>
      <p:sp>
        <p:nvSpPr>
          <p:cNvPr id="4" name="QB_7_AN.32_1#442e0ed39.blank?vaa=1&amp;vcp=1&amp;vis=1&amp;pid=79f7976e0&amp;color=0,0,0&amp;vpa=22&amp;vtp=1&amp;vaab=1&amp;bbb=1"/>
          <p:cNvSpPr/>
          <p:nvPr/>
        </p:nvSpPr>
        <p:spPr>
          <a:xfrm>
            <a:off x="3661315" y="217395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体重</a:t>
            </a:r>
            <a:endParaRPr lang="en-US" altLang="zh-CN" sz="2800" dirty="0"/>
          </a:p>
        </p:txBody>
      </p:sp>
      <p:sp>
        <p:nvSpPr>
          <p:cNvPr id="5" name="QB_7_AN.33_1#442e0ed39.blank?vaa=1&amp;vcp=1&amp;vis=1&amp;pid=79f7976e0&amp;color=0,0,0&amp;vpa=23&amp;vtp=1&amp;vaab=1&amp;bbb=1"/>
          <p:cNvSpPr/>
          <p:nvPr/>
        </p:nvSpPr>
        <p:spPr>
          <a:xfrm>
            <a:off x="6506114" y="217395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神经系统</a:t>
            </a:r>
            <a:endParaRPr lang="en-US" altLang="zh-CN" sz="2800" dirty="0"/>
          </a:p>
        </p:txBody>
      </p:sp>
      <p:sp>
        <p:nvSpPr>
          <p:cNvPr id="6" name="QB_7_AN.34_1#442e0ed39.blank?vaa=1&amp;vcp=1&amp;vis=1&amp;pid=79f7976e0&amp;color=0,0,0&amp;vpa=24&amp;vtp=1&amp;vaab=1&amp;bbb=1"/>
          <p:cNvSpPr/>
          <p:nvPr/>
        </p:nvSpPr>
        <p:spPr>
          <a:xfrm>
            <a:off x="4461415" y="282165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遗精</a:t>
            </a:r>
            <a:endParaRPr lang="en-US" altLang="zh-CN" sz="2800" dirty="0"/>
          </a:p>
        </p:txBody>
      </p:sp>
      <p:sp>
        <p:nvSpPr>
          <p:cNvPr id="7" name="QB_7_AN.35_1#442e0ed39.blank?vaa=1&amp;vcp=1&amp;vis=1&amp;pid=79f7976e0&amp;color=0,0,0&amp;vpa=25&amp;vtp=1&amp;vaab=1&amp;bbb=1"/>
          <p:cNvSpPr/>
          <p:nvPr/>
        </p:nvSpPr>
        <p:spPr>
          <a:xfrm>
            <a:off x="7306214" y="282165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月经</a:t>
            </a:r>
            <a:endParaRPr lang="en-US" altLang="zh-CN" sz="2800" dirty="0"/>
          </a:p>
        </p:txBody>
      </p:sp>
      <p:sp>
        <p:nvSpPr>
          <p:cNvPr id="8" name="QB_7_AN.36_1#442e0ed39.blank?vaa=1&amp;vcp=1&amp;vis=1&amp;pid=79f7976e0&amp;color=0,0,0&amp;vpa=26&amp;vtp=1&amp;vaab=1&amp;bbb=1"/>
          <p:cNvSpPr/>
          <p:nvPr/>
        </p:nvSpPr>
        <p:spPr>
          <a:xfrm>
            <a:off x="10151014" y="282165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第二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4355a0dd4?vcp=1&amp;pid=6fa8030d4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17" name="QB_7_BD.37_1#1f1bb5716?colgroup=3,8,18&amp;vaa=1&amp;vcp=1&amp;vis=1&amp;pid=4355a0dd4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638489"/>
              </p:ext>
            </p:extLst>
          </p:nvPr>
        </p:nvGraphicFramePr>
        <p:xfrm>
          <a:off x="539497" y="1327576"/>
          <a:ext cx="11112011" cy="2825052"/>
        </p:xfrm>
        <a:graphic>
          <a:graphicData uri="http://schemas.openxmlformats.org/drawingml/2006/table">
            <a:tbl>
              <a:tblPr/>
              <a:tblGrid>
                <a:gridCol w="1361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70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8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49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女性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生殖系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统示意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4800"/>
                        </a:lnSpc>
                      </a:pPr>
                      <a:r>
                        <a:rPr lang="en-US" altLang="zh-CN" sz="8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卵细胞是在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中产生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精子在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中与卵细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胞结合成受精卵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7_BD.37_2#1f1bb5716.table_image?tii=1&amp;vaa=1&amp;vcp=1&amp;vis=1&amp;pid=4355a0dd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2154" y="2173206"/>
            <a:ext cx="2267712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7_AN.38_1#1f1bb5716.blank?vaa=1&amp;vcp=1&amp;vis=1&amp;pid=4355a0dd4&amp;color=0,0,0&amp;vpa=27&amp;vtp=1&amp;vaab=1"/>
          <p:cNvSpPr/>
          <p:nvPr/>
        </p:nvSpPr>
        <p:spPr>
          <a:xfrm>
            <a:off x="7976067" y="189415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6" name="QB_7_AN.39_1#1f1bb5716.blank?vaa=1&amp;vcp=1&amp;vis=1&amp;pid=4355a0dd4&amp;color=0,0,0&amp;vpa=28&amp;vtp=1&amp;vaab=1&amp;bbb=1"/>
          <p:cNvSpPr/>
          <p:nvPr/>
        </p:nvSpPr>
        <p:spPr>
          <a:xfrm>
            <a:off x="9052887" y="1894155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卵巢</a:t>
            </a:r>
            <a:endParaRPr lang="en-US" altLang="zh-CN" sz="2800" dirty="0"/>
          </a:p>
        </p:txBody>
      </p:sp>
      <p:sp>
        <p:nvSpPr>
          <p:cNvPr id="7" name="QB_7_AN.40_1#1f1bb5716.blank?vaa=1&amp;vcp=1&amp;vis=1&amp;pid=4355a0dd4&amp;color=0,0,0&amp;vpa=29&amp;vtp=1&amp;vaab=1"/>
          <p:cNvSpPr/>
          <p:nvPr/>
        </p:nvSpPr>
        <p:spPr>
          <a:xfrm>
            <a:off x="7264867" y="301175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8" name="QB_7_AN.41_1#1f1bb5716.blank?vaa=1&amp;vcp=1&amp;vis=1&amp;pid=4355a0dd4&amp;color=0,0,0&amp;vpa=30&amp;vtp=1&amp;vaab=1&amp;bbb=1"/>
          <p:cNvSpPr/>
          <p:nvPr/>
        </p:nvSpPr>
        <p:spPr>
          <a:xfrm>
            <a:off x="8390105" y="302339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输卵管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QB_7_BD.42_1#1f1bb5716?colgroup=3,8,18&amp;vaa=1&amp;vcp=1&amp;vis=1&amp;pid=4355a0dd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862985"/>
              </p:ext>
            </p:extLst>
          </p:nvPr>
        </p:nvGraphicFramePr>
        <p:xfrm>
          <a:off x="539497" y="1815560"/>
          <a:ext cx="11541668" cy="3931476"/>
        </p:xfrm>
        <a:graphic>
          <a:graphicData uri="http://schemas.openxmlformats.org/drawingml/2006/table">
            <a:tbl>
              <a:tblPr/>
              <a:tblGrid>
                <a:gridCol w="1414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5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0425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女性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生殖系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统示意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4800"/>
                        </a:lnSpc>
                      </a:pPr>
                      <a:r>
                        <a:rPr lang="en-US" altLang="zh-CN" sz="83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胚胎在母体内发育的场所是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大约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266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天后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胎儿经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娩出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（4）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女性的主要生殖器官是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它既能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又能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7_BD.42_2#1f1bb5716.table_image?tii=2&amp;vaa=1&amp;vcp=1&amp;vis=1&amp;pid=4355a0dd4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2154" y="3214402"/>
            <a:ext cx="2267712" cy="167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AN.43_1#1f1bb5716.blank?vaa=1&amp;vcp=1&amp;vis=1&amp;pid=4355a0dd4&amp;color=0,0,0&amp;mp=1&amp;vpa=31&amp;vtp=1&amp;vaab=1"/>
          <p:cNvSpPr/>
          <p:nvPr/>
        </p:nvSpPr>
        <p:spPr>
          <a:xfrm>
            <a:off x="10773642" y="263320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endParaRPr lang="en-US" altLang="zh-CN" sz="2800" dirty="0"/>
          </a:p>
        </p:txBody>
      </p:sp>
      <p:sp>
        <p:nvSpPr>
          <p:cNvPr id="5" name="QB_7_AN.44_1#1f1bb5716.blank?vaa=1&amp;vcp=1&amp;vis=1&amp;pid=4355a0dd4&amp;color=0,0,0&amp;mp=1&amp;vpa=32&amp;vtp=1&amp;vaab=1&amp;bbb=1"/>
          <p:cNvSpPr/>
          <p:nvPr/>
        </p:nvSpPr>
        <p:spPr>
          <a:xfrm>
            <a:off x="5111801" y="3152818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子宫</a:t>
            </a:r>
            <a:endParaRPr lang="en-US" altLang="zh-CN" sz="2800" dirty="0"/>
          </a:p>
        </p:txBody>
      </p:sp>
      <p:sp>
        <p:nvSpPr>
          <p:cNvPr id="6" name="QB_7_AN.45_1#1f1bb5716.blank?vaa=1&amp;vcp=1&amp;vis=1&amp;pid=4355a0dd4&amp;color=0,0,0&amp;mp=1&amp;vpa=33&amp;vtp=1&amp;vaab=1&amp;bbb=1"/>
          <p:cNvSpPr/>
          <p:nvPr/>
        </p:nvSpPr>
        <p:spPr>
          <a:xfrm>
            <a:off x="10200268" y="320620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7" name="QB_7_AN.46_1#1f1bb5716.blank?vaa=1&amp;vcp=1&amp;vis=1&amp;pid=4355a0dd4&amp;color=0,0,0&amp;mp=1&amp;vpa=34&amp;vtp=1&amp;vaab=1&amp;bbb=1"/>
          <p:cNvSpPr/>
          <p:nvPr/>
        </p:nvSpPr>
        <p:spPr>
          <a:xfrm>
            <a:off x="10983699" y="321440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阴道</a:t>
            </a:r>
            <a:endParaRPr lang="en-US" altLang="zh-CN" sz="2800" dirty="0"/>
          </a:p>
        </p:txBody>
      </p:sp>
      <p:sp>
        <p:nvSpPr>
          <p:cNvPr id="8" name="QB_7_AN.47_1#1f1bb5716.blank?vaa=1&amp;vcp=1&amp;vis=1&amp;pid=4355a0dd4&amp;color=0,0,0&amp;mp=1&amp;vpa=35&amp;vtp=1&amp;vaab=1"/>
          <p:cNvSpPr/>
          <p:nvPr/>
        </p:nvSpPr>
        <p:spPr>
          <a:xfrm>
            <a:off x="9865376" y="4340167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9" name="QB_7_AN.48_1#1f1bb5716.blank?vaa=1&amp;vcp=1&amp;vis=1&amp;pid=4355a0dd4&amp;color=0,0,0&amp;mp=1&amp;vpa=36&amp;vtp=1&amp;vaab=1&amp;bbb=1"/>
          <p:cNvSpPr/>
          <p:nvPr/>
        </p:nvSpPr>
        <p:spPr>
          <a:xfrm>
            <a:off x="10634045" y="4304730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卵巢</a:t>
            </a:r>
            <a:endParaRPr lang="en-US" altLang="zh-CN" sz="2800" dirty="0"/>
          </a:p>
        </p:txBody>
      </p:sp>
      <p:sp>
        <p:nvSpPr>
          <p:cNvPr id="10" name="QB_7_AN.49_1#1f1bb5716.blank?vaa=1&amp;vcp=1&amp;vis=1&amp;pid=4355a0dd4&amp;color=0,0,0&amp;mp=1&amp;vpa=37&amp;vtp=1&amp;vaab=1&amp;bbb=1"/>
          <p:cNvSpPr/>
          <p:nvPr/>
        </p:nvSpPr>
        <p:spPr>
          <a:xfrm>
            <a:off x="6263752" y="4872076"/>
            <a:ext cx="20367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产生卵细胞</a:t>
            </a:r>
            <a:endParaRPr lang="en-US" altLang="zh-CN" sz="2800" dirty="0"/>
          </a:p>
        </p:txBody>
      </p:sp>
      <p:sp>
        <p:nvSpPr>
          <p:cNvPr id="11" name="QB_7_AN.50_1#1f1bb5716.blank?vaa=1&amp;vcp=1&amp;vis=1&amp;pid=4355a0dd4&amp;color=0,0,0&amp;mp=1&amp;vpa=38&amp;vtp=1&amp;vaab=1&amp;bbb=1&amp;hb=1"/>
          <p:cNvSpPr/>
          <p:nvPr/>
        </p:nvSpPr>
        <p:spPr>
          <a:xfrm>
            <a:off x="4734645" y="4872076"/>
            <a:ext cx="6653360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分泌雌性激素</a:t>
            </a:r>
            <a:endParaRPr lang="en-US" altLang="zh-CN" sz="2800" dirty="0"/>
          </a:p>
        </p:txBody>
      </p:sp>
      <p:sp>
        <p:nvSpPr>
          <p:cNvPr id="2" name="QB_7_BD.42_1#1f1bb5716?colgroup=3,8,18&amp;vaa=1&amp;vcp=1&amp;vis=1&amp;pid=4355a0dd4&amp;color=0,0,0&amp;mp=1&amp;vtp=1&amp;vaab=1&amp;bt=1&amp;bbb=1">
            <a:extLst>
              <a:ext uri="{FF2B5EF4-FFF2-40B4-BE49-F238E27FC236}">
                <a16:creationId xmlns:a16="http://schemas.microsoft.com/office/drawing/2014/main" id="{9C71A904-BC83-A7E5-9840-CF7C64EE8088}"/>
              </a:ext>
            </a:extLst>
          </p:cNvPr>
          <p:cNvSpPr txBox="1"/>
          <p:nvPr/>
        </p:nvSpPr>
        <p:spPr>
          <a:xfrm>
            <a:off x="10933363" y="11071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QB_7_BD.51_1#1f1bb5716?colgroup=3,8,18&amp;vaa=1&amp;vcp=1&amp;vis=1&amp;pid=4355a0dd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105000"/>
              </p:ext>
            </p:extLst>
          </p:nvPr>
        </p:nvGraphicFramePr>
        <p:xfrm>
          <a:off x="539497" y="1835086"/>
          <a:ext cx="11112011" cy="3892424"/>
        </p:xfrm>
        <a:graphic>
          <a:graphicData uri="http://schemas.openxmlformats.org/drawingml/2006/table">
            <a:tbl>
              <a:tblPr/>
              <a:tblGrid>
                <a:gridCol w="1361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70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8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64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胎儿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与母体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的物质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交换图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300"/>
                        </a:lnSpc>
                      </a:pPr>
                      <a:r>
                        <a:rPr lang="en-US" altLang="zh-CN" sz="69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人的胚胎发育开始于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胎儿生活在子宫内半透明的液体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中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从母体中获得营养物质和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氧气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7_BD.51_2#1f1bb5716.table_image?tii=3&amp;vaa=1&amp;vcp=1&amp;vis=1&amp;pid=4355a0dd4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9274" y="3356134"/>
            <a:ext cx="2633472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AN.52_1#1f1bb5716.blank?vaa=1&amp;vcp=1&amp;vis=1&amp;pid=4355a0dd4&amp;color=0,0,0&amp;mp=1&amp;vpa=39&amp;vtp=1&amp;vaab=1&amp;bbb=1"/>
          <p:cNvSpPr/>
          <p:nvPr/>
        </p:nvSpPr>
        <p:spPr>
          <a:xfrm>
            <a:off x="9042867" y="23765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受精卵</a:t>
            </a:r>
            <a:endParaRPr lang="en-US" altLang="zh-CN" sz="2800" dirty="0"/>
          </a:p>
        </p:txBody>
      </p:sp>
      <p:sp>
        <p:nvSpPr>
          <p:cNvPr id="5" name="QB_7_AN.53_1#1f1bb5716.blank?vaa=1&amp;vcp=1&amp;vis=1&amp;pid=4355a0dd4&amp;color=0,0,0&amp;mp=1&amp;vpa=40&amp;vtp=1&amp;vaab=1"/>
          <p:cNvSpPr/>
          <p:nvPr/>
        </p:nvSpPr>
        <p:spPr>
          <a:xfrm>
            <a:off x="5342086" y="4045331"/>
            <a:ext cx="5159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6" name="QB_7_AN.54_1#1f1bb5716.blank?vaa=1&amp;vcp=1&amp;vis=1&amp;pid=4355a0dd4&amp;color=0,0,0&amp;mp=1&amp;vpa=41&amp;vtp=1&amp;vaab=1&amp;bbb=1"/>
          <p:cNvSpPr/>
          <p:nvPr/>
        </p:nvSpPr>
        <p:spPr>
          <a:xfrm>
            <a:off x="6132026" y="404533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羊水</a:t>
            </a:r>
            <a:endParaRPr lang="en-US" altLang="zh-CN" sz="2800" dirty="0"/>
          </a:p>
        </p:txBody>
      </p:sp>
      <p:sp>
        <p:nvSpPr>
          <p:cNvPr id="7" name="QB_7_AN.55_1#1f1bb5716.blank?vaa=1&amp;vcp=1&amp;vis=1&amp;pid=4355a0dd4&amp;color=0,0,0&amp;mp=1&amp;vpa=42&amp;vtp=1&amp;vaab=1"/>
          <p:cNvSpPr/>
          <p:nvPr/>
        </p:nvSpPr>
        <p:spPr>
          <a:xfrm>
            <a:off x="9032707" y="4060571"/>
            <a:ext cx="5159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B_7_AN.56_1#1f1bb5716.blank?vaa=1&amp;vcp=1&amp;vis=1&amp;pid=4355a0dd4&amp;color=0,0,0&amp;mp=1&amp;vpa=43&amp;vtp=1&amp;vaab=1&amp;bbb=1"/>
          <p:cNvSpPr/>
          <p:nvPr/>
        </p:nvSpPr>
        <p:spPr>
          <a:xfrm>
            <a:off x="9962347" y="403771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胎盘</a:t>
            </a:r>
            <a:endParaRPr lang="en-US" altLang="zh-CN" sz="2800" dirty="0"/>
          </a:p>
        </p:txBody>
      </p:sp>
      <p:sp>
        <p:nvSpPr>
          <p:cNvPr id="9" name="QB_7_AN.57_1#1f1bb5716.blank?vaa=1&amp;vcp=1&amp;vis=1&amp;pid=4355a0dd4&amp;color=0,0,0&amp;mp=1&amp;vpa=44&amp;vtp=1&amp;vaab=1"/>
          <p:cNvSpPr/>
          <p:nvPr/>
        </p:nvSpPr>
        <p:spPr>
          <a:xfrm>
            <a:off x="5283666" y="4611751"/>
            <a:ext cx="495300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B_7_AN.58_1#1f1bb5716.blank?vaa=1&amp;vcp=1&amp;vis=1&amp;pid=4355a0dd4&amp;color=0,0,0&amp;mp=1&amp;vpa=45&amp;vtp=1&amp;vaab=1&amp;bbb=1"/>
          <p:cNvSpPr/>
          <p:nvPr/>
        </p:nvSpPr>
        <p:spPr>
          <a:xfrm>
            <a:off x="6375867" y="46117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脐带</a:t>
            </a:r>
            <a:endParaRPr lang="en-US" altLang="zh-CN" sz="2800" dirty="0"/>
          </a:p>
        </p:txBody>
      </p:sp>
      <p:sp>
        <p:nvSpPr>
          <p:cNvPr id="2" name="QB_7_BD.51_1#1f1bb5716?colgroup=3,8,18&amp;vaa=1&amp;vcp=1&amp;vis=1&amp;pid=4355a0dd4&amp;color=0,0,0&amp;mp=1&amp;vtp=1&amp;vaab=1&amp;bt=1&amp;bbb=1">
            <a:extLst>
              <a:ext uri="{FF2B5EF4-FFF2-40B4-BE49-F238E27FC236}">
                <a16:creationId xmlns:a16="http://schemas.microsoft.com/office/drawing/2014/main" id="{4E22F0C4-332F-F908-194F-9306D0BCE218}"/>
              </a:ext>
            </a:extLst>
          </p:cNvPr>
          <p:cNvSpPr txBox="1"/>
          <p:nvPr/>
        </p:nvSpPr>
        <p:spPr>
          <a:xfrm>
            <a:off x="10933363" y="112668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QB_7_BD.59_1#1f1bb5716?colgroup=3,8,18&amp;vaa=1&amp;vcp=1&amp;vis=1&amp;pid=4355a0dd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490017"/>
              </p:ext>
            </p:extLst>
          </p:nvPr>
        </p:nvGraphicFramePr>
        <p:xfrm>
          <a:off x="539497" y="2094452"/>
          <a:ext cx="11112011" cy="3373692"/>
        </p:xfrm>
        <a:graphic>
          <a:graphicData uri="http://schemas.openxmlformats.org/drawingml/2006/table">
            <a:tbl>
              <a:tblPr/>
              <a:tblGrid>
                <a:gridCol w="1361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70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8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413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3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男性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生殖系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统示意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7800"/>
                        </a:lnSpc>
                      </a:pPr>
                      <a:r>
                        <a:rPr lang="en-US" altLang="zh-CN" sz="99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是男性主要性器官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结扎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［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］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可以达到避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孕效果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成年男性结扎后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在生理上表现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为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精子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第二性征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7_BD.59_2#1f1bb5716.table_image?tii=4&amp;vaa=1&amp;vcp=1&amp;vis=1&amp;pid=4355a0dd4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2758" y="3049810"/>
            <a:ext cx="1746504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AN.60_1#1f1bb5716.blank?vaa=1&amp;vcp=1&amp;vis=1&amp;pid=4355a0dd4&amp;color=0,0,0&amp;mp=1&amp;vpa=46&amp;vtp=1&amp;vaab=1"/>
          <p:cNvSpPr/>
          <p:nvPr/>
        </p:nvSpPr>
        <p:spPr>
          <a:xfrm>
            <a:off x="6198066" y="26559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5" name="QB_7_AN.61_1#1f1bb5716.blank?vaa=1&amp;vcp=1&amp;vis=1&amp;pid=4355a0dd4&amp;color=0,0,0&amp;mp=1&amp;vpa=47&amp;vtp=1&amp;vaab=1&amp;bbb=1"/>
          <p:cNvSpPr/>
          <p:nvPr/>
        </p:nvSpPr>
        <p:spPr>
          <a:xfrm>
            <a:off x="7300585" y="2652522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睾丸</a:t>
            </a:r>
            <a:endParaRPr lang="en-US" altLang="zh-CN" sz="2800" dirty="0"/>
          </a:p>
        </p:txBody>
      </p:sp>
      <p:sp>
        <p:nvSpPr>
          <p:cNvPr id="6" name="QB_7_AN.62_1#1f1bb5716.blank?vaa=1&amp;vcp=1&amp;vis=1&amp;pid=4355a0dd4&amp;color=0,0,0&amp;mp=1&amp;vpa=48&amp;vtp=1&amp;vaab=1&amp;bbb=1&amp;hb=1"/>
          <p:cNvSpPr/>
          <p:nvPr/>
        </p:nvSpPr>
        <p:spPr>
          <a:xfrm>
            <a:off x="4922520" y="2655951"/>
            <a:ext cx="6496908" cy="1057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3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产生精子，分泌雄性激素</a:t>
            </a:r>
            <a:endParaRPr lang="en-US" altLang="zh-CN" sz="2800" dirty="0"/>
          </a:p>
        </p:txBody>
      </p:sp>
      <p:sp>
        <p:nvSpPr>
          <p:cNvPr id="7" name="QB_7_AN.63_1#1f1bb5716.blank?vaa=1&amp;vcp=1&amp;vis=1&amp;pid=4355a0dd4&amp;color=0,0,0&amp;mp=1&amp;vpa=49&amp;vtp=1&amp;vaab=1"/>
          <p:cNvSpPr/>
          <p:nvPr/>
        </p:nvSpPr>
        <p:spPr>
          <a:xfrm>
            <a:off x="6927047" y="3773249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8" name="QB_7_AN.64_1#1f1bb5716.blank?vaa=1&amp;vcp=1&amp;vis=1&amp;pid=4355a0dd4&amp;color=0,0,0&amp;mp=1&amp;vpa=50&amp;vtp=1&amp;vaab=1&amp;bbb=1"/>
          <p:cNvSpPr/>
          <p:nvPr/>
        </p:nvSpPr>
        <p:spPr>
          <a:xfrm>
            <a:off x="8009087" y="3781298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输精管</a:t>
            </a:r>
            <a:endParaRPr lang="en-US" altLang="zh-CN" sz="2800" dirty="0"/>
          </a:p>
        </p:txBody>
      </p:sp>
      <p:sp>
        <p:nvSpPr>
          <p:cNvPr id="9" name="QB_7_AN.65_1#1f1bb5716.blank?vaa=1&amp;vcp=1&amp;vis=1&amp;pid=4355a0dd4&amp;color=0,0,0&amp;mp=1&amp;vpa=51&amp;vtp=1&amp;vaab=1&amp;bbb=1"/>
          <p:cNvSpPr/>
          <p:nvPr/>
        </p:nvSpPr>
        <p:spPr>
          <a:xfrm>
            <a:off x="5309066" y="4871085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能产生</a:t>
            </a:r>
            <a:endParaRPr lang="en-US" altLang="zh-CN" sz="2800" dirty="0"/>
          </a:p>
        </p:txBody>
      </p:sp>
      <p:sp>
        <p:nvSpPr>
          <p:cNvPr id="10" name="QB_7_AN.66_1#1f1bb5716.blank?vaa=1&amp;vcp=1&amp;vis=1&amp;pid=4355a0dd4&amp;color=0,0,0&amp;mp=1&amp;vpa=52&amp;vtp=1&amp;vaab=1"/>
          <p:cNvSpPr/>
          <p:nvPr/>
        </p:nvSpPr>
        <p:spPr>
          <a:xfrm>
            <a:off x="7785567" y="4871085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</a:t>
            </a:r>
            <a:endParaRPr lang="en-US" altLang="zh-CN" sz="2800" dirty="0"/>
          </a:p>
        </p:txBody>
      </p:sp>
      <p:sp>
        <p:nvSpPr>
          <p:cNvPr id="2" name="QB_7_BD.59_1#1f1bb5716?colgroup=3,8,18&amp;vaa=1&amp;vcp=1&amp;vis=1&amp;pid=4355a0dd4&amp;color=0,0,0&amp;mp=1&amp;vtp=1&amp;vaab=1&amp;bt=1&amp;bbb=1">
            <a:extLst>
              <a:ext uri="{FF2B5EF4-FFF2-40B4-BE49-F238E27FC236}">
                <a16:creationId xmlns:a16="http://schemas.microsoft.com/office/drawing/2014/main" id="{349C8702-893B-6708-28C8-E1359230CE12}"/>
              </a:ext>
            </a:extLst>
          </p:cNvPr>
          <p:cNvSpPr txBox="1"/>
          <p:nvPr/>
        </p:nvSpPr>
        <p:spPr>
          <a:xfrm>
            <a:off x="10933363" y="13860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QB_7_BD.67_1#1f1bb5716?colgroup=3,8,18&amp;vaa=1&amp;vcp=1&amp;vis=1&amp;pid=4355a0dd4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782812"/>
              </p:ext>
            </p:extLst>
          </p:nvPr>
        </p:nvGraphicFramePr>
        <p:xfrm>
          <a:off x="539497" y="1815560"/>
          <a:ext cx="11112011" cy="3931476"/>
        </p:xfrm>
        <a:graphic>
          <a:graphicData uri="http://schemas.openxmlformats.org/drawingml/2006/table">
            <a:tbl>
              <a:tblPr/>
              <a:tblGrid>
                <a:gridCol w="1361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70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8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191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4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某地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男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女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生身高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增长速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度曲线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7000"/>
                        </a:lnSpc>
                      </a:pPr>
                      <a:r>
                        <a:rPr lang="en-US" altLang="zh-CN" sz="94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</a:t>
                      </a:r>
                    </a:p>
                    <a:p>
                      <a:pPr algn="ctr" latinLnBrk="1" hangingPunct="0">
                        <a:lnSpc>
                          <a:spcPct val="150000"/>
                        </a:lnSpc>
                      </a:pP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男生进入青春期的年龄比女生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青春期的显著特点是身高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因此在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青春期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应多吃一些含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丰富的食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2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青春期最突出的特征是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育和成熟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QB_7_BD.67_2#1f1bb5716.table_image?tii=5&amp;vaa=1&amp;vcp=1&amp;vis=1&amp;pid=4355a0dd4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6978" y="2976658"/>
            <a:ext cx="2798064" cy="214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7_AN.68_1#1f1bb5716.blank?vaa=1&amp;vcp=1&amp;vis=1&amp;pid=4355a0dd4&amp;color=0,0,0&amp;mp=1&amp;vpa=53&amp;vtp=1&amp;vaab=1"/>
          <p:cNvSpPr/>
          <p:nvPr/>
        </p:nvSpPr>
        <p:spPr>
          <a:xfrm>
            <a:off x="10465267" y="2376551"/>
            <a:ext cx="6143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晚</a:t>
            </a:r>
            <a:endParaRPr lang="en-US" altLang="zh-CN" sz="2800" dirty="0"/>
          </a:p>
        </p:txBody>
      </p:sp>
      <p:sp>
        <p:nvSpPr>
          <p:cNvPr id="5" name="QB_7_AN.69_1#1f1bb5716.blank?vaa=1&amp;vcp=1&amp;vis=1&amp;pid=4355a0dd4&amp;color=0,0,0&amp;mp=1&amp;vpa=54&amp;vtp=1&amp;vaab=1&amp;bbb=1"/>
          <p:cNvSpPr/>
          <p:nvPr/>
        </p:nvSpPr>
        <p:spPr>
          <a:xfrm>
            <a:off x="8865067" y="2935351"/>
            <a:ext cx="9699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突增</a:t>
            </a:r>
            <a:endParaRPr lang="en-US" altLang="zh-CN" sz="2800" dirty="0"/>
          </a:p>
        </p:txBody>
      </p:sp>
      <p:sp>
        <p:nvSpPr>
          <p:cNvPr id="6" name="QB_7_AN.70_1#1f1bb5716.blank?vaa=1&amp;vcp=1&amp;vis=1&amp;pid=4355a0dd4&amp;color=0,0,0&amp;mp=1&amp;vpa=55&amp;vtp=1&amp;vaab=1&amp;bbb=1"/>
          <p:cNvSpPr/>
          <p:nvPr/>
        </p:nvSpPr>
        <p:spPr>
          <a:xfrm>
            <a:off x="8496767" y="34941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蛋白质</a:t>
            </a:r>
            <a:endParaRPr lang="en-US" altLang="zh-CN" sz="2800" dirty="0"/>
          </a:p>
        </p:txBody>
      </p:sp>
      <p:sp>
        <p:nvSpPr>
          <p:cNvPr id="7" name="QB_7_AN.71_1#1f1bb5716.blank?vaa=1&amp;vcp=1&amp;vis=1&amp;pid=4355a0dd4&amp;color=0,0,0&amp;mp=1&amp;vpa=56&amp;vtp=1&amp;vaab=1&amp;bbb=1"/>
          <p:cNvSpPr/>
          <p:nvPr/>
        </p:nvSpPr>
        <p:spPr>
          <a:xfrm>
            <a:off x="9398467" y="4611751"/>
            <a:ext cx="1325563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性器官</a:t>
            </a:r>
            <a:endParaRPr lang="en-US" altLang="zh-CN" sz="2800" dirty="0"/>
          </a:p>
        </p:txBody>
      </p:sp>
      <p:sp>
        <p:nvSpPr>
          <p:cNvPr id="2" name="QB_7_BD.67_1#1f1bb5716?colgroup=3,8,18&amp;vaa=1&amp;vcp=1&amp;vis=1&amp;pid=4355a0dd4&amp;color=0,0,0&amp;mp=1&amp;vtp=1&amp;vaab=1&amp;bt=1&amp;bbb=1">
            <a:extLst>
              <a:ext uri="{FF2B5EF4-FFF2-40B4-BE49-F238E27FC236}">
                <a16:creationId xmlns:a16="http://schemas.microsoft.com/office/drawing/2014/main" id="{9B10A647-0D4A-8EBC-46F0-9FC4B2081278}"/>
              </a:ext>
            </a:extLst>
          </p:cNvPr>
          <p:cNvSpPr txBox="1"/>
          <p:nvPr/>
        </p:nvSpPr>
        <p:spPr>
          <a:xfrm>
            <a:off x="10933363" y="1107154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0cbafc421.fixed?vcp=1&amp;pid=edf59f83b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人的由来</a:t>
            </a:r>
            <a:endParaRPr lang="en-US" altLang="zh-CN" sz="4000" dirty="0"/>
          </a:p>
        </p:txBody>
      </p:sp>
      <p:sp>
        <p:nvSpPr>
          <p:cNvPr id="3" name="C_5_BD#0cbafc421.fixed?vcp=1&amp;pid=edf59f83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B577D4-411C-A1D2-3250-14588D4F4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3_1#4ccd472fe?vaa=1&amp;vcp=1&amp;vis=1&amp;pid=0cbafc421&amp;color=0,0,0&amp;mp=1&amp;vtp=1&amp;vaab=1&amp;bt=1&amp;bbb=1&amp;hb=1">
            <a:extLst>
              <a:ext uri="{FF2B5EF4-FFF2-40B4-BE49-F238E27FC236}">
                <a16:creationId xmlns:a16="http://schemas.microsoft.com/office/drawing/2014/main" id="{B0F3B16C-871A-CFBD-62A8-5ABC396AF878}"/>
              </a:ext>
            </a:extLst>
          </p:cNvPr>
          <p:cNvSpPr/>
          <p:nvPr/>
        </p:nvSpPr>
        <p:spPr>
          <a:xfrm>
            <a:off x="539496" y="554400"/>
            <a:ext cx="11109960" cy="109767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考点1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山东东营·模拟</a:t>
            </a:r>
            <a:r>
              <a:rPr lang="en-US" altLang="zh-CN" sz="2800" b="0" i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从森林古猿到人类的漫长进化历程中</a:t>
            </a:r>
            <a:r>
              <a:rPr lang="zh-CN" altLang="en-US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逐渐产生了许多与猿不同的特征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。下列叙述，你不认同的是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1_1#4ccd472fe.bracket?vaa=1&amp;vcp=1&amp;vis=1&amp;pid=0cbafc421&amp;color=0,0,0&amp;mp=1&amp;vpa=57&amp;vtp=1&amp;vaab=1">
            <a:extLst>
              <a:ext uri="{FF2B5EF4-FFF2-40B4-BE49-F238E27FC236}">
                <a16:creationId xmlns:a16="http://schemas.microsoft.com/office/drawing/2014/main" id="{A81CC317-86C2-E0FA-E4E0-D3DC277E2EEB}"/>
              </a:ext>
            </a:extLst>
          </p:cNvPr>
          <p:cNvSpPr/>
          <p:nvPr/>
        </p:nvSpPr>
        <p:spPr>
          <a:xfrm>
            <a:off x="9745361" y="1103236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73_2#4ccd472fe.choices?vaa=1&amp;vcp=1&amp;vis=1&amp;pid=0cbafc421&amp;color=0,0,0&amp;vtp=1&amp;vaab=1&amp;bbb=1">
            <a:extLst>
              <a:ext uri="{FF2B5EF4-FFF2-40B4-BE49-F238E27FC236}">
                <a16:creationId xmlns:a16="http://schemas.microsoft.com/office/drawing/2014/main" id="{85B06E88-319D-F9C3-2802-9C74A3FA1EBF}"/>
              </a:ext>
            </a:extLst>
          </p:cNvPr>
          <p:cNvSpPr/>
          <p:nvPr/>
        </p:nvSpPr>
        <p:spPr>
          <a:xfrm>
            <a:off x="539496" y="1684192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.前肢越来越粗壮有力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.能制造和使用工具</a:t>
            </a:r>
            <a:endParaRPr lang="en-US" altLang="zh-CN" sz="2800" dirty="0"/>
          </a:p>
          <a:p>
            <a:pPr latinLnBrk="1">
              <a:lnSpc>
                <a:spcPts val="44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.直立行走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，前肢解放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.学会用火，产生语言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453977915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EX.1_1#4ccd472fe?vaa=1&amp;vcp=1&amp;vis=1&amp;pid=0cbafc421&amp;color=0,0,0&amp;vtp=1&amp;vaab=1&amp;bt=1&amp;bbb=1&amp;hb=1"/>
          <p:cNvSpPr/>
          <p:nvPr/>
        </p:nvSpPr>
        <p:spPr>
          <a:xfrm>
            <a:off x="539496" y="8016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解答时可以从人类进化的过程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、直立行走的意义等方面切入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。人类发展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的概述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pic>
        <p:nvPicPr>
          <p:cNvPr id="3" name="QC_6_EX.1_1#4ccd472fe?vaa=1&amp;vcp=1&amp;vis=1&amp;pid=0cbafc42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C6EAFB"/>
              </a:clrFrom>
              <a:clrTo>
                <a:srgbClr val="C6EA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784" y="2779268"/>
            <a:ext cx="5257800" cy="3264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C_6_BD.75_1#267ac256e?vaa=1&amp;vcp=1&amp;vis=1&amp;pid=0cbafc421&amp;color=0,0,0&amp;vtp=1&amp;vaab=1&amp;bbb=1&amp;hb=1"/>
          <p:cNvSpPr/>
          <p:nvPr/>
        </p:nvSpPr>
        <p:spPr>
          <a:xfrm>
            <a:off x="539496" y="764311"/>
            <a:ext cx="11109960" cy="109767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考点2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十月怀胎，一朝分娩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”，母亲生育不容易</a:t>
            </a:r>
            <a:r>
              <a:rPr lang="zh-CN" altLang="en-US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列叙述错误的是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6_AN.76_1#267ac256e.bracket?vaa=1&amp;vcp=1&amp;vis=1&amp;pid=0cbafc421&amp;color=0,0,0&amp;vpa=58&amp;vtp=1&amp;vaab=1"/>
          <p:cNvSpPr/>
          <p:nvPr/>
        </p:nvSpPr>
        <p:spPr>
          <a:xfrm>
            <a:off x="810539" y="1393469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75_2#267ac256e.choices?vaa=1&amp;vcp=1&amp;vis=1&amp;pid=0cbafc421&amp;color=0,0,0&amp;vtp=1&amp;vaab=1&amp;bbb=1"/>
          <p:cNvSpPr/>
          <p:nvPr/>
        </p:nvSpPr>
        <p:spPr>
          <a:xfrm>
            <a:off x="539496" y="1894611"/>
            <a:ext cx="11109960" cy="2220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A.母体决定胎儿性别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.母体接触辐射可能引起胎儿心血管畸形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.二手烟中的有害物质可能影响胎儿的发育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.母体通过胎盘、脐带为胎儿输送营养和排出废物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757485e8.fixed?vcp=1&amp;pid=1ecd7ee2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3757485e8.fixed?vcp=1&amp;pid=1ecd7ee21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3757485e8.fixed?vcp=1&amp;pid=1ecd7ee21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生物圈中的人</a:t>
            </a:r>
            <a:endParaRPr lang="en-US" altLang="zh-CN" sz="4000" dirty="0"/>
          </a:p>
        </p:txBody>
      </p:sp>
      <p:sp>
        <p:nvSpPr>
          <p:cNvPr id="5" name="C_2#3757485e8.fixed?vcp=1&amp;pid=1ecd7ee21&amp;color=0,0,0&amp;vtp=1&amp;vaab=1&amp;bbb=1">
            <a:extLst>
              <a:ext uri="{FF2B5EF4-FFF2-40B4-BE49-F238E27FC236}">
                <a16:creationId xmlns:a16="http://schemas.microsoft.com/office/drawing/2014/main" id="{26FB4CDC-2998-EAA2-6091-1B1E6EA85DD7}"/>
              </a:ext>
            </a:extLst>
          </p:cNvPr>
          <p:cNvSpPr/>
          <p:nvPr/>
        </p:nvSpPr>
        <p:spPr>
          <a:xfrm>
            <a:off x="265176" y="4421125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</a:rPr>
              <a:t>第一章 人的由来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7_1#267ac256e.choices?vaa=1&amp;vcp=1&amp;vis=1&amp;pid=0cbafc421&amp;color=0,0,0&amp;mp=1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熟练掌握胎儿发育的过程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，以及胎儿和母体之间的关系是解题关键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。胎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儿的性别取决于精子的类型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。胎儿生活在子宫内半透明的羊水中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，通过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胎盘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、脐带从母体获得所需要的营养物质和氧气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，胎儿产生的二氧化碳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等废物也是通过胎盘经母体排出体外，因此母体接触辐射可能引起胎儿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心血管畸形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，二手烟中的有害物质可能影响胎儿的发育。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8_1#0e3a156e3?vaa=1&amp;vcp=1&amp;vis=1&amp;pid=0cbafc421&amp;color=0,0,0&amp;vtp=1&amp;vaab=1&amp;bbb=1&amp;hb=1">
            <a:extLst>
              <a:ext uri="{FF2B5EF4-FFF2-40B4-BE49-F238E27FC236}">
                <a16:creationId xmlns:a16="http://schemas.microsoft.com/office/drawing/2014/main" id="{17FEBE26-D672-E956-EE70-6946D37E2F30}"/>
              </a:ext>
            </a:extLst>
          </p:cNvPr>
          <p:cNvSpPr/>
          <p:nvPr/>
        </p:nvSpPr>
        <p:spPr>
          <a:xfrm>
            <a:off x="539496" y="569300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考点3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广西·中考）青春期的男孩和女孩，生理和心理都会发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生明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显的变化。下列做法不利于青少年健康度过青春期的是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BD.78_2#0e3a156e3.choices?vaa=1&amp;vcp=1&amp;vis=1&amp;pid=0cbafc421&amp;color=0,0,0&amp;vtp=1&amp;vaab=1&amp;bbb=1">
            <a:extLst>
              <a:ext uri="{FF2B5EF4-FFF2-40B4-BE49-F238E27FC236}">
                <a16:creationId xmlns:a16="http://schemas.microsoft.com/office/drawing/2014/main" id="{4BB0E57A-60C3-2038-8DC0-7F4441B2E202}"/>
              </a:ext>
            </a:extLst>
          </p:cNvPr>
          <p:cNvSpPr/>
          <p:nvPr/>
        </p:nvSpPr>
        <p:spPr>
          <a:xfrm>
            <a:off x="539496" y="1847573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A.主动学习青春期有关知识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B.挑食、厌食或暴饮暴食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C.积极参加各种文体活动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900" b="0" i="0" kern="0" dirty="0">
                <a:solidFill>
                  <a:srgbClr val="FFFFFF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D.人际交往中做到自尊、自爱</a:t>
            </a:r>
            <a:endParaRPr lang="en-US" altLang="zh-CN" sz="2800" dirty="0"/>
          </a:p>
        </p:txBody>
      </p:sp>
      <p:sp>
        <p:nvSpPr>
          <p:cNvPr id="4" name="QC_6_BD.78_3#0e3a156e3.choices?vaa=1&amp;vcp=1&amp;vis=1&amp;pid=0cbafc421&amp;color=0,0,0&amp;vtp=1&amp;vaab=1&amp;bbb=1&amp;hb=1">
            <a:extLst>
              <a:ext uri="{FF2B5EF4-FFF2-40B4-BE49-F238E27FC236}">
                <a16:creationId xmlns:a16="http://schemas.microsoft.com/office/drawing/2014/main" id="{D735A294-B8D1-8ADE-90B7-5AA31D827C45}"/>
              </a:ext>
            </a:extLst>
          </p:cNvPr>
          <p:cNvSpPr/>
          <p:nvPr/>
        </p:nvSpPr>
        <p:spPr>
          <a:xfrm>
            <a:off x="539496" y="3124558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熟练掌握青春期的身体、心理、生理方面的主要特点是解题关键。主动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学习青春期有关知识，了解青春期身体、生理和心理特点，获取全面而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均衡的营养，积极参加各种文体活动，放松心情、增强意志力，与异性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同学应正常交往，有利于青少年健康度过青春期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6_AN.79_1#0e3a156e3.bracket?vaa=1&amp;vcp=1&amp;vis=1&amp;pid=0cbafc421&amp;color=0,0,0&amp;vpa=59&amp;vtp=1&amp;vaab=1">
            <a:extLst>
              <a:ext uri="{FF2B5EF4-FFF2-40B4-BE49-F238E27FC236}">
                <a16:creationId xmlns:a16="http://schemas.microsoft.com/office/drawing/2014/main" id="{E3F833FA-6338-1B9C-91FE-98156750FC42}"/>
              </a:ext>
            </a:extLst>
          </p:cNvPr>
          <p:cNvSpPr/>
          <p:nvPr/>
        </p:nvSpPr>
        <p:spPr>
          <a:xfrm>
            <a:off x="9020714" y="12338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pic>
        <p:nvPicPr>
          <p:cNvPr id="6" name="QC_6_BD.78_2#0e3a156e3?vaa=1&amp;vcp=1&amp;vis=1&amp;pid=0cbafc421&amp;color=0,0,0&amp;tib=255,255,255&amp;iip=1&amp;vtp=1&amp;vaab=1" descr="preencoded.png">
            <a:extLst>
              <a:ext uri="{FF2B5EF4-FFF2-40B4-BE49-F238E27FC236}">
                <a16:creationId xmlns:a16="http://schemas.microsoft.com/office/drawing/2014/main" id="{8A2A0DA6-7B99-6BB8-BCA9-15D22C14BA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99006" y="2163041"/>
            <a:ext cx="9144" cy="9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6_BD.78_2#0e3a156e3?vaa=1&amp;vcp=1&amp;vis=1&amp;pid=0cbafc421&amp;color=0,0,0&amp;tib=255,255,255&amp;iip=2&amp;vtp=1&amp;vaab=1" descr="preencoded.png">
            <a:extLst>
              <a:ext uri="{FF2B5EF4-FFF2-40B4-BE49-F238E27FC236}">
                <a16:creationId xmlns:a16="http://schemas.microsoft.com/office/drawing/2014/main" id="{3EFF5C8D-9259-87F1-5E8B-6D7669E812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2769" y="2779277"/>
            <a:ext cx="9144" cy="9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625669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f5237dc4d.fixed?vcp=1&amp;pid=edf59f83b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人的由来</a:t>
            </a:r>
            <a:endParaRPr lang="en-US" altLang="zh-CN" sz="4000" dirty="0"/>
          </a:p>
        </p:txBody>
      </p:sp>
      <p:sp>
        <p:nvSpPr>
          <p:cNvPr id="3" name="C_5_BD#f5237dc4d.fixed?vcp=1&amp;pid=edf59f83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d55f2b32a?vcp=1&amp;pid=f5237dc4d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7_BD.80_1#d7fca1708?vaa=1&amp;vcp=1&amp;vis=1&amp;pid=d55f2b32a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研究发现，人和猿在骨骼结构上几乎相同；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人和猿的盲肠都有蚓突；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人和猿在胚胎发育的前五个月完全一样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这些事实说明了(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1_1#d7fca1708.bracket?vaa=1&amp;vcp=1&amp;vis=1&amp;pid=d55f2b32a&amp;color=0,0,0&amp;vpa=60&amp;vtp=1&amp;vaab=1"/>
          <p:cNvSpPr/>
          <p:nvPr/>
        </p:nvSpPr>
        <p:spPr>
          <a:xfrm>
            <a:off x="9706514" y="19016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7_BD.80_2#d7fca1708.choices?vaa=1&amp;vcp=1&amp;vis=1&amp;pid=d55f2b32a&amp;color=0,0,0&amp;vtp=1&amp;vaab=1&amp;bbb=1"/>
          <p:cNvSpPr/>
          <p:nvPr/>
        </p:nvSpPr>
        <p:spPr>
          <a:xfrm>
            <a:off x="539496" y="255064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.人是由猿进化而来的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.人和猿有共同的祖先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C.人比猿高等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.现代类人猿也能进化成人</a:t>
            </a:r>
            <a:endParaRPr lang="en-US" altLang="zh-CN" sz="2800" dirty="0"/>
          </a:p>
        </p:txBody>
      </p:sp>
      <p:sp>
        <p:nvSpPr>
          <p:cNvPr id="6" name="QC_7_BD.82_1#6a79cec7f?vaa=1&amp;vcp=1&amp;vis=1&amp;pid=d55f2b32a&amp;color=0,0,0&amp;vtp=1&amp;vaab=1&amp;bbb=1&amp;hb=1"/>
          <p:cNvSpPr/>
          <p:nvPr/>
        </p:nvSpPr>
        <p:spPr>
          <a:xfrm>
            <a:off x="539496" y="382763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少女露西化石被认定属于古人类而不是类人猿的主要原因是她能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7" name="QC_7_AN.83_1#6a79cec7f.bracket?vaa=1&amp;vcp=1&amp;vis=1&amp;pid=d55f2b32a&amp;color=0,0,0&amp;vpa=61&amp;vtp=1&amp;vaab=1"/>
          <p:cNvSpPr/>
          <p:nvPr/>
        </p:nvSpPr>
        <p:spPr>
          <a:xfrm>
            <a:off x="816515" y="446199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7_BD.82_2#6a79cec7f.choices?vaa=1&amp;vcp=1&amp;vis=1&amp;pid=d55f2b32a&amp;color=0,0,0&amp;vtp=1&amp;vaab=1&amp;bbb=1"/>
          <p:cNvSpPr/>
          <p:nvPr/>
        </p:nvSpPr>
        <p:spPr>
          <a:xfrm>
            <a:off x="539496" y="509680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939415" algn="l"/>
                <a:tab pos="5840730" algn="l"/>
                <a:tab pos="80308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.直立行走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B.制造工具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C.用火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.用语言交流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4_1#2cd21f85a?vaa=1&amp;vcp=1&amp;vis=1&amp;pid=d55f2b32a&amp;color=0,0,0&amp;vtp=1&amp;vaab=1&amp;bt=1&amp;bbb=1"/>
          <p:cNvSpPr/>
          <p:nvPr/>
        </p:nvSpPr>
        <p:spPr>
          <a:xfrm>
            <a:off x="539496" y="88350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下列有关“人类起源与发展”的认识，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7_AN.1_1#2cd21f85a.bracket?vaa=1&amp;vcp=1&amp;vis=1&amp;pid=d55f2b32a&amp;color=0,0,0&amp;vpa=62&amp;vtp=1&amp;vaab=1"/>
          <p:cNvSpPr/>
          <p:nvPr/>
        </p:nvSpPr>
        <p:spPr>
          <a:xfrm>
            <a:off x="8153939" y="870172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84_2#2cd21f85a.choices?vaa=1&amp;vcp=1&amp;vis=1&amp;pid=d55f2b32a&amp;color=0,0,0&amp;vtp=1&amp;vaab=1&amp;bbb=1"/>
          <p:cNvSpPr/>
          <p:nvPr/>
        </p:nvSpPr>
        <p:spPr>
          <a:xfrm>
            <a:off x="539496" y="1515776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A.现代类人猿和人类的共同祖先是森林古猿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.森林大量消失与部分森林古猿向直立行走方向发展有直接关系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.语言的产生是人猿分界的重要标志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.分析露西化石，推测露西可能采用了直立行走的运动方式</a:t>
            </a:r>
            <a:endParaRPr lang="en-US" altLang="zh-CN" sz="2800" dirty="0"/>
          </a:p>
        </p:txBody>
      </p:sp>
      <p:sp>
        <p:nvSpPr>
          <p:cNvPr id="5" name="QC_7_BD.86_1#a0d83c1f7?vaa=1&amp;vcp=1&amp;vis=1&amp;pid=d55f2b32a&amp;color=0,0,0&amp;vtp=1&amp;vaab=1&amp;bbb=1&amp;hb=1"/>
          <p:cNvSpPr/>
          <p:nvPr/>
        </p:nvSpPr>
        <p:spPr>
          <a:xfrm>
            <a:off x="539496" y="4081176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男孩进入青春期后会出现遗精现象，排出精子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生精子的器官是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6" name="QC_7_AN.87_1#a0d83c1f7.bracket?vaa=1&amp;vcp=1&amp;vis=1&amp;pid=d55f2b32a&amp;color=0,0,0&amp;vpa=63&amp;vtp=1&amp;vaab=1"/>
          <p:cNvSpPr/>
          <p:nvPr/>
        </p:nvSpPr>
        <p:spPr>
          <a:xfrm>
            <a:off x="918115" y="4774407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7_BD.86_2#a0d83c1f7.choices?vaa=1&amp;vcp=1&amp;vis=1&amp;pid=d55f2b32a&amp;color=0,0,0&amp;vtp=1&amp;vaab=1&amp;bbb=1"/>
          <p:cNvSpPr/>
          <p:nvPr/>
        </p:nvSpPr>
        <p:spPr>
          <a:xfrm>
            <a:off x="539496" y="53503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564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.尿道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B.睾丸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C.前列腺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.阴茎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8_1#c1d786846?vaa=1&amp;vcp=1&amp;vis=1&amp;pid=d55f2b32a&amp;color=0,0,0&amp;vtp=1&amp;vaab=1&amp;bt=1&amp;bbb=1&amp;hb=1"/>
          <p:cNvSpPr/>
          <p:nvPr/>
        </p:nvSpPr>
        <p:spPr>
          <a:xfrm>
            <a:off x="539496" y="892048"/>
            <a:ext cx="11109960" cy="123232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青春期是青少年生长发育的黄金时期，他们的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生理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和心理都会发生显著变化。下列做法不利于青少年健康成长的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7_AN.1_1#c1d786846.bracket?vaa=1&amp;vcp=1&amp;vis=1&amp;pid=d55f2b32a&amp;color=0,0,0&amp;vpa=64&amp;vtp=1&amp;vaab=1"/>
          <p:cNvSpPr/>
          <p:nvPr/>
        </p:nvSpPr>
        <p:spPr>
          <a:xfrm>
            <a:off x="7970350" y="1552508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7_BD.88_2#c1d786846.choices?vaa=1&amp;vcp=1&amp;vis=1&amp;pid=d55f2b32a&amp;color=0,0,0&amp;vtp=1&amp;vaab=1&amp;bbb=1"/>
          <p:cNvSpPr/>
          <p:nvPr/>
        </p:nvSpPr>
        <p:spPr>
          <a:xfrm>
            <a:off x="539496" y="21073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.摄入充足营养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.集中精力专注学业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C.拒绝与异性交往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.了解遗精和月经的相关知识</a:t>
            </a:r>
            <a:endParaRPr lang="en-US" altLang="zh-CN" sz="2800" dirty="0"/>
          </a:p>
        </p:txBody>
      </p:sp>
      <p:sp>
        <p:nvSpPr>
          <p:cNvPr id="5" name="QC_7_BD.90_1#31f7bce73?vaa=1&amp;vcp=1&amp;vis=1&amp;pid=d55f2b32a&amp;color=0,0,0&amp;vtp=1&amp;vaab=1&amp;bbb=1"/>
          <p:cNvSpPr/>
          <p:nvPr/>
        </p:nvSpPr>
        <p:spPr>
          <a:xfrm>
            <a:off x="539496" y="337656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下列关于青春期发育特点的叙述，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错误的是(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7_AN.91_1#31f7bce73.bracket?vaa=1&amp;vcp=1&amp;vis=1&amp;pid=d55f2b32a&amp;color=0,0,0&amp;vpa=65&amp;vtp=1&amp;vaab=1"/>
          <p:cNvSpPr/>
          <p:nvPr/>
        </p:nvSpPr>
        <p:spPr>
          <a:xfrm>
            <a:off x="7839614" y="336323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7_BD.90_2#31f7bce73.choices?vaa=1&amp;vcp=1&amp;vis=1&amp;pid=d55f2b32a&amp;color=0,0,0&amp;vtp=1&amp;vaab=1&amp;bbb=1"/>
          <p:cNvSpPr/>
          <p:nvPr/>
        </p:nvSpPr>
        <p:spPr>
          <a:xfrm>
            <a:off x="539496" y="400604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.身高突增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.出现第二性征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C.性意识开始萌动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.出现第一性征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b4211725b?vcp=1&amp;pid=f5237dc4d&amp;color=0,170,129&amp;vtp=1&amp;vaab=1&amp;bt=1&amp;bbb=1"/>
          <p:cNvSpPr/>
          <p:nvPr/>
        </p:nvSpPr>
        <p:spPr>
          <a:xfrm>
            <a:off x="539496" y="554400"/>
            <a:ext cx="11109960" cy="56222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C_7_BD.92_1#045c548b8?sp=1&amp;vaa=1&amp;vcp=1&amp;vis=1&amp;pid=b4211725b&amp;color=0,0,0&amp;vtp=1&amp;vaab=1&amp;bbb=1"/>
          <p:cNvSpPr/>
          <p:nvPr/>
        </p:nvSpPr>
        <p:spPr>
          <a:xfrm>
            <a:off x="539496" y="1192756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（湖南岳阳·模拟）关于人的生长发育描述错误的是(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7_AN.94_1#045c548b8.bracket?vaa=1&amp;vcp=1&amp;vis=1&amp;pid=b4211725b&amp;color=0,0,0&amp;vpa=66&amp;vtp=1&amp;vaab=1"/>
          <p:cNvSpPr/>
          <p:nvPr/>
        </p:nvSpPr>
        <p:spPr>
          <a:xfrm>
            <a:off x="9075810" y="1192756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pic>
        <p:nvPicPr>
          <p:cNvPr id="5" name="QC_7_BD.92_2#045c548b8?htil=1&amp;vaa=1&amp;vcp=1&amp;vis=1&amp;pid=b4211725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7" y="1713084"/>
            <a:ext cx="5041417" cy="2099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C_7_BD.92_3#045c548b8.choices?htil=1&amp;vaa=1&amp;vcp=1&amp;vis=1&amp;pid=b4211725b&amp;color=0,0,0&amp;vtp=1&amp;vaab=1&amp;bbb=1&amp;hs=1"/>
          <p:cNvSpPr/>
          <p:nvPr/>
        </p:nvSpPr>
        <p:spPr>
          <a:xfrm>
            <a:off x="539496" y="1725784"/>
            <a:ext cx="5559552" cy="2103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A.①可表示细胞分裂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.若①为场所，则表示输卵管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.②可表示子宫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.若③代表时期则，男孩早于女孩</a:t>
            </a:r>
            <a:endParaRPr lang="en-US" altLang="zh-CN" sz="2800" dirty="0"/>
          </a:p>
        </p:txBody>
      </p:sp>
      <p:sp>
        <p:nvSpPr>
          <p:cNvPr id="7" name="QC_7_AS.1_1#045c548b8?vaa=1&amp;vcp=1&amp;vis=1&amp;pid=b4211725b&amp;color=0,0,0&amp;vtp=1&amp;vaab=1&amp;bbb=1&amp;hb=1&amp;hs=1"/>
          <p:cNvSpPr/>
          <p:nvPr/>
        </p:nvSpPr>
        <p:spPr>
          <a:xfrm>
            <a:off x="539496" y="3859384"/>
            <a:ext cx="11109960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图中过程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表示受精卵进行细胞分裂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受精卵分裂形成胚泡的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过程发生在输卵管中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胚泡发育成胎儿的场所是子宫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若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代表时期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则是青春期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,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一般来说女孩进入青春期的时间比男孩早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7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7_BD.96_1#1da9b5be2?htil=2&amp;vaa=1&amp;vcp=1&amp;vis=1&amp;pid=b4211725b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13219" y="690338"/>
            <a:ext cx="3168188" cy="192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7_BD.96_2#1da9b5be2?htil=2&amp;sp=1&amp;vaa=1&amp;vcp=1&amp;vis=1&amp;pid=b4211725b&amp;color=0,0,0&amp;vtp=1&amp;vaab=1&amp;bt=1&amp;bbb=1&amp;hb=1&amp;hs=1"/>
          <p:cNvSpPr/>
          <p:nvPr/>
        </p:nvSpPr>
        <p:spPr>
          <a:xfrm>
            <a:off x="539496" y="887539"/>
            <a:ext cx="7516368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（山东东营·模拟）试管婴儿技术为众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孕不育家庭带来了福音。如图为排卵、受精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和怀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孕的示意图，据图分析，错误的是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7_AN.98_1#1da9b5be2.bracket?vaa=1&amp;vcp=1&amp;vis=1&amp;pid=b4211725b&amp;color=0,0,0&amp;vpa=67&amp;vtp=1&amp;vaab=1"/>
          <p:cNvSpPr/>
          <p:nvPr/>
        </p:nvSpPr>
        <p:spPr>
          <a:xfrm>
            <a:off x="5430349" y="2209945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7_BD.96_3#1da9b5be2.choices?vaa=1&amp;vcp=1&amp;vis=1&amp;pid=b4211725b&amp;color=0,0,0&amp;vtp=1&amp;vaab=1&amp;bbb=1&amp;hs=1"/>
          <p:cNvSpPr/>
          <p:nvPr/>
        </p:nvSpPr>
        <p:spPr>
          <a:xfrm>
            <a:off x="539496" y="280777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A.自然受孕时，精子在①处和卵细胞结合形成受精卵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.实施试管婴儿技术时，医生用腹腔镜从母体②中取出卵细胞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.形成的早期胚胎移植到③中继续完成发育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.若输卵管堵塞，则会影响女性的第二性征表现</a:t>
            </a:r>
            <a:endParaRPr lang="en-US" altLang="zh-CN" sz="2800" dirty="0"/>
          </a:p>
        </p:txBody>
      </p:sp>
      <p:sp>
        <p:nvSpPr>
          <p:cNvPr id="6" name="QC_7_AS.1_1#1da9b5be2?vaa=1&amp;vcp=1&amp;vis=1&amp;pid=b4211725b&amp;color=0,0,0&amp;vtp=1&amp;vaab=1&amp;bbb=1&amp;hs=1"/>
          <p:cNvSpPr/>
          <p:nvPr/>
        </p:nvSpPr>
        <p:spPr>
          <a:xfrm>
            <a:off x="539496" y="536536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女性第二性征受雌性激素调节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雌性激素是卵巢分泌的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018102a7f?vcp=1&amp;pid=f5237dc4d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sp>
        <p:nvSpPr>
          <p:cNvPr id="3" name="QO_7_BD.100_1#0a4b4ac46?sp=1&amp;vaa=1&amp;vcp=1&amp;vis=1&amp;pid=018102a7f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9.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人的生殖是通过生殖系统完成的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下图是男、女生殖系统的部分结构及</a:t>
            </a:r>
            <a:endParaRPr lang="en-US" altLang="zh-CN" sz="2800" b="0" i="0" spc="-5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子宫内的胎儿示意图</a:t>
            </a:r>
            <a:r>
              <a:rPr lang="zh-CN" altLang="en-US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spc="-5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请据图回答问题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（［</a:t>
            </a:r>
            <a:r>
              <a:rPr lang="en-US" altLang="zh-CN" sz="2800" b="0" i="0" spc="-5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］中填代号，____上填文字）：</a:t>
            </a:r>
            <a:endParaRPr lang="en-US" altLang="zh-CN" sz="2800" spc="-50" dirty="0"/>
          </a:p>
        </p:txBody>
      </p:sp>
      <p:pic>
        <p:nvPicPr>
          <p:cNvPr id="4" name="QO_7_BD.100_3#0a4b4ac46?iti=1&amp;htil=1&amp;vaa=1&amp;vcp=1&amp;vis=1&amp;pid=018102a7f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9888" y="2650281"/>
            <a:ext cx="2002536" cy="237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O_7_BD.100_4#0a4b4ac46?iti=2&amp;htil=1&amp;vaa=1&amp;vcp=1&amp;vis=1&amp;pid=018102a7f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2604561"/>
            <a:ext cx="3044952" cy="24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O_7_BD.100_5#0a4b4ac46?iti=3&amp;htil=1&amp;vaa=1&amp;vcp=1&amp;vis=1&amp;pid=018102a7f&amp;color=0,0,0&amp;tib=255,255,255&amp;vtp=1&amp;vaab=1" descr="preencoded.pn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59368" y="2760009"/>
            <a:ext cx="2286000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BD.100_6#0a4b4ac46?iti=1&amp;htil=1&amp;vaa=1&amp;vcp=1&amp;vis=1&amp;pid=018102a7f&amp;color=0,0,0&amp;vtp=1&amp;vaab=1"/>
          <p:cNvSpPr/>
          <p:nvPr/>
        </p:nvSpPr>
        <p:spPr>
          <a:xfrm>
            <a:off x="2172875" y="5154721"/>
            <a:ext cx="436562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</a:t>
            </a:r>
            <a:endParaRPr lang="en-US" altLang="zh-CN" sz="2800" dirty="0"/>
          </a:p>
        </p:txBody>
      </p:sp>
      <p:sp>
        <p:nvSpPr>
          <p:cNvPr id="8" name="QO_7_BD.100_7#0a4b4ac46?iti=2&amp;htil=1&amp;vaa=1&amp;vcp=1&amp;vis=1&amp;pid=018102a7f&amp;color=0,0,0&amp;vtp=1&amp;vaab=1"/>
          <p:cNvSpPr/>
          <p:nvPr/>
        </p:nvSpPr>
        <p:spPr>
          <a:xfrm>
            <a:off x="5876195" y="5154721"/>
            <a:ext cx="436562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9" name="QO_7_BD.100_8#0a4b4ac46?iti=3&amp;htil=1&amp;vaa=1&amp;vcp=1&amp;vis=1&amp;pid=018102a7f&amp;color=0,0,0&amp;vtp=1&amp;vaab=1"/>
          <p:cNvSpPr/>
          <p:nvPr/>
        </p:nvSpPr>
        <p:spPr>
          <a:xfrm>
            <a:off x="9584087" y="5154721"/>
            <a:ext cx="436562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QB_8_AN.3_1#27605caf8.blank?vaa=1&amp;vcp=1&amp;vis=1&amp;pid=0a4b4ac46&amp;color=0,0,0&amp;vpa=70&amp;vtp=1&amp;vaab=1&amp;bbb=1&amp;hb=1"/>
          <p:cNvSpPr/>
          <p:nvPr/>
        </p:nvSpPr>
        <p:spPr>
          <a:xfrm>
            <a:off x="541020" y="39800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产生精子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分泌雄性激素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QB_8_BD.101_1#27605caf8?vaa=1&amp;vcp=1&amp;vis=1&amp;pid=0a4b4ac46&amp;color=0,0,0&amp;vtp=1&amp;vaab=1&amp;bt=1&amp;bbb=1&amp;hb=1"/>
              <p:cNvSpPr/>
              <p:nvPr/>
            </p:nvSpPr>
            <p:spPr>
              <a:xfrm>
                <a:off x="462494" y="422135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（1）图甲中男性的主要生殖器官是［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其功能是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图中的前列腺是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rPr>
                      <m:t>［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③</m:t>
                    </m:r>
                    <m:r>
                      <m:rPr>
                        <m:nor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rPr>
                      <m:t>］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能起到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输送精子作用的是图中的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QB_8_BD.101_1#27605caf8?vaa=1&amp;vcp=1&amp;vis=1&amp;pid=0a4b4ac46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494" y="422135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r="-5708" b="-1118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8_AN.1_1#27605caf8.blank?vaa=1&amp;vcp=1&amp;vis=1&amp;pid=0a4b4ac46&amp;color=0,0,0&amp;vpa=68&amp;vtp=1&amp;vaab=1"/>
          <p:cNvSpPr/>
          <p:nvPr/>
        </p:nvSpPr>
        <p:spPr>
          <a:xfrm>
            <a:off x="6373232" y="39165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endParaRPr lang="en-US" altLang="zh-CN" sz="2800" dirty="0"/>
          </a:p>
        </p:txBody>
      </p:sp>
      <p:sp>
        <p:nvSpPr>
          <p:cNvPr id="4" name="QB_8_AN.2_1#27605caf8.blank?vaa=1&amp;vcp=1&amp;vis=1&amp;pid=0a4b4ac46&amp;color=0,0,0&amp;vpa=69&amp;vtp=1&amp;vaab=1&amp;bbb=1"/>
          <p:cNvSpPr/>
          <p:nvPr/>
        </p:nvSpPr>
        <p:spPr>
          <a:xfrm>
            <a:off x="7425014" y="39165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睾丸</a:t>
            </a:r>
            <a:endParaRPr lang="en-US" altLang="zh-CN" sz="2800" dirty="0"/>
          </a:p>
        </p:txBody>
      </p:sp>
      <p:sp>
        <p:nvSpPr>
          <p:cNvPr id="6" name="QB_8_AN.4_1#27605caf8.blank?vaa=1&amp;vcp=1&amp;vis=1&amp;pid=0a4b4ac46&amp;color=0,0,0&amp;vpa=71&amp;vtp=1&amp;vaab=1"/>
          <p:cNvSpPr/>
          <p:nvPr/>
        </p:nvSpPr>
        <p:spPr>
          <a:xfrm>
            <a:off x="6724631" y="104507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7" name="QB_8_AN.5_1#27605caf8.blank?vaa=1&amp;vcp=1&amp;vis=1&amp;pid=0a4b4ac46&amp;color=0,0,0&amp;vpa=72&amp;vtp=1&amp;vaab=1&amp;bbb=1"/>
          <p:cNvSpPr/>
          <p:nvPr/>
        </p:nvSpPr>
        <p:spPr>
          <a:xfrm>
            <a:off x="9581251" y="103064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附睾</a:t>
            </a:r>
            <a:endParaRPr lang="en-US" altLang="zh-CN" sz="2800" dirty="0"/>
          </a:p>
        </p:txBody>
      </p:sp>
      <p:sp>
        <p:nvSpPr>
          <p:cNvPr id="8" name="QB_8_AN.6_1#27605caf8.blank?vaa=1&amp;vcp=1&amp;vis=1&amp;pid=0a4b4ac46&amp;color=0,0,0&amp;vpa=73&amp;vtp=1&amp;vaab=1"/>
          <p:cNvSpPr/>
          <p:nvPr/>
        </p:nvSpPr>
        <p:spPr>
          <a:xfrm>
            <a:off x="4788431" y="1717535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⑥</a:t>
            </a:r>
            <a:endParaRPr lang="en-US" altLang="zh-CN" sz="2800" dirty="0"/>
          </a:p>
        </p:txBody>
      </p:sp>
      <p:sp>
        <p:nvSpPr>
          <p:cNvPr id="9" name="QB_8_AN.7_1#27605caf8.blank?vaa=1&amp;vcp=1&amp;vis=1&amp;pid=0a4b4ac46&amp;color=0,0,0&amp;vpa=74&amp;vtp=1&amp;vaab=1&amp;bbb=1"/>
          <p:cNvSpPr/>
          <p:nvPr/>
        </p:nvSpPr>
        <p:spPr>
          <a:xfrm>
            <a:off x="5908271" y="1698485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输精管</a:t>
            </a:r>
            <a:endParaRPr lang="en-US" altLang="zh-CN" sz="2800" dirty="0"/>
          </a:p>
        </p:txBody>
      </p:sp>
      <p:sp>
        <p:nvSpPr>
          <p:cNvPr id="10" name="QB_8_BD.109_1#c63959e16?vaa=1&amp;vcp=1&amp;vis=1&amp;pid=0a4b4ac46&amp;color=0,0,0&amp;vtp=1&amp;vaab=1&amp;bbb=1&amp;hb=1"/>
          <p:cNvSpPr/>
          <p:nvPr/>
        </p:nvSpPr>
        <p:spPr>
          <a:xfrm>
            <a:off x="462494" y="235043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（2）俗话说：“女大十八变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越变越好看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。”与之有关的结构是图乙中的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因为它除了能产生生殖细胞外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还能分泌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受精的部位一般在图乙中的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胎儿发育的场所是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［③］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8_AN.110_1#c63959e16.blank?vaa=1&amp;vcp=1&amp;vis=1&amp;pid=0a4b4ac46&amp;color=0,0,0&amp;vpa=75&amp;vtp=1&amp;vaab=1"/>
          <p:cNvSpPr/>
          <p:nvPr/>
        </p:nvSpPr>
        <p:spPr>
          <a:xfrm>
            <a:off x="922393" y="296765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endParaRPr lang="en-US" altLang="zh-CN" sz="2800" dirty="0"/>
          </a:p>
        </p:txBody>
      </p:sp>
      <p:sp>
        <p:nvSpPr>
          <p:cNvPr id="12" name="QB_8_AN.111_1#c63959e16.blank?vaa=1&amp;vcp=1&amp;vis=1&amp;pid=0a4b4ac46&amp;color=0,0,0&amp;vpa=76&amp;vtp=1&amp;vaab=1&amp;bbb=1"/>
          <p:cNvSpPr/>
          <p:nvPr/>
        </p:nvSpPr>
        <p:spPr>
          <a:xfrm>
            <a:off x="1935852" y="296765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卵巢</a:t>
            </a:r>
            <a:endParaRPr lang="en-US" altLang="zh-CN" sz="2800" dirty="0"/>
          </a:p>
        </p:txBody>
      </p:sp>
      <p:sp>
        <p:nvSpPr>
          <p:cNvPr id="13" name="QB_8_AN.112_1#c63959e16.blank?vaa=1&amp;vcp=1&amp;vis=1&amp;pid=0a4b4ac46&amp;color=0,0,0&amp;vpa=77&amp;vtp=1&amp;vaab=1&amp;bbb=1"/>
          <p:cNvSpPr/>
          <p:nvPr/>
        </p:nvSpPr>
        <p:spPr>
          <a:xfrm>
            <a:off x="9776991" y="297400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雌性激素</a:t>
            </a:r>
            <a:endParaRPr lang="en-US" altLang="zh-CN" sz="2800" dirty="0"/>
          </a:p>
        </p:txBody>
      </p:sp>
      <p:sp>
        <p:nvSpPr>
          <p:cNvPr id="14" name="QB_8_AN.113_1#c63959e16.blank?vaa=1&amp;vcp=1&amp;vis=1&amp;pid=0a4b4ac46&amp;color=0,0,0&amp;vpa=78&amp;vtp=1&amp;vaab=1"/>
          <p:cNvSpPr/>
          <p:nvPr/>
        </p:nvSpPr>
        <p:spPr>
          <a:xfrm>
            <a:off x="5095613" y="3615359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endParaRPr lang="en-US" altLang="zh-CN" sz="2800" dirty="0"/>
          </a:p>
        </p:txBody>
      </p:sp>
      <p:sp>
        <p:nvSpPr>
          <p:cNvPr id="15" name="QB_8_AN.114_1#c63959e16.blank?vaa=1&amp;vcp=1&amp;vis=1&amp;pid=0a4b4ac46&amp;color=0,0,0&amp;vpa=79&amp;vtp=1&amp;vaab=1&amp;bbb=1"/>
          <p:cNvSpPr/>
          <p:nvPr/>
        </p:nvSpPr>
        <p:spPr>
          <a:xfrm>
            <a:off x="6218292" y="3615359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输卵管</a:t>
            </a:r>
            <a:endParaRPr lang="en-US" altLang="zh-CN" sz="2800" dirty="0"/>
          </a:p>
        </p:txBody>
      </p:sp>
      <p:sp>
        <p:nvSpPr>
          <p:cNvPr id="16" name="QB_8_AN.115_1#c63959e16.blank?vaa=1&amp;vcp=1&amp;vis=1&amp;pid=0a4b4ac46&amp;color=0,0,0&amp;vpa=80&amp;vtp=1&amp;vaab=1&amp;bbb=1"/>
          <p:cNvSpPr/>
          <p:nvPr/>
        </p:nvSpPr>
        <p:spPr>
          <a:xfrm>
            <a:off x="1539612" y="424210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子宫</a:t>
            </a:r>
            <a:endParaRPr lang="en-US" altLang="zh-CN" sz="2800" dirty="0"/>
          </a:p>
        </p:txBody>
      </p:sp>
      <p:pic>
        <p:nvPicPr>
          <p:cNvPr id="17" name="QO_7_BD.100_3#0a4b4ac46?iti=1&amp;htil=1&amp;vaa=1&amp;vcp=1&amp;vis=1&amp;pid=018102a7f&amp;color=0,0,0&amp;tib=255,255,255&amp;vtp=1&amp;vaab=1" descr="preencoded.png">
            <a:extLst>
              <a:ext uri="{FF2B5EF4-FFF2-40B4-BE49-F238E27FC236}">
                <a16:creationId xmlns:a16="http://schemas.microsoft.com/office/drawing/2014/main" id="{AB0BFDEA-AAE3-6851-2063-BB7BE004140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7440" y="4169016"/>
            <a:ext cx="1388173" cy="164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18" name="QO_7_BD.100_4#0a4b4ac46?iti=2&amp;htil=1&amp;vaa=1&amp;vcp=1&amp;vis=1&amp;pid=018102a7f&amp;color=0,0,0&amp;tib=255,255,255&amp;vtp=1&amp;vaab=1" descr="preencoded.png">
            <a:extLst>
              <a:ext uri="{FF2B5EF4-FFF2-40B4-BE49-F238E27FC236}">
                <a16:creationId xmlns:a16="http://schemas.microsoft.com/office/drawing/2014/main" id="{F9EBB845-606E-5B59-11D0-E1D7B2FFA32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02993" y="4242105"/>
            <a:ext cx="2070958" cy="1648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9" name="QO_7_BD.100_6#0a4b4ac46?iti=1&amp;htil=1&amp;vaa=1&amp;vcp=1&amp;vis=1&amp;pid=018102a7f&amp;color=0,0,0&amp;vtp=1&amp;vaab=1">
            <a:extLst>
              <a:ext uri="{FF2B5EF4-FFF2-40B4-BE49-F238E27FC236}">
                <a16:creationId xmlns:a16="http://schemas.microsoft.com/office/drawing/2014/main" id="{E3DB9074-98D4-D7E0-AE44-B1357E464527}"/>
              </a:ext>
            </a:extLst>
          </p:cNvPr>
          <p:cNvSpPr/>
          <p:nvPr/>
        </p:nvSpPr>
        <p:spPr>
          <a:xfrm>
            <a:off x="4117713" y="5817075"/>
            <a:ext cx="436562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甲</a:t>
            </a:r>
            <a:endParaRPr lang="en-US" altLang="zh-CN" sz="2800" dirty="0"/>
          </a:p>
        </p:txBody>
      </p:sp>
      <p:sp>
        <p:nvSpPr>
          <p:cNvPr id="20" name="QO_7_BD.100_7#0a4b4ac46?iti=2&amp;htil=1&amp;vaa=1&amp;vcp=1&amp;vis=1&amp;pid=018102a7f&amp;color=0,0,0&amp;vtp=1&amp;vaab=1">
            <a:extLst>
              <a:ext uri="{FF2B5EF4-FFF2-40B4-BE49-F238E27FC236}">
                <a16:creationId xmlns:a16="http://schemas.microsoft.com/office/drawing/2014/main" id="{A1B45897-D8A5-AFBC-C4DA-647A5577FD5A}"/>
              </a:ext>
            </a:extLst>
          </p:cNvPr>
          <p:cNvSpPr/>
          <p:nvPr/>
        </p:nvSpPr>
        <p:spPr>
          <a:xfrm>
            <a:off x="7820191" y="5817075"/>
            <a:ext cx="436562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3" grpId="0" build="p" animBg="1"/>
      <p:bldP spid="4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317176e5b.fixed?vcp=1&amp;pid=edf59f83b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人的由来</a:t>
            </a:r>
            <a:endParaRPr lang="en-US" altLang="zh-CN" sz="4000" dirty="0"/>
          </a:p>
        </p:txBody>
      </p:sp>
      <p:sp>
        <p:nvSpPr>
          <p:cNvPr id="3" name="C_5_BD#317176e5b.fixed?vcp=1&amp;pid=edf59f83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16_1#1f46cc660?vaa=1&amp;vcp=1&amp;vis=1&amp;pid=0a4b4ac46&amp;color=0,0,0&amp;vtp=1&amp;vaab=1&amp;bt=1&amp;bbb=1&amp;hb=1"/>
          <p:cNvSpPr/>
          <p:nvPr/>
        </p:nvSpPr>
        <p:spPr>
          <a:xfrm>
            <a:off x="539496" y="568139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（3）胚胎发育初期由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提供营养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等胚胎植入子宫内膜后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胎儿通过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图丙中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［②］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和［③］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从母体内获得各种养料和氧气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将代谢产生的二氧化碳和其他废物由母体排出。因此，母亲在怀孕期间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生理负担会大大增加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17_1#1f46cc660.blank?vaa=1&amp;vcp=1&amp;vis=1&amp;pid=0a4b4ac46&amp;color=0,0,0&amp;vpa=81&amp;vtp=1&amp;vaab=1&amp;bbb=1"/>
          <p:cNvSpPr/>
          <p:nvPr/>
        </p:nvSpPr>
        <p:spPr>
          <a:xfrm>
            <a:off x="3928015" y="53765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卵黄</a:t>
            </a:r>
            <a:endParaRPr lang="en-US" altLang="zh-CN" sz="2800" dirty="0"/>
          </a:p>
        </p:txBody>
      </p:sp>
      <p:sp>
        <p:nvSpPr>
          <p:cNvPr id="4" name="QB_8_AN.118_1#1f46cc660.blank?vaa=1&amp;vcp=1&amp;vis=1&amp;pid=0a4b4ac46&amp;color=0,0,0&amp;vpa=82&amp;vtp=1&amp;vaab=1&amp;bbb=1"/>
          <p:cNvSpPr/>
          <p:nvPr/>
        </p:nvSpPr>
        <p:spPr>
          <a:xfrm>
            <a:off x="2683414" y="118535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脐带</a:t>
            </a:r>
            <a:endParaRPr lang="en-US" altLang="zh-CN" sz="2800" dirty="0"/>
          </a:p>
        </p:txBody>
      </p:sp>
      <p:sp>
        <p:nvSpPr>
          <p:cNvPr id="5" name="QB_8_AN.119_1#1f46cc660.blank?vaa=1&amp;vcp=1&amp;vis=1&amp;pid=0a4b4ac46&amp;color=0,0,0&amp;vpa=83&amp;vtp=1&amp;vaab=1&amp;bbb=1"/>
          <p:cNvSpPr/>
          <p:nvPr/>
        </p:nvSpPr>
        <p:spPr>
          <a:xfrm>
            <a:off x="5172615" y="118535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胎盘</a:t>
            </a:r>
            <a:endParaRPr lang="en-US" altLang="zh-CN" sz="2800" dirty="0"/>
          </a:p>
        </p:txBody>
      </p:sp>
      <p:pic>
        <p:nvPicPr>
          <p:cNvPr id="6" name="QO_7_BD.100_5#0a4b4ac46?iti=3&amp;htil=1&amp;vaa=1&amp;vcp=1&amp;vis=1&amp;pid=018102a7f&amp;color=0,0,0&amp;tib=255,255,255&amp;vtp=1&amp;vaab=1" descr="preencoded.png">
            <a:extLst>
              <a:ext uri="{FF2B5EF4-FFF2-40B4-BE49-F238E27FC236}">
                <a16:creationId xmlns:a16="http://schemas.microsoft.com/office/drawing/2014/main" id="{5749D96E-B393-18D6-624B-157DBF9DB2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9145" y="2760009"/>
            <a:ext cx="2286000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QO_7_BD.100_8#0a4b4ac46?iti=3&amp;htil=1&amp;vaa=1&amp;vcp=1&amp;vis=1&amp;pid=018102a7f&amp;color=0,0,0&amp;vtp=1&amp;vaab=1">
            <a:extLst>
              <a:ext uri="{FF2B5EF4-FFF2-40B4-BE49-F238E27FC236}">
                <a16:creationId xmlns:a16="http://schemas.microsoft.com/office/drawing/2014/main" id="{4F896562-8102-A122-2609-4EEF0C80DEF6}"/>
              </a:ext>
            </a:extLst>
          </p:cNvPr>
          <p:cNvSpPr/>
          <p:nvPr/>
        </p:nvSpPr>
        <p:spPr>
          <a:xfrm>
            <a:off x="5993864" y="5154721"/>
            <a:ext cx="436562" cy="9956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6_BD#2de9c41e7?vcp=1&amp;pid=317176e5b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6776" y="653796"/>
            <a:ext cx="8915400" cy="5550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#6fa8030d4.fixed?vcp=1&amp;pid=edf59f83b&amp;color=0,0,0&amp;vtp=1&amp;vaab=1&amp;bbb=1"/>
          <p:cNvSpPr/>
          <p:nvPr/>
        </p:nvSpPr>
        <p:spPr>
          <a:xfrm>
            <a:off x="320040" y="2624328"/>
            <a:ext cx="11521440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第一章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人的由来</a:t>
            </a:r>
            <a:endParaRPr lang="en-US" altLang="zh-CN" sz="4000" dirty="0"/>
          </a:p>
        </p:txBody>
      </p:sp>
      <p:sp>
        <p:nvSpPr>
          <p:cNvPr id="3" name="C_5_BD#6fa8030d4.fixed?vcp=1&amp;pid=edf59f83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6_BD#79f7976e0?vcp=1&amp;pid=6fa8030d4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7_BD.1_1#21e549de4?vaa=1&amp;vcp=1&amp;vis=1&amp;pid=79f7976e0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人类的起源和发展</a:t>
            </a:r>
            <a:endParaRPr lang="en-US" altLang="zh-CN" sz="2800" dirty="0"/>
          </a:p>
        </p:txBody>
      </p:sp>
      <p:sp>
        <p:nvSpPr>
          <p:cNvPr id="4" name="QB_8_BD.2_1#cb9752672?vaa=1&amp;vcp=1&amp;vis=1&amp;pid=21e549de4&amp;color=0,0,0&amp;vtp=1&amp;vaab=1&amp;bbb=1"/>
          <p:cNvSpPr/>
          <p:nvPr/>
        </p:nvSpPr>
        <p:spPr>
          <a:xfrm>
            <a:off x="539496" y="190021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（1）达尔文的进化论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：现代类人猿和人类的共同祖先是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8_AN.1_1#cb9752672.blank?vaa=1&amp;vcp=1&amp;vis=1&amp;pid=21e549de4&amp;color=0,0,0&amp;vpa=1&amp;vtp=1&amp;vaab=1&amp;bbb=1"/>
          <p:cNvSpPr/>
          <p:nvPr/>
        </p:nvSpPr>
        <p:spPr>
          <a:xfrm>
            <a:off x="9262014" y="184878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森林古猿</a:t>
            </a:r>
            <a:endParaRPr lang="en-US" altLang="zh-CN" sz="2800" dirty="0"/>
          </a:p>
        </p:txBody>
      </p:sp>
      <p:sp>
        <p:nvSpPr>
          <p:cNvPr id="6" name="QB_8_BD.4_1#bf3bbbbfe?vaa=1&amp;vcp=1&amp;vis=1&amp;pid=21e549de4&amp;color=0,0,0&amp;vtp=1&amp;vaab=1&amp;bbb=1&amp;hb=1"/>
          <p:cNvSpPr/>
          <p:nvPr/>
        </p:nvSpPr>
        <p:spPr>
          <a:xfrm>
            <a:off x="539496" y="252969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（2）类人猿与人有根本区别：①运动方式不同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，类人猿主要是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②制造工具的能力不同，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类人猿可以使用简单工具，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但是一般不会制造工具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，人类可以制造和使用简单和复杂的工具。</a:t>
            </a:r>
            <a:endParaRPr lang="en-US" altLang="zh-CN" sz="2800" dirty="0"/>
          </a:p>
        </p:txBody>
      </p:sp>
      <p:sp>
        <p:nvSpPr>
          <p:cNvPr id="7" name="QB_8_AN.2_1#bf3bbbbfe.blank?vaa=1&amp;vcp=1&amp;vis=1&amp;pid=21e549de4&amp;color=0,0,0&amp;vpa=2&amp;vtp=1&amp;vaab=1&amp;bbb=1"/>
          <p:cNvSpPr/>
          <p:nvPr/>
        </p:nvSpPr>
        <p:spPr>
          <a:xfrm>
            <a:off x="10328814" y="2499214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臂行</a:t>
            </a:r>
            <a:endParaRPr lang="en-US" altLang="zh-CN" sz="2800" dirty="0"/>
          </a:p>
        </p:txBody>
      </p:sp>
      <p:sp>
        <p:nvSpPr>
          <p:cNvPr id="8" name="QB_8_AN.3_1#bf3bbbbfe.blank?vaa=1&amp;vcp=1&amp;vis=1&amp;pid=21e549de4&amp;color=0,0,0&amp;vpa=3&amp;vtp=1&amp;vaab=1&amp;bbb=1"/>
          <p:cNvSpPr/>
          <p:nvPr/>
        </p:nvSpPr>
        <p:spPr>
          <a:xfrm>
            <a:off x="1261015" y="314691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直立行走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QB_8_BD.7_1#afb5511b3?vaa=1&amp;vcp=1&amp;vis=1&amp;pid=21e549de4&amp;color=0,0,0&amp;vtp=1&amp;vaab=1&amp;bbb=1&amp;hb=1"/>
              <p:cNvSpPr/>
              <p:nvPr/>
            </p:nvSpPr>
            <p:spPr>
              <a:xfrm>
                <a:off x="539496" y="4387006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（3）森林古猿的进化：森林大量消失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一部分森林古猿下地生活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直立行走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（4）证据：化石。距今300万年前的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化石。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9" name="QB_8_BD.7_1#afb5511b3?vaa=1&amp;vcp=1&amp;vis=1&amp;pid=21e549de4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387006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b="-1155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8_AN.4_1#afb5511b3.blank?vaa=1&amp;vcp=1&amp;vis=1&amp;pid=21e549de4&amp;color=0,0,0&amp;vpa=4&amp;vtp=1&amp;vaab=1&amp;bbb=1"/>
          <p:cNvSpPr/>
          <p:nvPr/>
        </p:nvSpPr>
        <p:spPr>
          <a:xfrm>
            <a:off x="549815" y="5004226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前肢解放</a:t>
            </a:r>
            <a:endParaRPr lang="en-US" altLang="zh-CN" sz="2800" dirty="0"/>
          </a:p>
        </p:txBody>
      </p:sp>
      <p:sp>
        <p:nvSpPr>
          <p:cNvPr id="12" name="QB_8_AN.10_1#afb5511b3.blank?vaa=1&amp;vcp=1&amp;vis=1&amp;pid=21e549de4&amp;color=0,0,0&amp;vpa=5&amp;vtp=1&amp;vaab=1&amp;bbb=1"/>
          <p:cNvSpPr/>
          <p:nvPr/>
        </p:nvSpPr>
        <p:spPr>
          <a:xfrm>
            <a:off x="6239415" y="5630971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少女露西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  <p:bldP spid="10" grpId="0" build="p" animBg="1"/>
      <p:bldP spid="12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8_BD#494b61ef0?sp=1&amp;vcp=1&amp;vis=1&amp;pid=21e549de4&amp;color=0,0,0&amp;vtp=1&amp;vaab=1&amp;bt=1&amp;bbb=1"/>
              <p:cNvSpPr/>
              <p:nvPr/>
            </p:nvSpPr>
            <p:spPr>
              <a:xfrm>
                <a:off x="539496" y="151355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（5）区分事实和观点：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古人类露西的化石是在非洲发现的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。——事实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露西生活在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300万年前。——事实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其他地区没有发现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200万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万年前的古人类化石。——事实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其他地区没有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200万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300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万年前的古人类化石。——观点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亚洲的直立人是从非洲迁徙过来的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。——观点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8_BD#494b61ef0?sp=1&amp;vcp=1&amp;vis=1&amp;pid=21e549de4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1355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b="-57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7_BD.11_1#604be191c?vaa=1&amp;vcp=1&amp;vis=1&amp;pid=79f7976e0&amp;color=0,0,0&amp;vtp=1&amp;vaab=1&amp;bt=1&amp;bbb=1"/>
          <p:cNvSpPr/>
          <p:nvPr/>
        </p:nvSpPr>
        <p:spPr>
          <a:xfrm>
            <a:off x="539496" y="153212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人的生殖</a:t>
            </a:r>
            <a:endParaRPr lang="en-US" altLang="zh-CN" sz="2800" dirty="0"/>
          </a:p>
        </p:txBody>
      </p:sp>
      <p:sp>
        <p:nvSpPr>
          <p:cNvPr id="3" name="QB_8_BD.12_1#a90a7f20c?sp=1&amp;vaa=1&amp;vcp=1&amp;vis=1&amp;pid=604be191c&amp;color=0,0,0&amp;vtp=1&amp;vaab=1&amp;bbb=1&amp;hb=1"/>
          <p:cNvSpPr/>
          <p:nvPr/>
        </p:nvSpPr>
        <p:spPr>
          <a:xfrm>
            <a:off x="539496" y="215982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（1）生殖系统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男性生殖系统主要由睾丸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、附睾、精囊腺、前列腺、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输精管和阴茎组成。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其中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是主要生殖器官，能产生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，并且分泌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女性生殖系统主要由卵巢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、输卵管、子宫和阴道组成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。其中主要的生殖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器官是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，能产生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，并且分泌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8_AN.13_1#a90a7f20c.blank?vaa=1&amp;vcp=1&amp;vis=1&amp;pid=604be191c&amp;color=0,0,0&amp;vpa=6&amp;vtp=1&amp;vaab=1&amp;bbb=1"/>
          <p:cNvSpPr/>
          <p:nvPr/>
        </p:nvSpPr>
        <p:spPr>
          <a:xfrm>
            <a:off x="1261015" y="34247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睾丸</a:t>
            </a:r>
            <a:endParaRPr lang="en-US" altLang="zh-CN" sz="2800" dirty="0"/>
          </a:p>
        </p:txBody>
      </p:sp>
      <p:sp>
        <p:nvSpPr>
          <p:cNvPr id="5" name="QB_8_AN.14_1#a90a7f20c.blank?vaa=1&amp;vcp=1&amp;vis=1&amp;pid=604be191c&amp;color=0,0,0&amp;vpa=7&amp;vtp=1&amp;vaab=1&amp;bbb=1"/>
          <p:cNvSpPr/>
          <p:nvPr/>
        </p:nvSpPr>
        <p:spPr>
          <a:xfrm>
            <a:off x="6239415" y="342474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精子</a:t>
            </a:r>
            <a:endParaRPr lang="en-US" altLang="zh-CN" sz="2800" dirty="0"/>
          </a:p>
        </p:txBody>
      </p:sp>
      <p:sp>
        <p:nvSpPr>
          <p:cNvPr id="6" name="QB_8_AN.15_1#a90a7f20c.blank?vaa=1&amp;vcp=1&amp;vis=1&amp;pid=604be191c&amp;color=0,0,0&amp;vpa=8&amp;vtp=1&amp;vaab=1&amp;bbb=1"/>
          <p:cNvSpPr/>
          <p:nvPr/>
        </p:nvSpPr>
        <p:spPr>
          <a:xfrm>
            <a:off x="9084214" y="342474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雄性激素</a:t>
            </a:r>
            <a:endParaRPr lang="en-US" altLang="zh-CN" sz="2800" dirty="0"/>
          </a:p>
        </p:txBody>
      </p:sp>
      <p:sp>
        <p:nvSpPr>
          <p:cNvPr id="7" name="QB_8_AN.16_1#a90a7f20c.blank?vaa=1&amp;vcp=1&amp;vis=1&amp;pid=604be191c&amp;color=0,0,0&amp;vpa=9&amp;vtp=1&amp;vaab=1&amp;bbb=1"/>
          <p:cNvSpPr/>
          <p:nvPr/>
        </p:nvSpPr>
        <p:spPr>
          <a:xfrm>
            <a:off x="1616614" y="4699190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卵巢</a:t>
            </a:r>
            <a:endParaRPr lang="en-US" altLang="zh-CN" sz="2800" dirty="0"/>
          </a:p>
        </p:txBody>
      </p:sp>
      <p:sp>
        <p:nvSpPr>
          <p:cNvPr id="8" name="QB_8_AN.17_1#a90a7f20c.blank?vaa=1&amp;vcp=1&amp;vis=1&amp;pid=604be191c&amp;color=0,0,0&amp;vpa=10&amp;vtp=1&amp;vaab=1&amp;bbb=1"/>
          <p:cNvSpPr/>
          <p:nvPr/>
        </p:nvSpPr>
        <p:spPr>
          <a:xfrm>
            <a:off x="4105815" y="4699190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卵细胞</a:t>
            </a:r>
            <a:endParaRPr lang="en-US" altLang="zh-CN" sz="2800" dirty="0"/>
          </a:p>
        </p:txBody>
      </p:sp>
      <p:sp>
        <p:nvSpPr>
          <p:cNvPr id="9" name="QB_8_AN.18_1#a90a7f20c.blank?vaa=1&amp;vcp=1&amp;vis=1&amp;pid=604be191c&amp;color=0,0,0&amp;vpa=11&amp;vtp=1&amp;vaab=1&amp;bbb=1"/>
          <p:cNvSpPr/>
          <p:nvPr/>
        </p:nvSpPr>
        <p:spPr>
          <a:xfrm>
            <a:off x="7306214" y="4699190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雌性激素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8_BD.19_1#da2ce6f97?vaa=1&amp;vcp=1&amp;vis=1&amp;pid=604be191c&amp;color=0,0,0&amp;vtp=1&amp;vaab=1&amp;bt=1&amp;bbb=1&amp;hb=1"/>
          <p:cNvSpPr/>
          <p:nvPr/>
        </p:nvSpPr>
        <p:spPr>
          <a:xfrm>
            <a:off x="539496" y="1562862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生殖过程：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产生的精子与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产生的卵细胞在女性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内形成受精卵，胚胎发育的场所是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。胎儿通过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和脐带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从母体获得养料并运走废物，胚胎发育前期的营养来自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。大约38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（266天）时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，胎儿通过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娩出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8_AN.1_1#da2ce6f97.blank?vaa=1&amp;vcp=1&amp;vis=1&amp;pid=604be191c&amp;color=0,0,0&amp;vpa=12&amp;vtp=1&amp;vaab=1&amp;bbb=1"/>
          <p:cNvSpPr/>
          <p:nvPr/>
        </p:nvSpPr>
        <p:spPr>
          <a:xfrm>
            <a:off x="3216815" y="153238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睾丸</a:t>
            </a:r>
            <a:endParaRPr lang="en-US" altLang="zh-CN" sz="2800" dirty="0"/>
          </a:p>
        </p:txBody>
      </p:sp>
      <p:sp>
        <p:nvSpPr>
          <p:cNvPr id="4" name="QB_8_AN.2_1#da2ce6f97.blank?vaa=1&amp;vcp=1&amp;vis=1&amp;pid=604be191c&amp;color=0,0,0&amp;vpa=13&amp;vtp=1&amp;vaab=1&amp;bbb=1"/>
          <p:cNvSpPr/>
          <p:nvPr/>
        </p:nvSpPr>
        <p:spPr>
          <a:xfrm>
            <a:off x="6417214" y="153238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卵巢</a:t>
            </a:r>
            <a:endParaRPr lang="en-US" altLang="zh-CN" sz="2800" dirty="0"/>
          </a:p>
        </p:txBody>
      </p:sp>
      <p:sp>
        <p:nvSpPr>
          <p:cNvPr id="5" name="QB_8_AN.3_1#da2ce6f97.blank?vaa=1&amp;vcp=1&amp;vis=1&amp;pid=604be191c&amp;color=0,0,0&amp;vpa=14&amp;vtp=1&amp;vaab=1&amp;bbb=1&amp;hb=1"/>
          <p:cNvSpPr/>
          <p:nvPr/>
        </p:nvSpPr>
        <p:spPr>
          <a:xfrm>
            <a:off x="539496" y="1532382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输卵管</a:t>
            </a:r>
            <a:endParaRPr lang="en-US" altLang="zh-CN" sz="2800" dirty="0"/>
          </a:p>
        </p:txBody>
      </p:sp>
      <p:sp>
        <p:nvSpPr>
          <p:cNvPr id="6" name="QB_8_AN.4_1#da2ce6f97.blank?vaa=1&amp;vcp=1&amp;vis=1&amp;pid=604be191c&amp;color=0,0,0&amp;vpa=15&amp;vtp=1&amp;vaab=1&amp;bbb=1"/>
          <p:cNvSpPr/>
          <p:nvPr/>
        </p:nvSpPr>
        <p:spPr>
          <a:xfrm>
            <a:off x="6417214" y="218008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子宫</a:t>
            </a:r>
            <a:endParaRPr lang="en-US" altLang="zh-CN" sz="2800" dirty="0"/>
          </a:p>
        </p:txBody>
      </p:sp>
      <p:sp>
        <p:nvSpPr>
          <p:cNvPr id="7" name="QB_8_AN.5_1#da2ce6f97.blank?vaa=1&amp;vcp=1&amp;vis=1&amp;pid=604be191c&amp;color=0,0,0&amp;vpa=16&amp;vtp=1&amp;vaab=1&amp;bbb=1"/>
          <p:cNvSpPr/>
          <p:nvPr/>
        </p:nvSpPr>
        <p:spPr>
          <a:xfrm>
            <a:off x="9262014" y="218008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胎盘</a:t>
            </a:r>
            <a:endParaRPr lang="en-US" altLang="zh-CN" sz="2800" dirty="0"/>
          </a:p>
        </p:txBody>
      </p:sp>
      <p:sp>
        <p:nvSpPr>
          <p:cNvPr id="8" name="QB_8_AN.6_1#da2ce6f97.blank?vaa=1&amp;vcp=1&amp;vis=1&amp;pid=604be191c&amp;color=0,0,0&amp;vpa=17&amp;vtp=1&amp;vaab=1&amp;bbb=1"/>
          <p:cNvSpPr/>
          <p:nvPr/>
        </p:nvSpPr>
        <p:spPr>
          <a:xfrm>
            <a:off x="9084214" y="282778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卵黄</a:t>
            </a:r>
            <a:endParaRPr lang="en-US" altLang="zh-CN" sz="2800" dirty="0"/>
          </a:p>
        </p:txBody>
      </p:sp>
      <p:sp>
        <p:nvSpPr>
          <p:cNvPr id="9" name="QB_8_AN.7_1#da2ce6f97.blank?vaa=1&amp;vcp=1&amp;vis=1&amp;pid=604be191c&amp;color=0,0,0&amp;vpa=18&amp;vtp=1&amp;vaab=1&amp;bbb=1"/>
          <p:cNvSpPr/>
          <p:nvPr/>
        </p:nvSpPr>
        <p:spPr>
          <a:xfrm>
            <a:off x="4639215" y="345452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阴道</a:t>
            </a:r>
            <a:endParaRPr lang="en-US" altLang="zh-CN" sz="2800" dirty="0"/>
          </a:p>
        </p:txBody>
      </p:sp>
      <p:sp>
        <p:nvSpPr>
          <p:cNvPr id="10" name="QB_8_BD.27_1#a4c7a3085?vaa=1&amp;vcp=1&amp;vis=1&amp;pid=604be191c&amp;color=0,0,0&amp;vtp=1&amp;vaab=1&amp;bbb=1&amp;hb=1"/>
          <p:cNvSpPr/>
          <p:nvPr/>
        </p:nvSpPr>
        <p:spPr>
          <a:xfrm>
            <a:off x="539496" y="41261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（3）发育：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人的新个体发育过程包括两个阶段——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发育和胚后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发育。人的生命是从形成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开始的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1" name="QB_8_AN.28_1#a4c7a3085.blank?vaa=1&amp;vcp=1&amp;vis=1&amp;pid=604be191c&amp;color=0,0,0&amp;vpa=19&amp;vtp=1&amp;vaab=1&amp;bbb=1"/>
          <p:cNvSpPr/>
          <p:nvPr/>
        </p:nvSpPr>
        <p:spPr>
          <a:xfrm>
            <a:off x="8550814" y="409568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胚胎</a:t>
            </a:r>
            <a:endParaRPr lang="en-US" altLang="zh-CN" sz="2800" dirty="0"/>
          </a:p>
        </p:txBody>
      </p:sp>
      <p:sp>
        <p:nvSpPr>
          <p:cNvPr id="12" name="QB_8_AN.29_1#a4c7a3085.blank?vaa=1&amp;vcp=1&amp;vis=1&amp;pid=604be191c&amp;color=0,0,0&amp;vpa=20&amp;vtp=1&amp;vaab=1&amp;bbb=1"/>
          <p:cNvSpPr/>
          <p:nvPr/>
        </p:nvSpPr>
        <p:spPr>
          <a:xfrm>
            <a:off x="4461415" y="4722431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受精卵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1" grpId="0" build="p" animBg="1"/>
      <p:bldP spid="12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1024</Words>
  <Application>Microsoft Office PowerPoint</Application>
  <PresentationFormat>宽屏</PresentationFormat>
  <Paragraphs>306</Paragraphs>
  <Slides>30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14</cp:revision>
  <dcterms:created xsi:type="dcterms:W3CDTF">2024-11-18T02:43:18Z</dcterms:created>
  <dcterms:modified xsi:type="dcterms:W3CDTF">2025-07-24T10:07:32Z</dcterms:modified>
  <cp:category/>
  <cp:contentStatus/>
</cp:coreProperties>
</file>