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318" r:id="rId31"/>
    <p:sldId id="285" r:id="rId32"/>
    <p:sldId id="319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6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580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80b11bf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6DEBB87-E372-419F-A35E-878C11E352B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观点论述题专题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80b11bf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652F1B4-3D64-4C06-BF00-1969A29CCCB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c3c3533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288d62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5771f02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2ad25b8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c3c3533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6288d62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55771f022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2ad25b8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观点论述题专题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80b11bf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2DBF866-3487-48C8-92EF-2855A56ECCD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c3c3533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288d62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5771f02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2ad25b8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c3c3533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6288d62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55771f022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2ad25b8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观点论述题专题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8022bdb6800099b62b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6740EC7-2910-82CC-2F5B-1DF8BA16B3A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FDB6165-BA4B-4A30-B0A3-3D6CAB342DC2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D3C0A1A-5DC1-4A38-9AC5-890DA2C36F5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7AE2284-A3E0-483E-A6D4-ECFD3DB8B3B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c3c3533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288d62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5771f02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2ad25b8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c3c3533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6288d62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55771f022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2ad25b8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F54E8B5-5C92-4EB3-90D8-7FE7CC27558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c3c3533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288d62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5771f02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2ad25b8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c3c3533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6288d62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55771f022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2ad25b8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78af0d5c2?colgroup=2,4,8,13&amp;vcp=1&amp;pid=a53f0119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367795"/>
              </p:ext>
            </p:extLst>
          </p:nvPr>
        </p:nvGraphicFramePr>
        <p:xfrm>
          <a:off x="539496" y="2396172"/>
          <a:ext cx="11064240" cy="2770252"/>
        </p:xfrm>
        <a:graphic>
          <a:graphicData uri="http://schemas.openxmlformats.org/drawingml/2006/table">
            <a:tbl>
              <a:tblPr/>
              <a:tblGrid>
                <a:gridCol w="1179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1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2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01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爱国主义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是中华民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族的强大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精神动力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五四运动及其意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抗日战争胜利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的原因及意义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爱国主义是中华民族精神的核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应以爱国主义为精神动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为实现中华民族伟大复兴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努力学习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2,4,8,13&amp;vcp=1&amp;pid=a53f01197&amp;color=0,0,0&amp;mp=1&amp;vtp=1&amp;vaab=1&amp;bt=1&amp;bbb=1">
            <a:extLst>
              <a:ext uri="{FF2B5EF4-FFF2-40B4-BE49-F238E27FC236}">
                <a16:creationId xmlns:a16="http://schemas.microsoft.com/office/drawing/2014/main" id="{24D3D57E-72E4-6E1B-FA87-C416968D6011}"/>
              </a:ext>
            </a:extLst>
          </p:cNvPr>
          <p:cNvSpPr txBox="1"/>
          <p:nvPr/>
        </p:nvSpPr>
        <p:spPr>
          <a:xfrm>
            <a:off x="10885591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5_BD#78af0d5c2?colgroup=2,4,8,13&amp;vcp=1&amp;pid=a53f0119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725604"/>
              </p:ext>
            </p:extLst>
          </p:nvPr>
        </p:nvGraphicFramePr>
        <p:xfrm>
          <a:off x="539496" y="2118804"/>
          <a:ext cx="11064240" cy="3324988"/>
        </p:xfrm>
        <a:graphic>
          <a:graphicData uri="http://schemas.openxmlformats.org/drawingml/2006/table">
            <a:tbl>
              <a:tblPr/>
              <a:tblGrid>
                <a:gridCol w="1179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1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2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01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综合国力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是一个国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家外交的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清朝闭关锁国的危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新中国成立后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的外交政策和成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改革开放后的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外交成就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只有坚持以经济建设为中心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坚持改革开放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才能不断增强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综合国力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才能取得更大的外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交成就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要大力发展经济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高综合国力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2,4,8,13&amp;vcp=1&amp;pid=a53f01197&amp;color=0,0,0&amp;vtp=1&amp;vaab=1&amp;bt=1&amp;bbb=1">
            <a:extLst>
              <a:ext uri="{FF2B5EF4-FFF2-40B4-BE49-F238E27FC236}">
                <a16:creationId xmlns:a16="http://schemas.microsoft.com/office/drawing/2014/main" id="{A458943C-4C17-97F4-1815-3F2F8089E137}"/>
              </a:ext>
            </a:extLst>
          </p:cNvPr>
          <p:cNvSpPr txBox="1"/>
          <p:nvPr/>
        </p:nvSpPr>
        <p:spPr>
          <a:xfrm>
            <a:off x="10885591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5_BD#78af0d5c2?colgroup=2,4,8,13&amp;vcp=1&amp;pid=a53f0119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667358"/>
              </p:ext>
            </p:extLst>
          </p:nvPr>
        </p:nvGraphicFramePr>
        <p:xfrm>
          <a:off x="539496" y="2396172"/>
          <a:ext cx="11064240" cy="2770252"/>
        </p:xfrm>
        <a:graphic>
          <a:graphicData uri="http://schemas.openxmlformats.org/drawingml/2006/table">
            <a:tbl>
              <a:tblPr/>
              <a:tblGrid>
                <a:gridCol w="1179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1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2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01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友好交往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促进世界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丝绸之路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一带一路”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倡议及其意义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一带一路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不仅是一条通商易货之道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更是一条知识交流之路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要继续扩大对外开放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实现合作共赢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2,4,8,13&amp;vcp=1&amp;pid=a53f01197&amp;color=0,0,0&amp;mp=1&amp;vtp=1&amp;vaab=1&amp;bt=1&amp;bbb=1">
            <a:extLst>
              <a:ext uri="{FF2B5EF4-FFF2-40B4-BE49-F238E27FC236}">
                <a16:creationId xmlns:a16="http://schemas.microsoft.com/office/drawing/2014/main" id="{E08AC445-DAB9-37F1-7D08-88038CDFA1D3}"/>
              </a:ext>
            </a:extLst>
          </p:cNvPr>
          <p:cNvSpPr txBox="1"/>
          <p:nvPr/>
        </p:nvSpPr>
        <p:spPr>
          <a:xfrm>
            <a:off x="10885591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5_BD#78af0d5c2?colgroup=2,4,8,12&amp;vcp=1&amp;pid=a53f0119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164685"/>
              </p:ext>
            </p:extLst>
          </p:nvPr>
        </p:nvGraphicFramePr>
        <p:xfrm>
          <a:off x="539496" y="2396172"/>
          <a:ext cx="11073384" cy="2770252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3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467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463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科技发展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会进步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四大发明及其对欧洲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的影响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三次科技革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命及其影响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科学技术是增强综合国力的决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定性因素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应坚持科教兴国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人才强国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创新驱动发展等战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大力发展科学技术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2,4,8,12&amp;vcp=1&amp;pid=a53f01197&amp;color=0,0,0&amp;vtp=1&amp;vaab=1&amp;bt=1&amp;bbb=1">
            <a:extLst>
              <a:ext uri="{FF2B5EF4-FFF2-40B4-BE49-F238E27FC236}">
                <a16:creationId xmlns:a16="http://schemas.microsoft.com/office/drawing/2014/main" id="{8196ABF9-8B6C-2DFC-E2D6-5F8FE8B3702B}"/>
              </a:ext>
            </a:extLst>
          </p:cNvPr>
          <p:cNvSpPr txBox="1"/>
          <p:nvPr/>
        </p:nvSpPr>
        <p:spPr>
          <a:xfrm>
            <a:off x="10894735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5_BD#78af0d5c2?colgroup=2,4,8,12&amp;vcp=1&amp;pid=a53f0119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451801"/>
              </p:ext>
            </p:extLst>
          </p:nvPr>
        </p:nvGraphicFramePr>
        <p:xfrm>
          <a:off x="539496" y="2396172"/>
          <a:ext cx="11073384" cy="2770252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3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467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463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创新是一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个民族进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步的灵魂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宋元时期科技发展的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成就和影响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明清时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期科技发展停滞的表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现及原因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科学技术是第一生产力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要坚持自主创新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促进经济发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增强综合国力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建设世界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科技创新强国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2,4,8,12&amp;vcp=1&amp;pid=a53f01197&amp;color=0,0,0&amp;mp=1&amp;vtp=1&amp;vaab=1&amp;bt=1&amp;bbb=1">
            <a:extLst>
              <a:ext uri="{FF2B5EF4-FFF2-40B4-BE49-F238E27FC236}">
                <a16:creationId xmlns:a16="http://schemas.microsoft.com/office/drawing/2014/main" id="{6B362D6E-42B7-2DC0-0301-03B06F6018F1}"/>
              </a:ext>
            </a:extLst>
          </p:cNvPr>
          <p:cNvSpPr txBox="1"/>
          <p:nvPr/>
        </p:nvSpPr>
        <p:spPr>
          <a:xfrm>
            <a:off x="10894735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5_BD#78af0d5c2?colgroup=3,5,9,9&amp;vcp=1&amp;pid=a53f0119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0522290"/>
              </p:ext>
            </p:extLst>
          </p:nvPr>
        </p:nvGraphicFramePr>
        <p:xfrm>
          <a:off x="539496" y="2118804"/>
          <a:ext cx="11064240" cy="3324988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6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49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216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探索与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为挽救民族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人民进行了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艰苦卓绝的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探索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中国各阶层掀起的洋务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戊戌变法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辛亥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新文化运动及其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中国人民一直在探索救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亡图存的道路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应继续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全面深化改革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为实现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中华民族伟大复兴而团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结奋斗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3,5,9,9&amp;vcp=1&amp;pid=a53f01197&amp;color=0,0,0&amp;vtp=1&amp;vaab=1&amp;bt=1&amp;bbb=1">
            <a:extLst>
              <a:ext uri="{FF2B5EF4-FFF2-40B4-BE49-F238E27FC236}">
                <a16:creationId xmlns:a16="http://schemas.microsoft.com/office/drawing/2014/main" id="{901D41B6-7AF5-CF11-33EF-2384E8F96AA2}"/>
              </a:ext>
            </a:extLst>
          </p:cNvPr>
          <p:cNvSpPr txBox="1"/>
          <p:nvPr/>
        </p:nvSpPr>
        <p:spPr>
          <a:xfrm>
            <a:off x="10885591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5_BD#78af0d5c2?colgroup=3,5,9,9&amp;vcp=1&amp;pid=a53f0119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963662"/>
              </p:ext>
            </p:extLst>
          </p:nvPr>
        </p:nvGraphicFramePr>
        <p:xfrm>
          <a:off x="539496" y="2396172"/>
          <a:ext cx="11064240" cy="2770252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6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49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216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探索与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近代以来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抗侵略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族意识觉醒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虎门销烟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反割台斗争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及其意义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国共第二次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建立抗日民族统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一战线的意义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中国近代史不仅是一部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屈辱史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还是一部抗争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中国人民的民族意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识开始觉醒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3,5,9,9&amp;vcp=1&amp;pid=a53f01197&amp;color=0,0,0&amp;mp=1&amp;vtp=1&amp;vaab=1&amp;bt=1&amp;bbb=1">
            <a:extLst>
              <a:ext uri="{FF2B5EF4-FFF2-40B4-BE49-F238E27FC236}">
                <a16:creationId xmlns:a16="http://schemas.microsoft.com/office/drawing/2014/main" id="{9E833C48-ABED-39B2-0A3F-3B702AD79CDF}"/>
              </a:ext>
            </a:extLst>
          </p:cNvPr>
          <p:cNvSpPr txBox="1"/>
          <p:nvPr/>
        </p:nvSpPr>
        <p:spPr>
          <a:xfrm>
            <a:off x="10885591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5_BD#78af0d5c2?colgroup=3,5,9,10&amp;vcp=1&amp;pid=a53f0119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750385"/>
              </p:ext>
            </p:extLst>
          </p:nvPr>
        </p:nvGraphicFramePr>
        <p:xfrm>
          <a:off x="539496" y="1564068"/>
          <a:ext cx="11073384" cy="4434460"/>
        </p:xfrm>
        <a:graphic>
          <a:graphicData uri="http://schemas.openxmlformats.org/drawingml/2006/table">
            <a:tbl>
              <a:tblPr/>
              <a:tblGrid>
                <a:gridCol w="1591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1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探索与抗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是中国革命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和建设的领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导核心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中国共产党领导人民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取得新民主主义革命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的胜利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开创中国特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色社会主义道路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成中国特色社会主义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理论体系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取得举世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瞩目的成就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没有中国共产党就没有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新中国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导中国人民站起来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强起来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要坚持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党的领导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制定国家发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展政策要从国情出发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实事求是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3,5,9,10&amp;vcp=1&amp;pid=a53f01197&amp;color=0,0,0&amp;vtp=1&amp;vaab=1&amp;bt=1&amp;bbb=1">
            <a:extLst>
              <a:ext uri="{FF2B5EF4-FFF2-40B4-BE49-F238E27FC236}">
                <a16:creationId xmlns:a16="http://schemas.microsoft.com/office/drawing/2014/main" id="{0887D7FE-B152-D185-9D9A-152B47D8C679}"/>
              </a:ext>
            </a:extLst>
          </p:cNvPr>
          <p:cNvSpPr txBox="1"/>
          <p:nvPr/>
        </p:nvSpPr>
        <p:spPr>
          <a:xfrm>
            <a:off x="10894735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5_BD#78af0d5c2?colgroup=3,5,9,10&amp;vcp=1&amp;pid=a53f0119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426720"/>
              </p:ext>
            </p:extLst>
          </p:nvPr>
        </p:nvGraphicFramePr>
        <p:xfrm>
          <a:off x="539496" y="2118804"/>
          <a:ext cx="11073384" cy="3324988"/>
        </p:xfrm>
        <a:graphic>
          <a:graphicData uri="http://schemas.openxmlformats.org/drawingml/2006/table">
            <a:tbl>
              <a:tblPr/>
              <a:tblGrid>
                <a:gridCol w="1591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1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唯物史观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人民群众是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历史的创造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五四运动取得初步胜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利及其意义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全民族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取得抗日战争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的胜利及其意义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人民群众是社会变革的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决定力量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是历史前进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的动力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要发挥群众的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坚持以人民为中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3,5,9,10&amp;vcp=1&amp;pid=a53f01197&amp;color=0,0,0&amp;mp=1&amp;vtp=1&amp;vaab=1&amp;bt=1&amp;bbb=1">
            <a:extLst>
              <a:ext uri="{FF2B5EF4-FFF2-40B4-BE49-F238E27FC236}">
                <a16:creationId xmlns:a16="http://schemas.microsoft.com/office/drawing/2014/main" id="{39F479D6-2623-D774-B75E-19592A688A54}"/>
              </a:ext>
            </a:extLst>
          </p:cNvPr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5_BD#78af0d5c2?colgroup=3,5,9,10&amp;vcp=1&amp;pid=a53f0119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635108"/>
              </p:ext>
            </p:extLst>
          </p:nvPr>
        </p:nvGraphicFramePr>
        <p:xfrm>
          <a:off x="539496" y="1841436"/>
          <a:ext cx="11073384" cy="3879724"/>
        </p:xfrm>
        <a:graphic>
          <a:graphicData uri="http://schemas.openxmlformats.org/drawingml/2006/table">
            <a:tbl>
              <a:tblPr/>
              <a:tblGrid>
                <a:gridCol w="1591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1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唯物史观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生产关系的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调整要适应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生产力发展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土地改革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农业合作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化运动和家庭联产承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包责任制的意义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大跃进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和人民公社化运动的危害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新经济政策及其意义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生产关系的变革和调整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要遵循客观的经济规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要从国情出发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事求是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一切从实际出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3,5,9,10&amp;vcp=1&amp;pid=a53f01197&amp;color=0,0,0&amp;vtp=1&amp;vaab=1&amp;bt=1&amp;bbb=1">
            <a:extLst>
              <a:ext uri="{FF2B5EF4-FFF2-40B4-BE49-F238E27FC236}">
                <a16:creationId xmlns:a16="http://schemas.microsoft.com/office/drawing/2014/main" id="{0BEFF47E-9797-5F00-DFA8-A4C2CB17BD0A}"/>
              </a:ext>
            </a:extLst>
          </p:cNvPr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154eb4e0b.fixed?vcp=1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1#154eb4e0b.fixed?vcp=1&amp;color=86,186,157&amp;vtp=1&amp;vaab=1&amp;bbb=1"/>
          <p:cNvSpPr/>
          <p:nvPr/>
        </p:nvSpPr>
        <p:spPr>
          <a:xfrm>
            <a:off x="265176" y="320040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5_BD#78af0d5c2?colgroup=3,5,9,10&amp;vcp=1&amp;pid=a53f0119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202552"/>
              </p:ext>
            </p:extLst>
          </p:nvPr>
        </p:nvGraphicFramePr>
        <p:xfrm>
          <a:off x="539496" y="2118804"/>
          <a:ext cx="11073384" cy="3324988"/>
        </p:xfrm>
        <a:graphic>
          <a:graphicData uri="http://schemas.openxmlformats.org/drawingml/2006/table">
            <a:tbl>
              <a:tblPr/>
              <a:tblGrid>
                <a:gridCol w="1591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1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国家统一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国家统一促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进了社会的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美国内战及其意义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澳门回归祖国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及其意义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维护国家统一是一个国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家的核心利益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要增强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民族凝聚力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提高综合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为维护祖国统一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3,5,9,10&amp;vcp=1&amp;pid=a53f01197&amp;color=0,0,0&amp;mp=1&amp;vtp=1&amp;vaab=1&amp;bt=1&amp;bbb=1">
            <a:extLst>
              <a:ext uri="{FF2B5EF4-FFF2-40B4-BE49-F238E27FC236}">
                <a16:creationId xmlns:a16="http://schemas.microsoft.com/office/drawing/2014/main" id="{89B8F519-4665-0DAA-66A4-DDBFA32C8666}"/>
              </a:ext>
            </a:extLst>
          </p:cNvPr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5_BD#78af0d5c2?colgroup=3,5,9,10&amp;vcp=1&amp;pid=a53f0119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959297"/>
              </p:ext>
            </p:extLst>
          </p:nvPr>
        </p:nvGraphicFramePr>
        <p:xfrm>
          <a:off x="539496" y="2118804"/>
          <a:ext cx="11073384" cy="3331528"/>
        </p:xfrm>
        <a:graphic>
          <a:graphicData uri="http://schemas.openxmlformats.org/drawingml/2006/table">
            <a:tbl>
              <a:tblPr/>
              <a:tblGrid>
                <a:gridCol w="1591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1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国际格局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国家实力的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变化促进国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际格局的演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两极格局的形成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际格局朝着多极化方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向发展的史实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随着国家实力的变化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国际关系呈现出不同的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格局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我国不断增强综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合国力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推动世界格局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朝多极化方向发展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3,5,9,10&amp;vcp=1&amp;pid=a53f01197&amp;color=0,0,0&amp;vtp=1&amp;vaab=1&amp;bt=1&amp;bbb=1">
            <a:extLst>
              <a:ext uri="{FF2B5EF4-FFF2-40B4-BE49-F238E27FC236}">
                <a16:creationId xmlns:a16="http://schemas.microsoft.com/office/drawing/2014/main" id="{7EF34E7E-9C92-67B1-77D3-E736FDC2A912}"/>
              </a:ext>
            </a:extLst>
          </p:cNvPr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5_BD#78af0d5c2?colgroup=3,5,9,10&amp;vcp=1&amp;pid=a53f0119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0309246"/>
              </p:ext>
            </p:extLst>
          </p:nvPr>
        </p:nvGraphicFramePr>
        <p:xfrm>
          <a:off x="539496" y="2118804"/>
          <a:ext cx="11073384" cy="3331528"/>
        </p:xfrm>
        <a:graphic>
          <a:graphicData uri="http://schemas.openxmlformats.org/drawingml/2006/table">
            <a:tbl>
              <a:tblPr/>
              <a:tblGrid>
                <a:gridCol w="1591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1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经济全球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经济全球化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是一把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双刃剑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经济全球化的积极作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用和消极影响等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经济全球化有利有弊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我国在积极参与经济全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球化的同时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要制定防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范风险的有效政策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利避害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3,5,9,10&amp;vcp=1&amp;pid=a53f01197&amp;color=0,0,0&amp;mp=1&amp;vtp=1&amp;vaab=1&amp;bt=1&amp;bbb=1">
            <a:extLst>
              <a:ext uri="{FF2B5EF4-FFF2-40B4-BE49-F238E27FC236}">
                <a16:creationId xmlns:a16="http://schemas.microsoft.com/office/drawing/2014/main" id="{A276A62E-F651-E95D-F380-3C32EBACE3DB}"/>
              </a:ext>
            </a:extLst>
          </p:cNvPr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5_BD#78af0d5c2?colgroup=3,5,9,10&amp;vcp=1&amp;pid=a53f0119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101252"/>
              </p:ext>
            </p:extLst>
          </p:nvPr>
        </p:nvGraphicFramePr>
        <p:xfrm>
          <a:off x="539496" y="1841436"/>
          <a:ext cx="11073384" cy="3886264"/>
        </p:xfrm>
        <a:graphic>
          <a:graphicData uri="http://schemas.openxmlformats.org/drawingml/2006/table">
            <a:tbl>
              <a:tblPr/>
              <a:tblGrid>
                <a:gridCol w="1591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1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工业革命在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创造巨大生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产力的同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造成了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环境污染问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第一次工业革命的积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极影响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第一次工业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革命造成的严重的环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境问题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工业革命能创造巨大的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要大力发展科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科技是一把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剑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发展科技的同时要注意保护环境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走可持续发展道路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3,5,9,10&amp;vcp=1&amp;pid=a53f01197&amp;color=0,0,0&amp;vtp=1&amp;vaab=1&amp;bt=1&amp;bbb=1">
            <a:extLst>
              <a:ext uri="{FF2B5EF4-FFF2-40B4-BE49-F238E27FC236}">
                <a16:creationId xmlns:a16="http://schemas.microsoft.com/office/drawing/2014/main" id="{2ED5A8C1-8CB3-8E82-F130-A1FA2FF0C6B8}"/>
              </a:ext>
            </a:extLst>
          </p:cNvPr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5_BD#78af0d5c2?colgroup=3,5,9,10&amp;vcp=1&amp;pid=a53f0119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317215"/>
              </p:ext>
            </p:extLst>
          </p:nvPr>
        </p:nvGraphicFramePr>
        <p:xfrm>
          <a:off x="539496" y="1841436"/>
          <a:ext cx="11073384" cy="3886264"/>
        </p:xfrm>
        <a:graphic>
          <a:graphicData uri="http://schemas.openxmlformats.org/drawingml/2006/table">
            <a:tbl>
              <a:tblPr/>
              <a:tblGrid>
                <a:gridCol w="1591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1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人类文明在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多元共生中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中国统一多民族国家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的发展历程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中外历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史上对外交往的史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世界多极化发展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的趋势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人类文明是在多元共生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中发展起来的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我们要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以开放的心态看待世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要加强国际交流与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努力构建人类命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运共同体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3,5,9,10&amp;vcp=1&amp;pid=a53f01197&amp;color=0,0,0&amp;mp=1&amp;vtp=1&amp;vaab=1&amp;bt=1&amp;bbb=1">
            <a:extLst>
              <a:ext uri="{FF2B5EF4-FFF2-40B4-BE49-F238E27FC236}">
                <a16:creationId xmlns:a16="http://schemas.microsoft.com/office/drawing/2014/main" id="{88503AD1-B122-2945-6992-162FDEB23730}"/>
              </a:ext>
            </a:extLst>
          </p:cNvPr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0ab70d74?vcp=1&amp;pid=6288d623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历史小短文类试题</a:t>
            </a:r>
            <a:endParaRPr lang="en-US" altLang="zh-CN" sz="3200" dirty="0"/>
          </a:p>
        </p:txBody>
      </p:sp>
      <p:graphicFrame>
        <p:nvGraphicFramePr>
          <p:cNvPr id="26" name="P_5_BD#72c5849b5?colgroup=2,27&amp;vcp=1&amp;pid=40ab70d7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333583"/>
              </p:ext>
            </p:extLst>
          </p:nvPr>
        </p:nvGraphicFramePr>
        <p:xfrm>
          <a:off x="539496" y="1324401"/>
          <a:ext cx="11091672" cy="4449636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77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该题型属于特殊的一类观点论述题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一般分事件类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结构上与观点论述类试题有一定区别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一般分为标题和正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文两部分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解题时应注意以下几点：（1）提炼标题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标题要准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要包含材料的关键信息或材料中的大部分历史事件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2）组织材料（列举史实）论证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要围绕主题选材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材料要真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准确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不能胡乱堆砌材料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结尾要与标题首尾呼应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对全文进行概括或总结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（4）努力做到标题新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文笔流畅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既有较强的可读性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又有一定的启发性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55771f022.fixed?vcp=1&amp;pid=880b11bf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观点论述题专题</a:t>
            </a:r>
            <a:endParaRPr lang="en-US" altLang="zh-CN" sz="4000" dirty="0"/>
          </a:p>
        </p:txBody>
      </p:sp>
      <p:sp>
        <p:nvSpPr>
          <p:cNvPr id="3" name="C_3_BD#55771f022.fixed?vcp=1&amp;pid=880b11bfb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65ef2701d?sp=1&amp;vaa=1&amp;vcp=1&amp;vis=1&amp;pid=55771f022&amp;color=0,0,0&amp;vtp=1&amp;vaab=1&amp;bt=1&amp;bbb=1&amp;hb=1"/>
          <p:cNvSpPr/>
          <p:nvPr/>
        </p:nvSpPr>
        <p:spPr>
          <a:xfrm>
            <a:off x="539496" y="13184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1.【观点论述·跨学科·小切口】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）某历史兴趣小组围绕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钱币中的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历史人物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开展跨学科主题学习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。请你参与并回答下列问题。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见以下图文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8" name="QO_4_BD.1_2#65ef2701d?colgroup=5,24&amp;vaa=1&amp;vcp=1&amp;vis=1&amp;pid=55771f02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712426"/>
              </p:ext>
            </p:extLst>
          </p:nvPr>
        </p:nvGraphicFramePr>
        <p:xfrm>
          <a:off x="539496" y="3296126"/>
          <a:ext cx="11091672" cy="2230692"/>
        </p:xfrm>
        <a:graphic>
          <a:graphicData uri="http://schemas.openxmlformats.org/drawingml/2006/table">
            <a:tbl>
              <a:tblPr/>
              <a:tblGrid>
                <a:gridCol w="2212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8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000"/>
                        </a:lnSpc>
                      </a:pPr>
                      <a:r>
                        <a:rPr lang="en-US" altLang="zh-CN" sz="73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图一为英格兰王国于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1689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年为纪念威廉三世和玛丽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二世共同加冕而发行的双人头像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1/2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克朗银币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银币正面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为英格兰国王威廉三世与王后玛丽二世的双人侧身胸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QO_4_BD.1_4#65ef2701d.table_image?iti=1&amp;tii=2&amp;vaa=1&amp;vcp=1&amp;vis=1&amp;pid=55771f022&amp;color=0,0,0&amp;vtp=1&amp;vaab=1&amp;bbb=1"/>
          <p:cNvSpPr/>
          <p:nvPr/>
        </p:nvSpPr>
        <p:spPr>
          <a:xfrm>
            <a:off x="1337787" y="4836161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pic>
        <p:nvPicPr>
          <p:cNvPr id="7" name="图片 6" descr="英格兰王国双头银币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80" y="3538515"/>
            <a:ext cx="1332208" cy="129764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_1#a489413d0?vaa=1&amp;vcp=1&amp;vis=1&amp;pid=65ef2701d&amp;color=0,0,0&amp;vtp=1&amp;vaab=1&amp;bt=1&amp;bbb=1&amp;hb=1"/>
          <p:cNvSpPr/>
          <p:nvPr/>
        </p:nvSpPr>
        <p:spPr>
          <a:xfrm>
            <a:off x="539496" y="13018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（1）根据材料一，指出与图一中的历史人物相关的历史事件，（1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并结合所学知识，分析英国发行纪念币纪念威廉三世和玛丽二世加冕的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5_AN.1_1#a489413d0?vaa=1&amp;vcp=1&amp;vis=1&amp;pid=65ef2701d&amp;color=0,0,0&amp;vtp=1&amp;vaab=1&amp;bbb=1&amp;hb=1"/>
          <p:cNvSpPr/>
          <p:nvPr/>
        </p:nvSpPr>
        <p:spPr>
          <a:xfrm>
            <a:off x="539496" y="34672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历史事件：“光荣革命”。（1分）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原因：威廉夫妇接受了《权利法案》和议会的要求，此后，英国议会的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权力日益超过国王，君主立宪制逐渐形成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。（2分）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7ecd7b90?vcp=1&amp;vis=1&amp;pid=65ef2701d&amp;color=0,0,0&amp;vtp=1&amp;vaab=1&amp;bt=1&amp;bbb=1"/>
          <p:cNvSpPr/>
          <p:nvPr/>
        </p:nvSpPr>
        <p:spPr>
          <a:xfrm>
            <a:off x="539496" y="13602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见以下图文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30" name="P_5_BD#97ecd7b90?colgroup=22,7&amp;vcp=1&amp;vis=1&amp;pid=65ef2701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019344"/>
              </p:ext>
            </p:extLst>
          </p:nvPr>
        </p:nvGraphicFramePr>
        <p:xfrm>
          <a:off x="539496" y="2041874"/>
          <a:ext cx="11091672" cy="3433382"/>
        </p:xfrm>
        <a:graphic>
          <a:graphicData uri="http://schemas.openxmlformats.org/drawingml/2006/table">
            <a:tbl>
              <a:tblPr/>
              <a:tblGrid>
                <a:gridCol w="8147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44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810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4400"/>
                        </a:lnSpc>
                      </a:pPr>
                      <a:r>
                        <a:rPr lang="en-US" altLang="zh-CN" sz="79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该纸币正面印有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UNITED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AMERICA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纸币上的历史人物为该国第一任总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300"/>
                        </a:lnSpc>
                      </a:pPr>
                      <a:r>
                        <a:rPr lang="en-US" altLang="zh-CN" sz="118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P_5_BD#97ecd7b90.table_image?iti=2&amp;tii=4&amp;vcp=1&amp;vis=1&amp;pid=65ef2701d&amp;color=0,0,0&amp;vtp=1&amp;vaab=1&amp;bbb=1"/>
          <p:cNvSpPr/>
          <p:nvPr/>
        </p:nvSpPr>
        <p:spPr>
          <a:xfrm>
            <a:off x="4217067" y="3357594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  <p:pic>
        <p:nvPicPr>
          <p:cNvPr id="6" name="P_5_BD#97ecd7b90.table_image?iti=3&amp;tii=5&amp;vcp=1&amp;vis=1&amp;pid=65ef2701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77172" y="2411825"/>
            <a:ext cx="1563624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P_5_BD#97ecd7b90.table_image?iti=3&amp;tii=6&amp;vcp=1&amp;vis=1&amp;pid=65ef2701d&amp;color=0,0,0&amp;vtp=1&amp;vaab=1&amp;bbb=1&amp;hb=1"/>
          <p:cNvSpPr/>
          <p:nvPr/>
        </p:nvSpPr>
        <p:spPr>
          <a:xfrm>
            <a:off x="8764524" y="4056729"/>
            <a:ext cx="2788920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法国发行的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拿破仑纪念银币</a:t>
            </a:r>
            <a:endParaRPr lang="en-US" altLang="zh-CN" sz="2800" dirty="0"/>
          </a:p>
        </p:txBody>
      </p:sp>
      <p:pic>
        <p:nvPicPr>
          <p:cNvPr id="8" name="图片 7" descr="一美元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197477" y="2168874"/>
            <a:ext cx="2834640" cy="118872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5c3c35332.fixed?vcp=1&amp;pid=880b11bf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观点论述题专题</a:t>
            </a:r>
            <a:endParaRPr lang="en-US" altLang="zh-CN" sz="4000" dirty="0"/>
          </a:p>
        </p:txBody>
      </p:sp>
      <p:sp>
        <p:nvSpPr>
          <p:cNvPr id="3" name="C_3_BD#5c3c35332.fixed?vcp=1&amp;pid=880b11bfb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重难点拨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_1#21345cc2b?vaa=1&amp;vcp=1&amp;vis=1&amp;pid=65ef2701d&amp;color=0,0,0&amp;vtp=1&amp;vaab=1&amp;bbb=1&amp;hb=1">
            <a:extLst>
              <a:ext uri="{FF2B5EF4-FFF2-40B4-BE49-F238E27FC236}">
                <a16:creationId xmlns:a16="http://schemas.microsoft.com/office/drawing/2014/main" id="{11EFEE55-E0AE-E72B-CC16-2D8D00686C4C}"/>
              </a:ext>
            </a:extLst>
          </p:cNvPr>
          <p:cNvSpPr/>
          <p:nvPr/>
        </p:nvSpPr>
        <p:spPr>
          <a:xfrm>
            <a:off x="539496" y="55439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（2）根据材料二并结合所学知识，指出图二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、图三中的历史人物被印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上纸币或纪念币的原因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QO_5_AN.1_1#21345cc2b?vaa=1&amp;vcp=1&amp;vis=1&amp;pid=65ef2701d&amp;color=0,0,0&amp;vtp=1&amp;vaab=1&amp;bbb=1&amp;hb=1">
            <a:extLst>
              <a:ext uri="{FF2B5EF4-FFF2-40B4-BE49-F238E27FC236}">
                <a16:creationId xmlns:a16="http://schemas.microsoft.com/office/drawing/2014/main" id="{4C33CA9C-619F-84ED-C835-3116F57D4E55}"/>
              </a:ext>
            </a:extLst>
          </p:cNvPr>
          <p:cNvSpPr/>
          <p:nvPr/>
        </p:nvSpPr>
        <p:spPr>
          <a:xfrm>
            <a:off x="539496" y="200973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原因：图二，华盛顿领导北美人民取得独立战争的胜利，实现了国家独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立和民族解放；主持制定1787年美国宪法，为美国民主政治的发展奠定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了基础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。（任答一点。2分）图三，拿破仑主持制定《拿破仑法典》，很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多国家的民法都以其为参照蓝本；建立了法兰西第一帝国并加冕称帝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多次击败反法联盟，废除各地封建特权，沉重打击了欧洲大陆的封建势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力。（任答一点。2分）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980495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c0ae539b?vcp=1&amp;vis=1&amp;pid=65ef2701d&amp;color=0,0,0&amp;vtp=1&amp;vaab=1&amp;bt=1&amp;bbb=1"/>
          <p:cNvSpPr/>
          <p:nvPr/>
        </p:nvSpPr>
        <p:spPr>
          <a:xfrm>
            <a:off x="539496" y="8947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见以下图文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31" name="P_5_BD#ac0ae539b?colgroup=7,6,7,6&amp;vcp=1&amp;vis=1&amp;pid=65ef2701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872991"/>
              </p:ext>
            </p:extLst>
          </p:nvPr>
        </p:nvGraphicFramePr>
        <p:xfrm>
          <a:off x="539496" y="1576324"/>
          <a:ext cx="11073384" cy="4568508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0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609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643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200"/>
                        </a:lnSpc>
                      </a:pPr>
                      <a:r>
                        <a:rPr lang="en-US" altLang="zh-CN" sz="67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400"/>
                        </a:lnSpc>
                      </a:pPr>
                      <a:r>
                        <a:rPr lang="en-US" altLang="zh-CN" sz="7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900"/>
                        </a:lnSpc>
                      </a:pPr>
                      <a:r>
                        <a:rPr lang="en-US" altLang="zh-CN" sz="72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9000"/>
                        </a:lnSpc>
                      </a:pPr>
                      <a:r>
                        <a:rPr lang="en-US" altLang="zh-CN" sz="10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800"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1955年发行的第二套人民币中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5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元和10元纸币以穿着各种民族服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装的人物画像和工人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农民形象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为设计图案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1962年发行的第三套人民币中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元纸币的正面“车床工人”象征以工业为主导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10元纸币的正面绘有“人民代表步出大会堂”的图案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P_5_BD#ac0ae539b.table_image?iti=4&amp;tii=8&amp;vcp=1&amp;vis=1&amp;pid=65ef2701d&amp;color=0,0,0&amp;vtp=1&amp;vaab=1&amp;bbb=1"/>
          <p:cNvSpPr/>
          <p:nvPr/>
        </p:nvSpPr>
        <p:spPr>
          <a:xfrm>
            <a:off x="617220" y="2948750"/>
            <a:ext cx="2606040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图四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民族大团结</a:t>
            </a:r>
            <a:endParaRPr lang="en-US" altLang="zh-CN" sz="2800" spc="-100" dirty="0"/>
          </a:p>
        </p:txBody>
      </p:sp>
      <p:sp>
        <p:nvSpPr>
          <p:cNvPr id="7" name="P_5_BD#ac0ae539b.table_image?iti=5&amp;tii=10&amp;vcp=1&amp;vis=1&amp;pid=65ef2701d&amp;color=0,0,0&amp;vtp=1&amp;vaab=1&amp;bbb=1"/>
          <p:cNvSpPr/>
          <p:nvPr/>
        </p:nvSpPr>
        <p:spPr>
          <a:xfrm>
            <a:off x="3613055" y="2925890"/>
            <a:ext cx="20367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图五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工农像</a:t>
            </a:r>
            <a:endParaRPr lang="en-US" altLang="zh-CN" sz="2800" dirty="0"/>
          </a:p>
        </p:txBody>
      </p:sp>
      <p:sp>
        <p:nvSpPr>
          <p:cNvPr id="9" name="P_5_BD#ac0ae539b.table_image?iti=6&amp;tii=12&amp;vcp=1&amp;vis=1&amp;pid=65ef2701d&amp;color=0,0,0&amp;vtp=1&amp;vaab=1&amp;bbb=1"/>
          <p:cNvSpPr/>
          <p:nvPr/>
        </p:nvSpPr>
        <p:spPr>
          <a:xfrm>
            <a:off x="6260751" y="2898457"/>
            <a:ext cx="23923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图六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车床工人</a:t>
            </a:r>
            <a:endParaRPr lang="en-US" altLang="zh-CN" sz="2800" dirty="0"/>
          </a:p>
        </p:txBody>
      </p:sp>
      <p:sp>
        <p:nvSpPr>
          <p:cNvPr id="11" name="P_5_BD#ac0ae539b.table_image?iti=7&amp;tii=14&amp;vcp=1&amp;vis=1&amp;pid=65ef2701d&amp;color=0,0,0&amp;vtp=1&amp;vaab=1&amp;bbb=1&amp;hb=1"/>
          <p:cNvSpPr/>
          <p:nvPr/>
        </p:nvSpPr>
        <p:spPr>
          <a:xfrm>
            <a:off x="9029700" y="2694242"/>
            <a:ext cx="2505456" cy="10577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图七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人民代表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步出大会堂</a:t>
            </a:r>
            <a:endParaRPr lang="en-US" altLang="zh-CN" sz="2800" dirty="0"/>
          </a:p>
        </p:txBody>
      </p:sp>
      <p:pic>
        <p:nvPicPr>
          <p:cNvPr id="12" name="图片 11" descr="第二套人民币5元纸币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2337" y="1930209"/>
            <a:ext cx="2020824" cy="841247"/>
          </a:xfrm>
          <a:prstGeom prst="rect">
            <a:avLst/>
          </a:prstGeom>
        </p:spPr>
      </p:pic>
      <p:pic>
        <p:nvPicPr>
          <p:cNvPr id="13" name="图片 12" descr="第二套人民币10元纸币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66160" y="1930209"/>
            <a:ext cx="2083657" cy="841250"/>
          </a:xfrm>
          <a:prstGeom prst="rect">
            <a:avLst/>
          </a:prstGeom>
        </p:spPr>
      </p:pic>
      <p:pic>
        <p:nvPicPr>
          <p:cNvPr id="14" name="图片 13" descr="第三套人民币2元纸币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632289" y="1957644"/>
            <a:ext cx="2020824" cy="813815"/>
          </a:xfrm>
          <a:prstGeom prst="rect">
            <a:avLst/>
          </a:prstGeom>
        </p:spPr>
      </p:pic>
      <p:pic>
        <p:nvPicPr>
          <p:cNvPr id="15" name="图片 14" descr="第三套人民币10元纸币1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215680" y="1734122"/>
            <a:ext cx="2130552" cy="96012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6_1#85e4575ba?vaa=1&amp;vcp=1&amp;vis=1&amp;pid=65ef2701d&amp;color=0,0,0&amp;vtp=1&amp;vaab=1&amp;bbb=1&amp;hb=1">
            <a:extLst>
              <a:ext uri="{FF2B5EF4-FFF2-40B4-BE49-F238E27FC236}">
                <a16:creationId xmlns:a16="http://schemas.microsoft.com/office/drawing/2014/main" id="{3B3C92DC-3208-FD7B-5583-018F78B6D063}"/>
              </a:ext>
            </a:extLst>
          </p:cNvPr>
          <p:cNvSpPr/>
          <p:nvPr/>
        </p:nvSpPr>
        <p:spPr>
          <a:xfrm>
            <a:off x="539496" y="13018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（3）材料三展示的是我国发行的两套人民币。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结合所学知识，任选一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张纸币，说明选取该图案的理由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5_AN.1_1#85e4575ba?vaa=1&amp;vcp=1&amp;vis=1&amp;pid=65ef2701d&amp;color=0,0,0&amp;vtp=1&amp;vaab=1&amp;bt=1&amp;bbb=1&amp;hb=1">
            <a:extLst>
              <a:ext uri="{FF2B5EF4-FFF2-40B4-BE49-F238E27FC236}">
                <a16:creationId xmlns:a16="http://schemas.microsoft.com/office/drawing/2014/main" id="{5DC71F1D-8664-89FA-1809-131D8F967E5A}"/>
              </a:ext>
            </a:extLst>
          </p:cNvPr>
          <p:cNvSpPr/>
          <p:nvPr/>
        </p:nvSpPr>
        <p:spPr>
          <a:xfrm>
            <a:off x="539496" y="282166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示例】选择图六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理由：全面的社会主义建设开始后，中国人民在中国共产党的领导下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以高昂的工作热情投入社会主义建设事业，艰苦奋斗，取得了巨大成就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我国初步形成了独立的、比较完整的工业体系和国民经济体系，为现代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化建设打下了坚实的物质基础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。（4分）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645321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8_1#54e50055d?vaa=1&amp;vcp=1&amp;vis=1&amp;pid=65ef2701d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（4）请你围绕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钱币与历史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提炼一个观点，并选取材料中的两个史实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结合所学知识进行论述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条理清晰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总结提升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O_4_AS.1_1#65ef2701d?vaa=1&amp;vcp=1&amp;vis=1&amp;pid=55771f022&amp;color=0,0,0&amp;vtp=1&amp;vaab=1&amp;bt=1&amp;bbb=1&amp;hb=1"/>
          <p:cNvSpPr/>
          <p:nvPr/>
        </p:nvSpPr>
        <p:spPr>
          <a:xfrm>
            <a:off x="539496" y="273844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前两问为材料型解析题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结合材料的关键信息回答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选择一幅图并结合史实分析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第四问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分析钱币与其反映的历史事件的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提出观点并结合史实论述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5_AN.1_1#54e50055d?vaa=1&amp;vcp=1&amp;vis=1&amp;pid=65ef2701d&amp;color=0,0,0&amp;vtp=1&amp;vaab=1&amp;bbb=1&amp;hb=1"/>
          <p:cNvSpPr/>
          <p:nvPr/>
        </p:nvSpPr>
        <p:spPr>
          <a:xfrm>
            <a:off x="709978" y="13328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示例】观点：钱币是历史的见证者。（1分）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论述：英格兰发行的1/2克朗银币，见证了“光荣革命”中威廉和玛丽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入主英国的历史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。我国发行的第三套人民币10元纸币正面绘有“人民代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表步出大会堂”的图案，见证了第一届全国人民代表大会第一次全体会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议召开，以国家根本法的形式确定人民代表大会制度的历史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。（4分）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结论：钱币不仅是交易的媒介，还是历史的见证者；我们要关注钱币的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历史研究价值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。（1分）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1_1#144cad465?sp=1&amp;vaa=1&amp;vcp=1&amp;vis=1&amp;pid=55771f022&amp;color=0,0,0&amp;vtp=1&amp;vaab=1&amp;bt=1&amp;bbb=1&amp;hb=1"/>
          <p:cNvSpPr/>
          <p:nvPr/>
        </p:nvSpPr>
        <p:spPr>
          <a:xfrm>
            <a:off x="539496" y="554400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历史小短文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根据以下内容，结合中国共产党成立以来的相关史实，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初心使命·伟大复兴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为题，写一篇150字左右的小短文。</a:t>
            </a:r>
            <a:endParaRPr lang="en-US" altLang="zh-CN" sz="2800" dirty="0"/>
          </a:p>
        </p:txBody>
      </p:sp>
      <p:graphicFrame>
        <p:nvGraphicFramePr>
          <p:cNvPr id="35" name="QO_4_BD.11_2#144cad465?colgroup=30&amp;vaa=1&amp;vcp=1&amp;vis=1&amp;pid=55771f02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671734"/>
              </p:ext>
            </p:extLst>
          </p:nvPr>
        </p:nvGraphicFramePr>
        <p:xfrm>
          <a:off x="539496" y="1767378"/>
          <a:ext cx="11100816" cy="3426651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6651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中国共产党已走过百年奋斗历程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我们党立志于中华民族千秋伟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致力于人类和平与发展崇高事业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责任无比重大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使命无上荣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我们比历史上任何时期都更接近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更有信心和能力实现中华民族伟大复兴的目标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习近平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高举中国特色社会主义伟大旗帜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为全面建设社会主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义现代化国家而团结奋斗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O_4_AS.1_1#144cad465?vaa=1&amp;vcp=1&amp;vis=1&amp;pid=55771f022&amp;color=0,0,0&amp;vtp=1&amp;vaab=1&amp;bbb=1&amp;hb=1"/>
          <p:cNvSpPr/>
          <p:nvPr/>
        </p:nvSpPr>
        <p:spPr>
          <a:xfrm>
            <a:off x="539496" y="5323378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解答时围绕中国共产党领导中国人民为实现中华民族伟大复兴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而团结奋斗的历程展开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紧扣主题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表述合理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AN.1_1#144cad465?vaa=1&amp;vcp=1&amp;vis=1&amp;pid=55771f022&amp;color=0,0,0&amp;vtp=1&amp;vaab=1&amp;bt=1&amp;bbb=1&amp;hb=1"/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【示例】标题：初心使命·伟大复兴。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中国共产党一经诞生，就把为中国人民谋幸福、为中华民族谋复兴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确立为初心使命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。1921年，中共一大召开，中国共产党诞生，从此中国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革命的面貌焕然一新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。1927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年，城市武装起义遭到挫折，中国共产党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开辟了一条农村包围城市、武装夺取政权的正确革命道路，推动中国革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命走向胜利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。1978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年，中共十一届三中全会召开，作出把党和国家工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作中心转移到经济建设上来、实行改革开放的历史性决策，推动中国走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向富强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。2021年建党一百周年之际，在中国共产党的带领下，全国各族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人民努力奋斗，全面建成小康社会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可见，中国共产党不忘初心使命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必将带领全国各族人民实现中华民族伟大复兴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b356f0e0f?vcp=1&amp;pid=55771f022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请完成第289—291页［备考练习］习题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12ad25b81.fixed?vcp=1&amp;pid=880b11bf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观点论述题专题</a:t>
            </a:r>
            <a:endParaRPr lang="en-US" altLang="zh-CN" sz="4000" dirty="0"/>
          </a:p>
        </p:txBody>
      </p:sp>
      <p:sp>
        <p:nvSpPr>
          <p:cNvPr id="3" name="C_3_BD#12ad25b81.fixed?vcp=1&amp;pid=880b11bfb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第40讲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观点论述题专题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d84aad53?vcp=1&amp;pid=12ad25b81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O_5_BD.14_1#0a4bb94b2?sp=1&amp;vaa=1&amp;vcp=1&amp;vis=1&amp;pid=fd84aad53&amp;color=0,0,0&amp;vtp=1&amp;vaab=1&amp;bbb=1&amp;hb=1"/>
          <p:cNvSpPr/>
          <p:nvPr/>
        </p:nvSpPr>
        <p:spPr>
          <a:xfrm>
            <a:off x="539496" y="16323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跨学科·艺术·观点论述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（2024·福建·中考，有改动）结合严谨的史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料，电影可以帮助我们更好地感受历史上的时代变迁、重大事件、人物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情感和社会百态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。下表为中外电影摘录，阅读材料，完成下列要求。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4b92c31f?vcp=1&amp;pid=5c3c3533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专题解读</a:t>
            </a:r>
            <a:endParaRPr lang="en-US" altLang="zh-CN" sz="3000" dirty="0"/>
          </a:p>
        </p:txBody>
      </p:sp>
      <p:graphicFrame>
        <p:nvGraphicFramePr>
          <p:cNvPr id="5" name="P_5_BD#4bb2eec21?colgroup=2,26&amp;vcp=1&amp;pid=84b92c31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990724"/>
              </p:ext>
            </p:extLst>
          </p:nvPr>
        </p:nvGraphicFramePr>
        <p:xfrm>
          <a:off x="539496" y="1295191"/>
          <a:ext cx="11082528" cy="3906648"/>
        </p:xfrm>
        <a:graphic>
          <a:graphicData uri="http://schemas.openxmlformats.org/drawingml/2006/table">
            <a:tbl>
              <a:tblPr/>
              <a:tblGrid>
                <a:gridCol w="1225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7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观点论述题是近两年广西中考的新趋势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这类试题对学生分析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材料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总结归纳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语言表述等能力要求较高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本讲介绍了观点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论述题中的两个类型——观点论述类试题和历史小短文类试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帮助学生熟悉此类试题并掌握基本的解法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复习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日常学习时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多总结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归纳和思考历史问题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培养问题意识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解题时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结合试题中的材料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灵活运用基本解题方法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举一反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表述尽量简洁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准确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4_2#0a4bb94b2?vaa=1&amp;vcp=1&amp;vis=1&amp;pid=fd84aad53&amp;color=0,0,0&amp;vtp=1&amp;vaab=1&amp;bt=1&amp;bbb=1"/>
          <p:cNvSpPr/>
          <p:nvPr/>
        </p:nvSpPr>
        <p:spPr>
          <a:xfrm>
            <a:off x="539496" y="7596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40" name="QO_5_BD.14_3#0a4bb94b2?colgroup=13,16&amp;vaa=1&amp;vcp=1&amp;vis=1&amp;pid=fd84aad53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429222"/>
              </p:ext>
            </p:extLst>
          </p:nvPr>
        </p:nvGraphicFramePr>
        <p:xfrm>
          <a:off x="1593381" y="1572987"/>
          <a:ext cx="9100450" cy="3945004"/>
        </p:xfrm>
        <a:graphic>
          <a:graphicData uri="http://schemas.openxmlformats.org/drawingml/2006/table">
            <a:tbl>
              <a:tblPr/>
              <a:tblGrid>
                <a:gridCol w="32222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78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中国电影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外国电影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杨靖宇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珍珠港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百团大战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斯大林格勒保卫战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血战台儿庄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巴顿将军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七七事变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战争与和平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狼牙山五壮士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不列颠空战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平津战役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诺曼底登陆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QO_5_BD.14_4#0a4bb94b2?vaa=1&amp;vcp=1&amp;vis=1&amp;pid=fd84aad53&amp;color=0,0,0&amp;vtp=1&amp;vaab=1&amp;bbb=1"/>
          <p:cNvSpPr/>
          <p:nvPr/>
        </p:nvSpPr>
        <p:spPr>
          <a:xfrm>
            <a:off x="539496" y="5517991"/>
            <a:ext cx="11109960" cy="748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摘编自钟大丰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舒晓鸣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中国电影史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5_1#b46e89270?vaa=1&amp;vcp=1&amp;vis=1&amp;pid=0a4bb94b2&amp;color=0,0,0&amp;vtp=1&amp;vaab=1&amp;bt=1&amp;bbb=1&amp;hb=1"/>
          <p:cNvSpPr/>
          <p:nvPr/>
        </p:nvSpPr>
        <p:spPr>
          <a:xfrm>
            <a:off x="539496" y="20922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（1）呈现人类过往历史的方式是多元的，请写出除电影外的一种呈现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6_AN.1_1#b46e89270?vaa=1&amp;vcp=1&amp;vis=1&amp;pid=0a4bb94b2&amp;color=0,0,0&amp;vtp=1&amp;vaab=1&amp;bbb=1"/>
          <p:cNvSpPr/>
          <p:nvPr/>
        </p:nvSpPr>
        <p:spPr>
          <a:xfrm>
            <a:off x="539496" y="37802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呈现方式：文献材料、图片、图表、实物、遗址、遗迹、口述历史等。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7_1#680e5642f?vaa=1&amp;vcp=1&amp;vis=1&amp;pid=0a4bb94b2&amp;color=0,0,0&amp;vtp=1&amp;vaab=1&amp;bt=1&amp;bbb=1&amp;hb=1"/>
          <p:cNvSpPr/>
          <p:nvPr/>
        </p:nvSpPr>
        <p:spPr>
          <a:xfrm>
            <a:off x="539496" y="22162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（2）为举办主题观影活动，请你从材料中选出反映第二次世界大战的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两部电影，结合其反映的史实，拟定一个主题并加以论述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值观正确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主题明确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680e5642f?vaa=1&amp;vcp=1&amp;vis=1&amp;pid=0a4bb94b2&amp;color=0,0,0&amp;vtp=1&amp;vaab=1&amp;bt=1&amp;bbb=1&amp;hb=1"/>
          <p:cNvSpPr/>
          <p:nvPr/>
        </p:nvSpPr>
        <p:spPr>
          <a:xfrm>
            <a:off x="463296" y="5813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【示例】电影：《杨靖宇》《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狼牙山五壮士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主题：抗日英雄的浴血奋战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论述：九一八事变激起了全国人民的抗日怒潮。中国共产党派杨靖宇等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人在东北组织游击队，开展抗日游击战争。他们的英勇斗争有力地打击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了日军，增强了全国人民坚持抗战的信心。1941年9月，晋察冀军区战士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马宝玉等五壮士，为了掩护群众和主力撤退，毅然决然地把日军引上了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狼牙山峰顶绝路，最后宁死不做日军俘虏，纵身跳下万丈悬崖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结论：杨靖宇、狼牙山五壮士等抗日英雄，用鲜血和生命谱写了气吞山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河的壮丽诗篇，显示了中华儿女宁死不屈的伟大精神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a7b997f7?vcp=1&amp;pid=12ad25b81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O_5_BD.19_1#7b31b09a4?sp=1&amp;vaa=1&amp;vcp=1&amp;vis=1&amp;pid=ea7b997f7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观点论述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（2024·湖北·中考，有改动）【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社会的变迁】重要事件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影响人类历史发展，改变着社会的诸多方面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下表中三幅图片折射了三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个不同时代的社会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44" name="QO_5_BD.19_2#7b31b09a4?colgroup=1,11,8,7&amp;vaa=1&amp;vcp=1&amp;vis=1&amp;pid=ea7b997f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674443"/>
              </p:ext>
            </p:extLst>
          </p:nvPr>
        </p:nvGraphicFramePr>
        <p:xfrm>
          <a:off x="539496" y="3245276"/>
          <a:ext cx="11064240" cy="2989580"/>
        </p:xfrm>
        <a:graphic>
          <a:graphicData uri="http://schemas.openxmlformats.org/drawingml/2006/table">
            <a:tbl>
              <a:tblPr/>
              <a:tblGrid>
                <a:gridCol w="64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0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27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358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8958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2400"/>
                        </a:lnSpc>
                      </a:pPr>
                      <a:r>
                        <a:rPr lang="en-US" altLang="zh-CN" sz="68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图一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16世纪30年代的西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欧植物绘画《大车前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2000"/>
                        </a:lnSpc>
                      </a:pPr>
                      <a:r>
                        <a:rPr lang="en-US" altLang="zh-CN" sz="6650" b="0" i="0" kern="0" spc="-99900" dirty="0">
                          <a:solidFill>
                            <a:srgbClr val="FFFFFF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_______________________</a:t>
                      </a:r>
                      <a:endParaRPr lang="en-US" altLang="zh-CN" sz="900" spc="0" dirty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图二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20世纪20年代的男孩着装和发式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8600"/>
                        </a:lnSpc>
                      </a:pPr>
                      <a:r>
                        <a:rPr lang="en-US" altLang="zh-CN" sz="4750" b="0" i="0" kern="0" spc="-99900" dirty="0">
                          <a:solidFill>
                            <a:srgbClr val="FFFFFF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_________________________________</a:t>
                      </a:r>
                      <a:endParaRPr lang="en-US" altLang="zh-CN" sz="900" spc="0" dirty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图三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20世纪90年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学生通过互联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网学习知识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" name="QO_5_BD.19_4#7b31b09a4.table_image?tii=16&amp;vaa=1&amp;vcp=1&amp;vis=1&amp;pid=ea7b997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2220" y="3444761"/>
            <a:ext cx="1243584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图片 7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724912" y="3467621"/>
            <a:ext cx="1069848" cy="1517904"/>
          </a:xfrm>
          <a:prstGeom prst="rect">
            <a:avLst/>
          </a:prstGeom>
        </p:spPr>
      </p:pic>
      <p:pic>
        <p:nvPicPr>
          <p:cNvPr id="9" name="图片 8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185148" y="3467621"/>
            <a:ext cx="1801368" cy="108813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QO_5_BD.19_6#7b31b09a4?colgroup=1,8,8,10&amp;vaa=1&amp;vcp=1&amp;vis=1&amp;pid=ea7b997f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718408"/>
              </p:ext>
            </p:extLst>
          </p:nvPr>
        </p:nvGraphicFramePr>
        <p:xfrm>
          <a:off x="539496" y="1676622"/>
          <a:ext cx="11064240" cy="2230692"/>
        </p:xfrm>
        <a:graphic>
          <a:graphicData uri="http://schemas.openxmlformats.org/drawingml/2006/table">
            <a:tbl>
              <a:tblPr/>
              <a:tblGrid>
                <a:gridCol w="749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91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6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文艺复兴时期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物绘画不仅栩栩如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还向公众呈现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令人愉悦的美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辛亥革命后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男子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留短发成为时髦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服饰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休闲娱乐方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式日益开放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改革开放以来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我国互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联网发展迅速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人们的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思想观念和学习方式发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生深刻变化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O_5_BD.19_7#7b31b09a4?vaa=1&amp;vcp=1&amp;vis=1&amp;pid=ea7b997f7&amp;color=0,0,0&amp;mp=1&amp;vtp=1&amp;vaab=1&amp;bbb=1&amp;hb=1"/>
          <p:cNvSpPr/>
          <p:nvPr/>
        </p:nvSpPr>
        <p:spPr>
          <a:xfrm>
            <a:off x="539496" y="403882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根据上述材料，围绕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重要历史事件与社会变迁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选取其中两幅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图片，自拟标题，运用中国史和世界史相关史实加以论述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点明确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表述成文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2" name="QO_5_BD.19_6#7b31b09a4?colgroup=1,8,8,10&amp;vaa=1&amp;vcp=1&amp;vis=1&amp;pid=ea7b997f7&amp;color=0,0,0&amp;mp=1&amp;vtp=1&amp;vaab=1&amp;bt=1&amp;bbb=1">
            <a:extLst>
              <a:ext uri="{FF2B5EF4-FFF2-40B4-BE49-F238E27FC236}">
                <a16:creationId xmlns:a16="http://schemas.microsoft.com/office/drawing/2014/main" id="{24C07828-891A-2C05-EEDC-077A3D48E1BA}"/>
              </a:ext>
            </a:extLst>
          </p:cNvPr>
          <p:cNvSpPr txBox="1"/>
          <p:nvPr/>
        </p:nvSpPr>
        <p:spPr>
          <a:xfrm>
            <a:off x="10885591" y="9682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7b31b09a4?vaa=1&amp;vcp=1&amp;vis=1&amp;pid=ea7b997f7&amp;color=0,0,0&amp;vtp=1&amp;vaab=1&amp;bt=1&amp;bbb=1&amp;hb=1"/>
          <p:cNvSpPr/>
          <p:nvPr/>
        </p:nvSpPr>
        <p:spPr>
          <a:xfrm>
            <a:off x="472821" y="561371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示例】观点：重要历史事件推动了社会的进步。选择图一、图二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论述：14世纪中期，资本主义萌芽出现，资产阶级不满罗马教廷对精神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的控制，要求建立一种以人为中心而不是以神为中心的生活哲学，意大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利兴起了文艺复兴运动，其核心思想是人文主义。文艺复兴促使人们的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思想发生了巨大的变化，人们开始关注现实生活。辛亥革命后，民国政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府颁布了剪辫、易服和劝禁缠足等革除社会陋俗的法令，体现出自由平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等的新风尚。同时，人们的饮食、服饰、婚丧以及休闲娱乐方式日益开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放，出现了崇洋逐新的趋向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结论：文艺复兴运动和辛亥革命都影响着社会的发展，推动了社会的变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革与进步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1_1#c4b9d2999?sp=1&amp;vaa=1&amp;vcp=1&amp;vis=1&amp;pid=ea7b997f7&amp;color=0,0,0&amp;vtp=1&amp;vaab=1&amp;bt=1&amp;bbb=1&amp;hb=1"/>
          <p:cNvSpPr/>
          <p:nvPr/>
        </p:nvSpPr>
        <p:spPr>
          <a:xfrm>
            <a:off x="539496" y="554400"/>
            <a:ext cx="11109960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历史小短文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（2024·河南·中考，有改动）请阅读右面的材料，围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绕其中的观点，结合所学历史知识，写一篇80—120字的小短文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题目自拟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观点明确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史实正确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条理清晰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语句通顺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表述完整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47" name="QO_5_BD.21_2#c4b9d2999?colgroup=30&amp;vaa=1&amp;vcp=1&amp;vis=1&amp;pid=ea7b997f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215676"/>
              </p:ext>
            </p:extLst>
          </p:nvPr>
        </p:nvGraphicFramePr>
        <p:xfrm>
          <a:off x="539496" y="2572719"/>
          <a:ext cx="11109960" cy="3451098"/>
        </p:xfrm>
        <a:graphic>
          <a:graphicData uri="http://schemas.openxmlformats.org/drawingml/2006/table">
            <a:tbl>
              <a:tblPr/>
              <a:tblGrid>
                <a:gridCol w="11109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5109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20世纪50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莱斯特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皮尔逊曾警告说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人类正在进入一个不同</a:t>
                      </a: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文明必须学会在和平交往中共同生活的时代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相互学习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研究彼此的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历史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艺术和文化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丰富彼此的生活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否则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在这个拥挤不堪的窄小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便会出现误解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紧张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冲突和灾难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b="0" i="0" spc="-1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1200" b="0" i="0" u="none" spc="-100" baseline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                      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塞缪尔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亨廷顿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文明的冲突与世界秩序的重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c4b9d2999?vaa=1&amp;vcp=1&amp;vis=1&amp;pid=ea7b997f7&amp;color=0,0,0&amp;vtp=1&amp;vaab=1&amp;bt=1&amp;bbb=1&amp;hb=1"/>
          <p:cNvSpPr/>
          <p:nvPr/>
        </p:nvSpPr>
        <p:spPr>
          <a:xfrm>
            <a:off x="539496" y="5788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【示例】题目：文明交流，共筑和平桥梁。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文明交流是和平共处的前提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历史上，丝绸之路不仅是一条商贸之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路，更是东西方文明交流的桥梁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从中国的丝绸、瓷器到西方的宝石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香料，从佛教到儒家思想，各种文化和信仰在这条道路上交融，丰富了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彼此的生活，也促进了相互理解与尊重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在全球化时代，文明交流的重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要性更加凸显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中国提出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一带一路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倡议，旨在推动沿线国家的基础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设施建设和经济合作，同时促进文化的交融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历史证明，各国只有相互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尊重、平等交流，才能建立起真正的友谊和信任，共同构建一个和平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繁荣的世界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d1b8ec7c?vcp=1&amp;pid=12ad25b81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5_BD.23_1#98130322b?sp=1&amp;vaa=1&amp;vcp=1&amp;vis=1&amp;pid=cd1b8ec7c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观点论述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（2024·四川宜宾·中考，有改动）综合探究题。</a:t>
            </a:r>
            <a:endParaRPr lang="en-US" altLang="zh-CN" sz="2800" dirty="0"/>
          </a:p>
        </p:txBody>
      </p:sp>
      <p:sp>
        <p:nvSpPr>
          <p:cNvPr id="4" name="QO_5_BD.23_2#98130322b?sp=1&amp;vaa=1&amp;vcp=1&amp;vis=1&amp;pid=cd1b8ec7c&amp;color=0,0,0&amp;vtp=1&amp;vaab=1&amp;bbb=1"/>
          <p:cNvSpPr/>
          <p:nvPr/>
        </p:nvSpPr>
        <p:spPr>
          <a:xfrm>
            <a:off x="539496" y="19002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诗史证历史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lang="en-US" altLang="zh-CN" sz="2800" dirty="0"/>
          </a:p>
        </p:txBody>
      </p:sp>
      <p:graphicFrame>
        <p:nvGraphicFramePr>
          <p:cNvPr id="49" name="QO_5_BD.23_3#98130322b?colgroup=30&amp;vaa=1&amp;vcp=1&amp;vis=1&amp;pid=cd1b8ec7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148221"/>
              </p:ext>
            </p:extLst>
          </p:nvPr>
        </p:nvGraphicFramePr>
        <p:xfrm>
          <a:off x="539496" y="2583606"/>
          <a:ext cx="11100816" cy="2091309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886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尽道隋亡为此河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至今千里赖通波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若无水殿龙舟事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共禹论功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不较多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皮日休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汴河怀古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</a:p>
                    <a:p>
                      <a:pPr marL="0" indent="0" algn="r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6288d623d.fixed?vcp=1&amp;pid=880b11bf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观点论述题专题</a:t>
            </a:r>
            <a:endParaRPr lang="en-US" altLang="zh-CN" sz="4000" dirty="0"/>
          </a:p>
        </p:txBody>
      </p:sp>
      <p:sp>
        <p:nvSpPr>
          <p:cNvPr id="3" name="C_3_BD#6288d623d.fixed?vcp=1&amp;pid=880b11bfb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专题线索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QO_5_BD.23_4#98130322b?colgroup=30&amp;vaa=1&amp;vcp=1&amp;vis=1&amp;pid=cd1b8ec7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928766"/>
              </p:ext>
            </p:extLst>
          </p:nvPr>
        </p:nvGraphicFramePr>
        <p:xfrm>
          <a:off x="539496" y="2231756"/>
          <a:ext cx="11100816" cy="224339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433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605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隋炀帝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发河南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淮北诸郡民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前后百余万人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开掘名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为通济渠的大运河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自洛阳西苑引谷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洛二水入黄河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自黄河入汴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引汴水以达淮水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范文澜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中国通史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O_5_BD.23_4#98130322b?colgroup=30&amp;vaa=1&amp;vcp=1&amp;vis=1&amp;pid=cd1b8ec7c&amp;color=0,0,0&amp;mp=1&amp;vtp=1&amp;vaab=1&amp;bt=1&amp;bbb=1">
            <a:extLst>
              <a:ext uri="{FF2B5EF4-FFF2-40B4-BE49-F238E27FC236}">
                <a16:creationId xmlns:a16="http://schemas.microsoft.com/office/drawing/2014/main" id="{56B878E8-FA68-3B79-B0A3-9AB14D6EA000}"/>
              </a:ext>
            </a:extLst>
          </p:cNvPr>
          <p:cNvSpPr txBox="1"/>
          <p:nvPr/>
        </p:nvSpPr>
        <p:spPr>
          <a:xfrm>
            <a:off x="10922167" y="136731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4" name="QO_5_BD.23_7#98130322b.table_image?iti=8&amp;tii=19&amp;vaa=1&amp;vcp=1&amp;vis=1&amp;pid=cd1b8ec7c&amp;color=0,0,0&amp;mp=1&amp;vtp=1&amp;vaab=1&amp;bbb=1"/>
          <p:cNvSpPr/>
          <p:nvPr/>
        </p:nvSpPr>
        <p:spPr>
          <a:xfrm>
            <a:off x="4982623" y="4927060"/>
            <a:ext cx="22145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隋运河示意图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290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4_1#44315007d?vaa=1&amp;vcp=1&amp;vis=1&amp;pid=98130322b&amp;color=0,0,0&amp;vtp=1&amp;vaab=1&amp;bt=1&amp;bbb=1&amp;hb=1"/>
          <p:cNvSpPr/>
          <p:nvPr/>
        </p:nvSpPr>
        <p:spPr>
          <a:xfrm>
            <a:off x="539496" y="158082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（1）史料互证是历史学习的方法之一。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提取以上图文中可以相互印证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的历史信息，并得出互证的结论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6_AN.1_1#44315007d?vaa=1&amp;vcp=1&amp;vis=1&amp;pid=98130322b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历史信息：皮日休认为隋朝灭亡是因为隋炀帝开通了大运河，虽然大运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河促进了南北交通；范文澜认为隋炀帝征发百余万人开通大运河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结论：大运河是隋炀帝开通的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f0f216a3?sp=1&amp;vcp=1&amp;vis=1&amp;pid=98130322b&amp;color=0,0,0&amp;vtp=1&amp;vaab=1&amp;bt=1&amp;bbb=1"/>
          <p:cNvSpPr/>
          <p:nvPr/>
        </p:nvSpPr>
        <p:spPr>
          <a:xfrm>
            <a:off x="539496" y="14084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数据探历史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lang="en-US" altLang="zh-CN" sz="2800" dirty="0"/>
          </a:p>
        </p:txBody>
      </p:sp>
      <p:graphicFrame>
        <p:nvGraphicFramePr>
          <p:cNvPr id="54" name="P_6_BD#cf0f216a3?colgroup=30&amp;vcp=1&amp;vis=1&amp;pid=98130322b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330796"/>
              </p:ext>
            </p:extLst>
          </p:nvPr>
        </p:nvGraphicFramePr>
        <p:xfrm>
          <a:off x="539496" y="2090039"/>
          <a:ext cx="11100816" cy="35179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461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700"/>
                        </a:lnSpc>
                      </a:pPr>
                      <a:r>
                        <a:rPr lang="en-US" altLang="zh-CN" sz="154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_6_BD#cf0f216a3.table_image?tii=20&amp;vcp=1&amp;vis=1&amp;pid=98130322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0208" y="2208657"/>
            <a:ext cx="4279392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P_6_BD#cf0f216a3?colgroup=30&amp;vcp=1&amp;vis=1&amp;pid=98130322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806882"/>
              </p:ext>
            </p:extLst>
          </p:nvPr>
        </p:nvGraphicFramePr>
        <p:xfrm>
          <a:off x="539496" y="2659602"/>
          <a:ext cx="11100816" cy="224339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433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1807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蒸汽机开始运用于推动船舶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英国的第一艘汽船造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成之后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又造了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英国占世界制造业的份额从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%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升到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23%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来自大西洋彼岸的竞争摧毁了亚洲的传统制造业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马克思恩格斯全集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6_BD#cf0f216a3?colgroup=30&amp;vcp=1&amp;vis=1&amp;pid=98130322b&amp;color=0,0,0&amp;mp=1&amp;vtp=1&amp;vaab=1&amp;bt=1&amp;bbb=1">
            <a:extLst>
              <a:ext uri="{FF2B5EF4-FFF2-40B4-BE49-F238E27FC236}">
                <a16:creationId xmlns:a16="http://schemas.microsoft.com/office/drawing/2014/main" id="{90ADD196-C59E-798D-4F59-A9230794AE37}"/>
              </a:ext>
            </a:extLst>
          </p:cNvPr>
          <p:cNvSpPr txBox="1"/>
          <p:nvPr/>
        </p:nvSpPr>
        <p:spPr>
          <a:xfrm>
            <a:off x="10922167" y="195119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P_6_BD#cf0f216a3?colgroup=30&amp;vcp=1&amp;vis=1&amp;pid=98130322b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614296"/>
              </p:ext>
            </p:extLst>
          </p:nvPr>
        </p:nvGraphicFramePr>
        <p:xfrm>
          <a:off x="539496" y="1108038"/>
          <a:ext cx="11100816" cy="4657331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5733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8900"/>
                        </a:lnSpc>
                      </a:pPr>
                      <a:r>
                        <a:rPr lang="en-US" altLang="zh-CN" sz="216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6_BD#cf0f216a3.table_image?iti=9&amp;tii=21&amp;vcp=1&amp;vis=1&amp;pid=98130322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1860" y="1331109"/>
            <a:ext cx="5276088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6_BD#cf0f216a3.table_image?iti=9&amp;tii=22&amp;vcp=1&amp;vis=1&amp;pid=98130322b&amp;color=0,0,0&amp;vtp=1&amp;vaab=1&amp;bbb=1"/>
          <p:cNvSpPr/>
          <p:nvPr/>
        </p:nvSpPr>
        <p:spPr>
          <a:xfrm>
            <a:off x="3668586" y="5144098"/>
            <a:ext cx="5059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1750—1865年英国经济发展情况</a:t>
            </a:r>
            <a:endParaRPr lang="en-US" altLang="zh-CN" sz="2800" dirty="0"/>
          </a:p>
        </p:txBody>
      </p:sp>
      <p:sp>
        <p:nvSpPr>
          <p:cNvPr id="2" name="P_6_BD#cf0f216a3?colgroup=30&amp;vcp=1&amp;vis=1&amp;pid=98130322b&amp;color=0,0,0&amp;vtp=1&amp;vaab=1&amp;bt=1&amp;bbb=1">
            <a:extLst>
              <a:ext uri="{FF2B5EF4-FFF2-40B4-BE49-F238E27FC236}">
                <a16:creationId xmlns:a16="http://schemas.microsoft.com/office/drawing/2014/main" id="{FB261B06-6ADE-4FBF-B3B3-3CD14C05B141}"/>
              </a:ext>
            </a:extLst>
          </p:cNvPr>
          <p:cNvSpPr txBox="1"/>
          <p:nvPr/>
        </p:nvSpPr>
        <p:spPr>
          <a:xfrm>
            <a:off x="10922167" y="524673"/>
            <a:ext cx="718145" cy="58336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" name="P_6_BD#cf0f216a3?colgroup=30&amp;vcp=1&amp;vis=1&amp;pid=98130322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224741"/>
              </p:ext>
            </p:extLst>
          </p:nvPr>
        </p:nvGraphicFramePr>
        <p:xfrm>
          <a:off x="539496" y="2104866"/>
          <a:ext cx="11100816" cy="335286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528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英国水陆交通建设概况：1761年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内陆运河1条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1790—1800年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新开凿内陆运河42条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1844年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铁路公司50家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共建铁路805英里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1845年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铁路公司120家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共建铁路2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896英里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1846年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铁路公司272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共建铁路4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540英里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marL="0" indent="0" algn="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——摘编自欧阳萍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方文《19世纪英国城市交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通的发展及其影响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6_BD#cf0f216a3?colgroup=30&amp;vcp=1&amp;vis=1&amp;pid=98130322b&amp;color=0,0,0&amp;vtp=1&amp;vaab=1&amp;bt=1&amp;bbb=1">
            <a:extLst>
              <a:ext uri="{FF2B5EF4-FFF2-40B4-BE49-F238E27FC236}">
                <a16:creationId xmlns:a16="http://schemas.microsoft.com/office/drawing/2014/main" id="{5CDFFCCF-D615-EF29-595C-E784014CF4CE}"/>
              </a:ext>
            </a:extLst>
          </p:cNvPr>
          <p:cNvSpPr txBox="1"/>
          <p:nvPr/>
        </p:nvSpPr>
        <p:spPr>
          <a:xfrm>
            <a:off x="10922167" y="139646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6_1#8488e6aef?vaa=1&amp;vcp=1&amp;vis=1&amp;pid=98130322b&amp;color=0,0,0&amp;mp=1&amp;vtp=1&amp;vaab=1&amp;bt=1&amp;bbb=1&amp;hb=1"/>
          <p:cNvSpPr/>
          <p:nvPr/>
        </p:nvSpPr>
        <p:spPr>
          <a:xfrm>
            <a:off x="539496" y="11003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（2）经济发展是各种因素形成合力的结果。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指出以上图文中至少三个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与英国经济发展相关的因素，并探究这些因素之间的关系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6_AN.1_1#8488e6aef?vaa=1&amp;vcp=1&amp;vis=1&amp;pid=98130322b&amp;color=0,0,0&amp;vtp=1&amp;vaab=1&amp;bbb=1&amp;hb=1">
            <a:extLst>
              <a:ext uri="{FF2B5EF4-FFF2-40B4-BE49-F238E27FC236}">
                <a16:creationId xmlns:a16="http://schemas.microsoft.com/office/drawing/2014/main" id="{96BE4D76-C9FD-460D-8A36-D68BFCF7EAAC}"/>
              </a:ext>
            </a:extLst>
          </p:cNvPr>
          <p:cNvSpPr/>
          <p:nvPr/>
        </p:nvSpPr>
        <p:spPr>
          <a:xfrm>
            <a:off x="539496" y="261400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因素：工业革命开展，城市化进程加快，水陆交通发达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关系：工业革命开展，工厂数量增加，农村人口大量涌进城市，加快了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城市化进程；同时，工业革命推动了新式交通方式的出现，方便了人们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的出行和商品的流通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65ad2873?sp=1&amp;vcp=1&amp;vis=1&amp;pid=98130322b&amp;color=0,0,0&amp;vtp=1&amp;vaab=1&amp;bt=1&amp;bbb=1"/>
          <p:cNvSpPr/>
          <p:nvPr/>
        </p:nvSpPr>
        <p:spPr>
          <a:xfrm>
            <a:off x="539496" y="22372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辩证论历史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lang="en-US" altLang="zh-CN" sz="2800" dirty="0"/>
          </a:p>
        </p:txBody>
      </p:sp>
      <p:graphicFrame>
        <p:nvGraphicFramePr>
          <p:cNvPr id="59" name="P_6_BD#b65ad2873?colgroup=30&amp;vcp=1&amp;vis=1&amp;pid=98130322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50383"/>
              </p:ext>
            </p:extLst>
          </p:nvPr>
        </p:nvGraphicFramePr>
        <p:xfrm>
          <a:off x="539496" y="2918809"/>
          <a:ext cx="11100816" cy="1688656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886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1866年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外交官张德彝在日记中写道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从牛津乘火车赴伯明翰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沿途烟筒丛立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高皆数丈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黑烟冥冥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直冲霄汉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摘编自张德彝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航海述奇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" name="P_6_BD#b65ad2873?colgroup=30&amp;vcp=1&amp;vis=1&amp;pid=98130322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1335492"/>
              </p:ext>
            </p:extLst>
          </p:nvPr>
        </p:nvGraphicFramePr>
        <p:xfrm>
          <a:off x="539496" y="1710912"/>
          <a:ext cx="11100816" cy="2798128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981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巴拿马运河连接大西洋和太平洋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具有重要的经济和战略地位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运河区一直由美国控制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20世纪六七十年代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在埃及收回由英国把持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的苏伊士运河主权后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巴拿马不断爆发群众性反美运动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要求收回运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河主权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斯塔夫里阿诺斯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全球通史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O_6_BD.28_1#219a3e974?vaa=1&amp;vcp=1&amp;vis=1&amp;pid=98130322b&amp;color=0,0,0&amp;vtp=1&amp;vaab=1&amp;bbb=1&amp;hb=1"/>
          <p:cNvSpPr/>
          <p:nvPr/>
        </p:nvSpPr>
        <p:spPr>
          <a:xfrm>
            <a:off x="539496" y="464461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（3）综合上述材料，围绕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交通发展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自拟主题，并结合相关史实进行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主题明确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辩证论述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结构完整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2" name="P_6_BD#b65ad2873?colgroup=30&amp;vcp=1&amp;vis=1&amp;pid=98130322b&amp;color=0,0,0&amp;mp=1&amp;vtp=1&amp;vaab=1&amp;bt=1&amp;bbb=1">
            <a:extLst>
              <a:ext uri="{FF2B5EF4-FFF2-40B4-BE49-F238E27FC236}">
                <a16:creationId xmlns:a16="http://schemas.microsoft.com/office/drawing/2014/main" id="{66F0EDF8-C6E2-B07F-B743-6AF3BEF51CCC}"/>
              </a:ext>
            </a:extLst>
          </p:cNvPr>
          <p:cNvSpPr txBox="1"/>
          <p:nvPr/>
        </p:nvSpPr>
        <p:spPr>
          <a:xfrm>
            <a:off x="10922167" y="10025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219a3e974?vaa=1&amp;vcp=1&amp;vis=1&amp;pid=98130322b&amp;color=0,0,0&amp;vtp=1&amp;vaab=1&amp;bt=1&amp;bbb=1&amp;hb=1"/>
          <p:cNvSpPr/>
          <p:nvPr/>
        </p:nvSpPr>
        <p:spPr>
          <a:xfrm>
            <a:off x="453771" y="392475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示例】主题：发展交通既要保护环境又要维护国家主权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论述：交通关系一个国家的发展。工业革命中，以蒸汽机为代表的新的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动力出现，瓦特改良的蒸汽机投入使用，人们制造了新的交通工具汽船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和火车，提高了运输能力和效率，也方便了人们的出行和商品的流通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工业化也会带来环境污染，环境污染问题是交通发展中不可忽视的重要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方面。而国际上的关键运河的权利之争，一直是国际社会关注的焦点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埃及经过长期的斗争，终于收回由英国把持的苏伊士运河主权，但巴拿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马运河一直由美国控制，巴拿马不断爆发群众性反美运动，要求收回运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河主权，更凸显了交通发展中国家主权的重要性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结论：加强环境保护、维护国家主权是发展交通的正确道路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53f01197?vcp=1&amp;pid=6288d623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观点论述类试题</a:t>
            </a:r>
            <a:endParaRPr lang="en-US" altLang="zh-CN" sz="3200" dirty="0"/>
          </a:p>
        </p:txBody>
      </p:sp>
      <p:graphicFrame>
        <p:nvGraphicFramePr>
          <p:cNvPr id="7" name="P_5_BD#78af0d5c2?colgroup=1,28&amp;vcp=1&amp;pid=a53f0119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419678"/>
              </p:ext>
            </p:extLst>
          </p:nvPr>
        </p:nvGraphicFramePr>
        <p:xfrm>
          <a:off x="539496" y="1324401"/>
          <a:ext cx="11113132" cy="5004372"/>
        </p:xfrm>
        <a:graphic>
          <a:graphicData uri="http://schemas.openxmlformats.org/drawingml/2006/table">
            <a:tbl>
              <a:tblPr/>
              <a:tblGrid>
                <a:gridCol w="643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47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0437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一般提供材料（图片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表格等）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要求学生从中提出观点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证明观点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最后得出结论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开放性和综合性较高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结构一般为论点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论述（史实）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结论三部分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解题时应注意以下几点：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1）分析材料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找关键词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提炼观点（即材料说的是什么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分析几则材料的异同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最后得出观点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观点应是简练的肯定句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2）论证说明（即为什么这么说）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列举相关史实解释观点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围绕主题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史实准确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史论结合（分析影响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多层次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多角度分析观点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）结论部分总结或回应观点并略有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升华（即指出应怎样做）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78af0d5c2?colgroup=30&amp;vcp=1&amp;pid=a53f0119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547430"/>
              </p:ext>
            </p:extLst>
          </p:nvPr>
        </p:nvGraphicFramePr>
        <p:xfrm>
          <a:off x="539496" y="1849024"/>
          <a:ext cx="11064240" cy="3864548"/>
        </p:xfrm>
        <a:graphic>
          <a:graphicData uri="http://schemas.openxmlformats.org/drawingml/2006/table">
            <a:tbl>
              <a:tblPr/>
              <a:tblGrid>
                <a:gridCol w="1463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9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8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答题示例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社会制度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的更替过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程曲折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英国资产阶级革命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的历程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苏联建立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和解体的历程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国探索中国特色社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会主义道路的历程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新制度代替旧制度的过程是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曲折的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要选择适合本国国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情的发展方式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要坚定不移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地走中国特色社会主义道路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78af0d5c2?colgroup=30&amp;vcp=1&amp;pid=a53f01197&amp;color=0,0,0&amp;mp=1&amp;vtp=1&amp;vaab=1&amp;bt=1&amp;bbb=1">
            <a:extLst>
              <a:ext uri="{FF2B5EF4-FFF2-40B4-BE49-F238E27FC236}">
                <a16:creationId xmlns:a16="http://schemas.microsoft.com/office/drawing/2014/main" id="{B37A5FF9-9275-4BC2-74AB-6D9CA1CED3B6}"/>
              </a:ext>
            </a:extLst>
          </p:cNvPr>
          <p:cNvSpPr txBox="1"/>
          <p:nvPr/>
        </p:nvSpPr>
        <p:spPr>
          <a:xfrm>
            <a:off x="10885591" y="114061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5_BD#78af0d5c2?colgroup=2,4,8,13&amp;vcp=1&amp;pid=a53f0119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356382"/>
              </p:ext>
            </p:extLst>
          </p:nvPr>
        </p:nvGraphicFramePr>
        <p:xfrm>
          <a:off x="539496" y="2396172"/>
          <a:ext cx="11064240" cy="2770252"/>
        </p:xfrm>
        <a:graphic>
          <a:graphicData uri="http://schemas.openxmlformats.org/drawingml/2006/table">
            <a:tbl>
              <a:tblPr/>
              <a:tblGrid>
                <a:gridCol w="1179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1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2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01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改革是社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会进步和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发展的动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商鞅变法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北魏孝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文帝改革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罗斯福新政及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改革是社会进步和发展的动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应结合国情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坚持改革开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坚持走中国特色社会主义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2,4,8,13&amp;vcp=1&amp;pid=a53f01197&amp;color=0,0,0&amp;vtp=1&amp;vaab=1&amp;bt=1&amp;bbb=1">
            <a:extLst>
              <a:ext uri="{FF2B5EF4-FFF2-40B4-BE49-F238E27FC236}">
                <a16:creationId xmlns:a16="http://schemas.microsoft.com/office/drawing/2014/main" id="{9EFC268A-3AB7-63AB-AF00-2650D1F44F4C}"/>
              </a:ext>
            </a:extLst>
          </p:cNvPr>
          <p:cNvSpPr txBox="1"/>
          <p:nvPr/>
        </p:nvSpPr>
        <p:spPr>
          <a:xfrm>
            <a:off x="10885591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78af0d5c2?colgroup=2,4,8,13&amp;vcp=1&amp;pid=a53f0119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924544"/>
              </p:ext>
            </p:extLst>
          </p:nvPr>
        </p:nvGraphicFramePr>
        <p:xfrm>
          <a:off x="539496" y="2396172"/>
          <a:ext cx="11064240" cy="2770252"/>
        </p:xfrm>
        <a:graphic>
          <a:graphicData uri="http://schemas.openxmlformats.org/drawingml/2006/table">
            <a:tbl>
              <a:tblPr/>
              <a:tblGrid>
                <a:gridCol w="1179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1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2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01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思想解放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能够推动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社会的发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文艺复兴运动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蒙运动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新文化运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动及其意义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先进思想是社会发展的先导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要解放思想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更新观念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勇于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改革创新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与时俱进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2,4,8,13&amp;vcp=1&amp;pid=a53f01197&amp;color=0,0,0&amp;vtp=1&amp;vaab=1&amp;bt=1&amp;bbb=1">
            <a:extLst>
              <a:ext uri="{FF2B5EF4-FFF2-40B4-BE49-F238E27FC236}">
                <a16:creationId xmlns:a16="http://schemas.microsoft.com/office/drawing/2014/main" id="{D83D2CDE-E245-F41F-23C8-82ED2C2ADC32}"/>
              </a:ext>
            </a:extLst>
          </p:cNvPr>
          <p:cNvSpPr txBox="1"/>
          <p:nvPr/>
        </p:nvSpPr>
        <p:spPr>
          <a:xfrm>
            <a:off x="10885591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2243</Words>
  <Application>Microsoft Office PowerPoint</Application>
  <PresentationFormat>宽屏</PresentationFormat>
  <Paragraphs>681</Paragraphs>
  <Slides>59</Slides>
  <Notes>57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70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10</cp:revision>
  <dcterms:created xsi:type="dcterms:W3CDTF">2024-11-29T08:33:57Z</dcterms:created>
  <dcterms:modified xsi:type="dcterms:W3CDTF">2025-07-28T01:03:30Z</dcterms:modified>
  <cp:category/>
  <cp:contentStatus/>
</cp:coreProperties>
</file>