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0"/>
  </p:notesMasterIdLst>
  <p:sldIdLst>
    <p:sldId id="256" r:id="rId2"/>
    <p:sldId id="257" r:id="rId3"/>
    <p:sldId id="269" r:id="rId4"/>
    <p:sldId id="367" r:id="rId5"/>
    <p:sldId id="368" r:id="rId6"/>
    <p:sldId id="369" r:id="rId7"/>
    <p:sldId id="370" r:id="rId8"/>
    <p:sldId id="371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72" r:id="rId41"/>
    <p:sldId id="373" r:id="rId42"/>
    <p:sldId id="374" r:id="rId43"/>
    <p:sldId id="375" r:id="rId44"/>
    <p:sldId id="376" r:id="rId45"/>
    <p:sldId id="377" r:id="rId46"/>
    <p:sldId id="378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86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79" r:id="rId81"/>
    <p:sldId id="333" r:id="rId82"/>
    <p:sldId id="334" r:id="rId83"/>
    <p:sldId id="335" r:id="rId84"/>
    <p:sldId id="336" r:id="rId85"/>
    <p:sldId id="337" r:id="rId86"/>
    <p:sldId id="338" r:id="rId87"/>
    <p:sldId id="380" r:id="rId88"/>
    <p:sldId id="381" r:id="rId89"/>
    <p:sldId id="382" r:id="rId90"/>
    <p:sldId id="383" r:id="rId91"/>
    <p:sldId id="384" r:id="rId92"/>
    <p:sldId id="385" r:id="rId93"/>
    <p:sldId id="339" r:id="rId94"/>
    <p:sldId id="340" r:id="rId95"/>
    <p:sldId id="341" r:id="rId96"/>
    <p:sldId id="342" r:id="rId97"/>
    <p:sldId id="343" r:id="rId98"/>
    <p:sldId id="344" r:id="rId99"/>
    <p:sldId id="345" r:id="rId100"/>
    <p:sldId id="346" r:id="rId101"/>
    <p:sldId id="347" r:id="rId102"/>
    <p:sldId id="348" r:id="rId103"/>
    <p:sldId id="349" r:id="rId104"/>
    <p:sldId id="350" r:id="rId105"/>
    <p:sldId id="351" r:id="rId106"/>
    <p:sldId id="352" r:id="rId107"/>
    <p:sldId id="353" r:id="rId108"/>
    <p:sldId id="354" r:id="rId10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49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A58EF9-7885-E7C5-6114-2184CB99854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880CA1-6EBE-4824-B279-36C41F0FCC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f5a50f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50AB444-2E7F-455F-B74B-45CD5D965D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备考练习7 文学作品阅读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9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9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9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9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ffe45285?vaa=1&amp;vcp=1&amp;pid=23a7c9f07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（根据第⑤段中“除了喜欢阳坡外，黄芩似乎不再择地，荒石缝隙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路旁边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，只要有一点泥土就能生长”可知，B项中“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对生存环境别无他求”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与原文内容不符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2_1#8ffe45285?vaa=1&amp;vcp=1&amp;pid=23a7c9f07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6#67775bbc0?sp=1&amp;vaa=1&amp;vcp=1&amp;pid=218dc7abe&amp;color=0,0,0&amp;mp=1&amp;vtp=1&amp;vaab=1&amp;bt=1&amp;bbb=1&amp;hb=1"/>
          <p:cNvSpPr/>
          <p:nvPr/>
        </p:nvSpPr>
        <p:spPr>
          <a:xfrm>
            <a:off x="539496" y="554400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我们乘车到县里办事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正好老赵也要到县里看病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指导员说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老赵捎上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万一路上有情况老赵也能帮衬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7#67775bbc0?sp=1&amp;vaa=1&amp;vcp=1&amp;pid=218dc7abe&amp;color=0,0,0&amp;mp=1&amp;vtp=1&amp;vaab=1&amp;bbb=1&amp;hb=1"/>
          <p:cNvSpPr/>
          <p:nvPr/>
        </p:nvSpPr>
        <p:spPr>
          <a:xfrm>
            <a:off x="539496" y="1785920"/>
            <a:ext cx="11109960" cy="2411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从连队到县里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路上需要翻越好几个海拔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多米的山口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里地区的天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像小孩的脸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说变就变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上午出发还阳光灿烂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越往山上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不一会儿竟飘起了雪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老赵摇下车窗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看了看山顶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雾蒙蒙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又嗅了嗅冷飕飕的空气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估计过不去了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85_8#67775bbc0?sp=1&amp;vaa=1&amp;vcp=1&amp;pid=218dc7abe&amp;color=0,0,0&amp;mp=1&amp;vtp=1&amp;vaab=1&amp;bbb=1&amp;hb=1"/>
          <p:cNvSpPr/>
          <p:nvPr/>
        </p:nvSpPr>
        <p:spPr>
          <a:xfrm>
            <a:off x="539496" y="4066840"/>
            <a:ext cx="11109960" cy="2411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山口上漫天风雪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已经积了厚厚的一层雪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悬崖边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辆越野车已经陷进了雪沟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动弹不得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我们赶忙拿出铲子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清除越野车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周边的积雪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尽管腿脚不方便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老赵却冲锋在前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经过一个多小时的奋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老乡的车辆终于脱困下山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9#67775bbc0?sp=1&amp;vaa=1&amp;vcp=1&amp;pid=218dc7abe&amp;color=0,0,0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前行道路已经阻断了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老赵联系了乡里负责道路保通的道班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们要等铲雪车开路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坐在车里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我们闲聊起来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驾驶员忽然问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当年牺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牲的那几名战士您认不认识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老赵沉默了好一会儿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才开口说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给我们讲起了当年那场雪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10#67775bbc0?sp=1&amp;vaa=1&amp;vcp=1&amp;pid=218dc7abe&amp;color=0,0,0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那天的雪比今天还大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连队接到乡里的电话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请求救援陷进雪里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的老乡车辆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连长带上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名战士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拿着铁锹就驾车冲上了山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在山口找到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被困车辆时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雪已经没过了小腿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只能一步一步走过去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11#67775bbc0?sp=1&amp;vaa=1&amp;vcp=1&amp;pid=218dc7abe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战士们用铁锹把轮胎周围和汽车底盘下的雪一锹一锹铲出来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多米的山口上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人活动一会儿就气喘吁吁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老乡的车上拉着煤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子本身动力弱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轮胎陷进雪里一直空转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连长带头推车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猛地大喝一声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所有人一齐发力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车辆终于爬出雪坑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连长带着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名战士轮流铲雪开路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两个多小时后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老乡的车终于脱困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12#67775bbc0?sp=1&amp;vaa=1&amp;vcp=1&amp;pid=218dc7abe&amp;color=0,0,0&amp;vtp=1&amp;vaab=1&amp;bbb=1&amp;h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为了安全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下山时连队的车在前带路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老乡的车跟在后面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军车的车辙前进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行驶至一处连续下坡的急弯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山上积雪突然崩塌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车驾驶员不由猛打方向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加上路面结着一层厚厚的冰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车子瞬时失控滑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下了山崖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13#67775bbc0?sp=1&amp;vaa=1&amp;vcp=1&amp;pid=218dc7abe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老乡急忙联系乡里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附近的百姓都拿着工具赶来救援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大伙儿把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受伤的战士抬下山的时候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一路上还有不少乡民往山上赶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轻的战士还是牺牲了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14#67775bbc0?sp=1&amp;vaa=1&amp;vcp=1&amp;pid=218dc7abe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最先从车里甩出去的是连长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老乡来救他的时候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他咬牙说自己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让老乡先去救其他战士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连长是最后一个被抬下山的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他受了重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但侥幸活下来了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老赵望着山崖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神情木然地说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85_15#67775bbc0?sp=1&amp;vaa=1&amp;vcp=1&amp;pid=218dc7abe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老赵所说的那条路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就是我们每次巡逻的必经之路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16#67775bbc0?sp=1&amp;vaa=1&amp;vcp=1&amp;pid=218dc7abe&amp;color=0,0,0&amp;vtp=1&amp;vaab=1&amp;bt=1&amp;bbb=1&amp;hb=1"/>
          <p:cNvSpPr/>
          <p:nvPr/>
        </p:nvSpPr>
        <p:spPr>
          <a:xfrm>
            <a:off x="539496" y="90144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铲雪车来了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我们的车跟在铲雪车后面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慢慢翻越山口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个弯道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车辆突然失控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打滑了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驾驶员一声大喊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车子朝着万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丈悬崖滑去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我们紧紧抓住车辆扶手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冷汗湿透了全身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关键时刻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赵扑过去双手死死把住方向盘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车子最终在悬崖边上停住了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驾驶员脸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色苍白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不停地喘着粗气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握着方向盘的双手止不住地颤抖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M_4_BD.85_17#67775bbc0?sp=1&amp;vaa=1&amp;vcp=1&amp;pid=218dc7abe&amp;color=0,0,0&amp;vtp=1&amp;vaab=1&amp;bbb=1&amp;hb=1"/>
          <p:cNvSpPr/>
          <p:nvPr/>
        </p:nvSpPr>
        <p:spPr>
          <a:xfrm>
            <a:off x="539496" y="41094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到山脚休整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惊魂落定后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我们想起老赵刚才讲的故事里的细节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问老赵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那个连长姓啥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后来咋样了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老赵淡淡地说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那连长姓赵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伤后就退伍了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18#67775bbc0?sp=1&amp;vaa=1&amp;vcp=1&amp;pid=218dc7abe&amp;color=0,0,0&amp;mp=1&amp;vtp=1&amp;vaab=1&amp;bt=1&amp;bbb=1&amp;hb=1"/>
          <p:cNvSpPr/>
          <p:nvPr/>
        </p:nvSpPr>
        <p:spPr>
          <a:xfrm>
            <a:off x="539496" y="18547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忽然又联想到墓碑上的落款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还有诗里面那句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无悔的目光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们似乎明白了什么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19#67775bbc0?sp=1&amp;vaa=1&amp;vcp=1&amp;pid=218dc7abe&amp;color=0,0,0&amp;mp=1&amp;vtp=1&amp;vaab=1&amp;bbb=1&amp;hb=1"/>
          <p:cNvSpPr/>
          <p:nvPr/>
        </p:nvSpPr>
        <p:spPr>
          <a:xfrm>
            <a:off x="539496" y="31377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回望来路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远方土黄色的大山沉默地矗立着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唯有天上的白云挂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在山尖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（选自《解放军报》，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1dbfff4e7?sp=1&amp;vaa=1&amp;vcp=1&amp;pid=67775bbc0&amp;color=0,0,0&amp;mp=1&amp;vtp=1&amp;vaab=1&amp;bt=1&amp;bbb=1"/>
          <p:cNvSpPr/>
          <p:nvPr/>
        </p:nvSpPr>
        <p:spPr>
          <a:xfrm>
            <a:off x="539496" y="18775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请按照老赵两次救援遇险的先后顺序，简明扼要地梳理小说的故事情节。</a:t>
            </a:r>
            <a:endParaRPr lang="en-US" altLang="zh-CN" sz="2800" spc="-100" dirty="0"/>
          </a:p>
        </p:txBody>
      </p:sp>
      <p:sp>
        <p:nvSpPr>
          <p:cNvPr id="3" name="QB_5_BD.86_2#1dbfff4e7?sp=1&amp;vaa=1&amp;vcp=1&amp;pid=67775bbc0&amp;color=0,0,0&amp;mp=1&amp;vtp=1&amp;vaab=1&amp;bbb=1&amp;hb=1&amp;hltap=1"/>
          <p:cNvSpPr/>
          <p:nvPr/>
        </p:nvSpPr>
        <p:spPr>
          <a:xfrm>
            <a:off x="539496" y="250526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86_2#1dbfff4e7?sp=1&amp;vaa=1&amp;vcp=1&amp;pid=67775bbc0&amp;color=0,0,0&amp;mp=1&amp;vtp=1&amp;vaab=1&amp;bbb=1&amp;hb=1&amp;hla=1">
            <a:extLst>
              <a:ext uri="{FF2B5EF4-FFF2-40B4-BE49-F238E27FC236}">
                <a16:creationId xmlns:a16="http://schemas.microsoft.com/office/drawing/2014/main" id="{5B2BCEDD-9AD1-378E-B3D7-6259EAAE6EC5}"/>
              </a:ext>
            </a:extLst>
          </p:cNvPr>
          <p:cNvSpPr/>
          <p:nvPr/>
        </p:nvSpPr>
        <p:spPr>
          <a:xfrm>
            <a:off x="539496" y="247986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老赵随“我们”乘车到县里办事途中救下一辆被困的越野车，向“我们”讲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述了当年4名战士解救老乡车辆时意外遭遇雪崩牺牲的故事。后来，“我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们”的车辆打滑，千钧一发之际，老赵死死把住方向盘，避免车子滑下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悬崖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7_1#2d20e5415?sp=1&amp;vaa=1&amp;vcp=1&amp;pid=67775bbc0&amp;color=0,0,0&amp;vtp=1&amp;vaab=1&amp;bt=1&amp;bbb=1"/>
          <p:cNvSpPr/>
          <p:nvPr/>
        </p:nvSpPr>
        <p:spPr>
          <a:xfrm>
            <a:off x="539496" y="1557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文中反复写到挂在山尖的白云，有何用意？</a:t>
            </a:r>
            <a:endParaRPr lang="en-US" altLang="zh-CN" sz="2800" dirty="0"/>
          </a:p>
        </p:txBody>
      </p:sp>
      <p:sp>
        <p:nvSpPr>
          <p:cNvPr id="3" name="QB_5_BD.87_2#2d20e5415?sp=1&amp;vaa=1&amp;vcp=1&amp;pid=67775bbc0&amp;color=0,0,0&amp;vtp=1&amp;vaab=1&amp;bbb=1&amp;hb=1&amp;hltap=1"/>
          <p:cNvSpPr/>
          <p:nvPr/>
        </p:nvSpPr>
        <p:spPr>
          <a:xfrm>
            <a:off x="539496" y="2185225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87_2#2d20e5415?sp=1&amp;vaa=1&amp;vcp=1&amp;pid=67775bbc0&amp;color=0,0,0&amp;vtp=1&amp;vaab=1&amp;bbb=1&amp;hb=1&amp;hla=1">
            <a:extLst>
              <a:ext uri="{FF2B5EF4-FFF2-40B4-BE49-F238E27FC236}">
                <a16:creationId xmlns:a16="http://schemas.microsoft.com/office/drawing/2014/main" id="{47B7BE3F-2E46-98A1-9E4C-F0FC944CD2DF}"/>
              </a:ext>
            </a:extLst>
          </p:cNvPr>
          <p:cNvSpPr/>
          <p:nvPr/>
        </p:nvSpPr>
        <p:spPr>
          <a:xfrm>
            <a:off x="539496" y="2159825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挂在山尖的白云”交代了边防驻地的环境险恶，渲染了宁静祥和的气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氛，衬托出边防战士们在艰苦的环境下默默奉献的精神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白云”象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征战士们纯洁美好、勇于牺牲的高贵品格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文章开头、结尾均提到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挂在山尖的白云，首尾呼应，使文章结构严谨，雅致隽永，令人回味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8_1#b9bd9342d?sp=1&amp;vaa=1&amp;vcp=1&amp;pid=67775bbc0&amp;color=0,0,0&amp;mp=1&amp;vtp=1&amp;vaab=1&amp;bt=1&amp;bbb=1"/>
          <p:cNvSpPr/>
          <p:nvPr/>
        </p:nvSpPr>
        <p:spPr>
          <a:xfrm>
            <a:off x="539496" y="9014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老赵是个怎样的人？请结合文章内容简要分析。</a:t>
            </a:r>
            <a:endParaRPr lang="en-US" altLang="zh-CN" sz="2800" dirty="0"/>
          </a:p>
        </p:txBody>
      </p:sp>
      <p:sp>
        <p:nvSpPr>
          <p:cNvPr id="3" name="QB_5_BD.88_2#b9bd9342d?sp=1&amp;vaa=1&amp;vcp=1&amp;pid=67775bbc0&amp;color=0,0,0&amp;mp=1&amp;vtp=1&amp;vaab=1&amp;bbb=1&amp;hb=1&amp;hltap=1"/>
          <p:cNvSpPr/>
          <p:nvPr/>
        </p:nvSpPr>
        <p:spPr>
          <a:xfrm>
            <a:off x="539496" y="1529143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BD.89_1#aa83bbe33?sp=1&amp;vaa=1&amp;vcp=1&amp;pid=67775bbc0&amp;color=0,0,0&amp;vtp=1&amp;vaab=1&amp;bbb=1"/>
          <p:cNvSpPr/>
          <p:nvPr/>
        </p:nvSpPr>
        <p:spPr>
          <a:xfrm>
            <a:off x="539496" y="40960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结合文章内容，简要陈述你的探究发现。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</a:t>
            </a:r>
            <a:endParaRPr lang="en-US" altLang="zh-CN" sz="2800" dirty="0"/>
          </a:p>
        </p:txBody>
      </p:sp>
      <p:sp>
        <p:nvSpPr>
          <p:cNvPr id="6" name="QB_5_AN.90_1#aa83bbe33.blank?vaa=1&amp;vcp=1&amp;pid=67775bbc0&amp;color=0,0,0&amp;vpa=17&amp;vtp=1&amp;vaab=1&amp;bbb=1&amp;hb=1"/>
          <p:cNvSpPr/>
          <p:nvPr/>
        </p:nvSpPr>
        <p:spPr>
          <a:xfrm>
            <a:off x="539496" y="471328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示例：军队和百姓的情感如家人一般亲密深厚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；军队战士们具有乐于奉献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、为人民服务的觉悟；战士们具有助人为乐的美好精神。</a:t>
            </a:r>
            <a:endParaRPr lang="en-US" altLang="zh-CN" sz="2800" dirty="0"/>
          </a:p>
        </p:txBody>
      </p:sp>
      <p:sp>
        <p:nvSpPr>
          <p:cNvPr id="7" name="QB_5_AN.88_2#b9bd9342d?sp=1&amp;vaa=1&amp;vcp=1&amp;pid=67775bbc0&amp;color=0,0,0&amp;mp=1&amp;vtp=1&amp;vaab=1&amp;bbb=1&amp;hb=1&amp;hla=1">
            <a:extLst>
              <a:ext uri="{FF2B5EF4-FFF2-40B4-BE49-F238E27FC236}">
                <a16:creationId xmlns:a16="http://schemas.microsoft.com/office/drawing/2014/main" id="{A673D100-4126-2D06-A4DC-2F54E74AD149}"/>
              </a:ext>
            </a:extLst>
          </p:cNvPr>
          <p:cNvSpPr/>
          <p:nvPr/>
        </p:nvSpPr>
        <p:spPr>
          <a:xfrm>
            <a:off x="539496" y="1503743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老赵虽然退伍了，但依然保持着军人的品质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，体现了他的简朴自律和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对军人职业的热爱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。②老赵通过观察外部环境就能判断出危险情况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现了他的经验丰富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。③老赵两次助人脱险，体现了他不畏艰险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、果决勇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敢的品质。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3_1#37b58394d?sp=1&amp;vaa=1&amp;vcp=1&amp;pid=23a7c9f07&amp;color=0,0,0&amp;vtp=1&amp;vaab=1&amp;bt=1&amp;bb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作者说“太行山是雄伟的，也是温柔的”，如何理解这里的“雄伟”“温柔”？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spc="-50" dirty="0"/>
          </a:p>
        </p:txBody>
      </p:sp>
      <p:sp>
        <p:nvSpPr>
          <p:cNvPr id="4" name="QB_5_AN.1_1#37b58394d.blank?vaa=1&amp;vcp=1&amp;pid=23a7c9f07&amp;color=0,0,0&amp;vpa=5&amp;vtp=1&amp;vaab=1&amp;bbb=1&amp;hb=1"/>
          <p:cNvSpPr/>
          <p:nvPr/>
        </p:nvSpPr>
        <p:spPr>
          <a:xfrm>
            <a:off x="539496" y="183311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太行山山峰巍峨，所以说它“雄伟”。太行山默默无声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，如母亲一般哺育着各种草木和动物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，所以说它“温柔”。</a:t>
            </a:r>
            <a:endParaRPr lang="en-US" altLang="zh-CN" sz="2800" dirty="0"/>
          </a:p>
        </p:txBody>
      </p:sp>
      <p:sp>
        <p:nvSpPr>
          <p:cNvPr id="5" name="QB_5_BD.25_1#ef7d91cff?sp=1&amp;vaa=1&amp;vcp=1&amp;pid=23a7c9f07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请从修辞方法的角度赏析下面的句子。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小柴胡似乎有点调皮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喜欢往灌木丛里钻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仿佛在和农人捉迷藏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BD.25_2#ef7d91cff?sp=1&amp;vaa=1&amp;vcp=1&amp;pid=23a7c9f07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</a:t>
            </a:r>
            <a:endParaRPr lang="en-US" altLang="zh-CN" sz="2800" dirty="0"/>
          </a:p>
        </p:txBody>
      </p:sp>
      <p:sp>
        <p:nvSpPr>
          <p:cNvPr id="7" name="QB_5_AN.26_1#ef7d91cff.blank?vaa=1&amp;vcp=1&amp;pid=23a7c9f07&amp;color=0,0,0&amp;vpa=6&amp;vtp=1&amp;vaab=1&amp;bbb=1&amp;hb=1"/>
          <p:cNvSpPr/>
          <p:nvPr/>
        </p:nvSpPr>
        <p:spPr>
          <a:xfrm>
            <a:off x="539496" y="438613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运用拟人手法，“有些调皮”“钻”“捉迷藏”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赋予小柴胡以人的性格和动作，表现了小柴胡生长在灌木丛里的习性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，表达了作者对它的喜爱。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_1#29cdc204b?sp=1&amp;vaa=1&amp;vcp=1&amp;pid=23a7c9f07&amp;color=0,0,0&amp;vtp=1&amp;vaab=1&amp;bt=1&amp;bbb=1"/>
          <p:cNvSpPr/>
          <p:nvPr/>
        </p:nvSpPr>
        <p:spPr>
          <a:xfrm>
            <a:off x="539496" y="18775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文章线索明晰，首尾呼应，请结合全文加以分析。</a:t>
            </a:r>
            <a:endParaRPr lang="en-US" altLang="zh-CN" sz="2800" dirty="0"/>
          </a:p>
        </p:txBody>
      </p:sp>
      <p:sp>
        <p:nvSpPr>
          <p:cNvPr id="3" name="QB_5_BD.27_2#29cdc204b?sp=1&amp;vaa=1&amp;vcp=1&amp;pid=23a7c9f07&amp;color=0,0,0&amp;vtp=1&amp;vaab=1&amp;bbb=1&amp;hb=1&amp;hltap=1"/>
          <p:cNvSpPr/>
          <p:nvPr/>
        </p:nvSpPr>
        <p:spPr>
          <a:xfrm>
            <a:off x="539496" y="250526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27_2#29cdc204b?sp=1&amp;vaa=1&amp;vcp=1&amp;pid=23a7c9f07&amp;color=0,0,0&amp;vtp=1&amp;vaab=1&amp;bbb=1&amp;hb=1&amp;hla=1">
            <a:extLst>
              <a:ext uri="{FF2B5EF4-FFF2-40B4-BE49-F238E27FC236}">
                <a16:creationId xmlns:a16="http://schemas.microsoft.com/office/drawing/2014/main" id="{E15A0804-CED3-8843-A953-AFB04C43D297}"/>
              </a:ext>
            </a:extLst>
          </p:cNvPr>
          <p:cNvSpPr/>
          <p:nvPr/>
        </p:nvSpPr>
        <p:spPr>
          <a:xfrm>
            <a:off x="539496" y="247986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文章以“山中的小草”为线索贯穿全文，先总写山中的小草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，然后分别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写三种小草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，最后合写山野、小草，井然有序，层次分明。②开头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越来越喜欢回到乡村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”“摸一摸身边的一草一木”和结尾“每一次回乡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看看这些草木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”相呼应，结构完整，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浑然一体。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af04a9b0c?sp=1&amp;vaa=1&amp;vcp=1&amp;pid=23a7c9f07&amp;color=0,0,0&amp;mp=1&amp;vtp=1&amp;vaab=1&amp;bt=1&amp;bbb=1&amp;hb=1&amp;hltap=1"/>
          <p:cNvSpPr/>
          <p:nvPr/>
        </p:nvSpPr>
        <p:spPr>
          <a:xfrm>
            <a:off x="539496" y="219173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作者通过写黄芩、小柴胡和益母草这三种小草表达了怎样的思想感情？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28_1#af04a9b0c?sp=1&amp;vaa=1&amp;vcp=1&amp;pid=23a7c9f07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3A6B5413-E817-8DBD-5374-1E9646DDF0DF}"/>
              </a:ext>
            </a:extLst>
          </p:cNvPr>
          <p:cNvSpPr/>
          <p:nvPr/>
        </p:nvSpPr>
        <p:spPr>
          <a:xfrm>
            <a:off x="539496" y="281911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它们是作者从小就熟悉的小草，寄托了作者对家乡的深厚情感。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②它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们是造福山里人的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“救命草”，体现了作者对自然的感恩之情。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③它们与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家乡人关系密切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表现了作者对人与自然和谐共生的赞美之情。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5679593b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）（2024·山东·中考）</a:t>
            </a:r>
            <a:endParaRPr lang="en-US" altLang="zh-CN" sz="3000" dirty="0"/>
          </a:p>
        </p:txBody>
      </p:sp>
      <p:sp>
        <p:nvSpPr>
          <p:cNvPr id="3" name="QM_4_BD.29_1#5d1993d7f?sp=1&amp;vaa=1&amp;vcp=1&amp;pid=f5679593b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泰山之春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王剑冰</a:t>
            </a:r>
            <a:endParaRPr lang="en-US" altLang="zh-CN" sz="2800" dirty="0"/>
          </a:p>
        </p:txBody>
      </p:sp>
      <p:sp>
        <p:nvSpPr>
          <p:cNvPr id="4" name="QM_4_BD.29_2#5d1993d7f?sp=1&amp;vaa=1&amp;vcp=1&amp;pid=f5679593b&amp;color=0,0,0&amp;vtp=1&amp;vaab=1&amp;bbb=1&amp;hb=1"/>
          <p:cNvSpPr/>
          <p:nvPr/>
        </p:nvSpPr>
        <p:spPr>
          <a:xfrm>
            <a:off x="539496" y="2518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这天早上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整座泰山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变成了一座通体深红的山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空气的明净通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使得深红没有一点杂质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就像覆盖上了一层釉彩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29_3#5d1993d7f?sp=1&amp;vaa=1&amp;vcp=1&amp;pid=f5679593b&amp;color=0,0,0&amp;vtp=1&amp;vaab=1&amp;bbb=1&amp;hb=1"/>
          <p:cNvSpPr/>
          <p:nvPr/>
        </p:nvSpPr>
        <p:spPr>
          <a:xfrm>
            <a:off x="539496" y="37952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泰安人说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这景象一年也见不到几回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太阳不知怎样投入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在泰山做成一篇好文章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4#5d1993d7f?sp=1&amp;vaa=1&amp;vcp=1&amp;pid=f5679593b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有赞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泰山岩岩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鲁邦所詹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泰山处于东方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东方是太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阳升起的地方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所以泰山那雄重盘礴的山体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有着直达心灵的神秘色彩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有着安定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康泰的丰厚内蕴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泰山也便承载着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国泰民安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的美好祝愿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M_4_BD.29_5#5d1993d7f?sp=1&amp;vaa=1&amp;vcp=1&amp;pid=f5679593b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已经立春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阳光照耀天空和大地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一只鹰飞过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像一个舞者划过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我似乎从来没有听到鹰的叫声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鹰一声不吭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就那么轻轻地划过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向前冲去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和阳光一个方向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在泰山之穹拉出一缕丝滑的弧线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6#5d1993d7f?sp=1&amp;vaa=1&amp;vcp=1&amp;pid=f5679593b&amp;color=0,0,0&amp;vtp=1&amp;vaab=1&amp;bt=1&amp;bbb=1&amp;hb=1"/>
          <p:cNvSpPr/>
          <p:nvPr/>
        </p:nvSpPr>
        <p:spPr>
          <a:xfrm>
            <a:off x="539496" y="15397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泰山上的植物在云雾中发育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逐渐挺直自己的腰杆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实际上是挺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直了自己的个性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有些是独立的个体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有些是以群体的形象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有的甚至开出了小小的花朵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那些历经无数岁月的松柏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或在石缝中直立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或在山崖边斜逸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将一些葛藤也拉了上去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29_7#5d1993d7f?sp=1&amp;vaa=1&amp;vcp=1&amp;pid=f5679593b&amp;color=0,0,0&amp;vtp=1&amp;vaab=1&amp;bbb=1&amp;hb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泰山展现的不光是岩石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也有另一种生命的渲染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我虽然叫不全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它们的名字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它们悄悄汇集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增添着泰山的风采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8#5d1993d7f?sp=1&amp;vaa=1&amp;vcp=1&amp;pid=f5679593b&amp;color=0,0,0&amp;mp=1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四下里流淌的泉溪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将大山深处的信息传递出去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鸟儿有使不完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它们飞来飞去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叫来叫去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从这个山头飞到那个山头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从那个山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头再飞向另一个山头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风这里摇那里晃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没有一时消停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把崖间的野青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茅一会儿翻过来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一会儿翻过去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29_9#5d1993d7f?sp=1&amp;vaa=1&amp;vcp=1&amp;pid=f5679593b&amp;color=0,0,0&amp;mp=1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随着时间变化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那些植物更不一样了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为山体染了浓浓的一层墨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就此知道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泰山的春天真的来了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泰山的春天不仅如此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各种各样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的色彩都会呈现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10#5d1993d7f?sp=1&amp;vaa=1&amp;vcp=1&amp;pid=f5679593b&amp;color=0,0,0&amp;mp=1&amp;vtp=1&amp;vaab=1&amp;bt=1&amp;bbb=1&amp;hb=1"/>
          <p:cNvSpPr/>
          <p:nvPr/>
        </p:nvSpPr>
        <p:spPr>
          <a:xfrm>
            <a:off x="539496" y="1539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天上的云一大块一大块的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而且压得很低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暗蓝的云与白色的云交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叠着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在风中翻来覆去地滚动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这个时候望向泰山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也就看到了云海奇观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M_4_BD.29_11#5d1993d7f?sp=1&amp;vaa=1&amp;vcp=1&amp;pid=f5679593b&amp;color=0,0,0&amp;mp=1&amp;vtp=1&amp;vaab=1&amp;bbb=1&amp;hb=1"/>
          <p:cNvSpPr/>
          <p:nvPr/>
        </p:nvSpPr>
        <p:spPr>
          <a:xfrm>
            <a:off x="539496" y="2822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泰山从浓重的云团中奋然而出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五岳独尊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昂头天外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的石刻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格外亮眼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难怪大诗人李白站在山顶狂啸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千峰争攒聚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万壑绝凌厉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spc="-50" dirty="0"/>
          </a:p>
        </p:txBody>
      </p:sp>
      <p:sp>
        <p:nvSpPr>
          <p:cNvPr id="4" name="QM_4_BD.29_12#5d1993d7f?sp=1&amp;vaa=1&amp;vcp=1&amp;pid=f5679593b&amp;color=0,0,0&amp;mp=1&amp;vtp=1&amp;vaab=1&amp;bbb=1&amp;hb=1"/>
          <p:cNvSpPr/>
          <p:nvPr/>
        </p:nvSpPr>
        <p:spPr>
          <a:xfrm>
            <a:off x="539496" y="40997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以它的宏大深沉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雄壮威严屹立于天地间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正如哲人所言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是一部宏大的人文与自然的教科书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13#5d1993d7f?sp=1&amp;vaa=1&amp;vcp=1&amp;pid=f5679593b&amp;color=0,0,0&amp;mp=1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渐渐地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一个动人的景象显露出来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通往岱顶的山道上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的人在攀登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他们一个紧随着一个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层层叠叠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如同在激情满怀地踏浪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只要攀登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就能到达心中的那个顶点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29_14#5d1993d7f?sp=1&amp;vaa=1&amp;vcp=1&amp;pid=f5679593b&amp;color=0,0,0&amp;mp=1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俗话讲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一日之计在于晨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一年之计在于春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一生之计在于勤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天是一年的开端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春天攀登一回泰山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就好似人生拥有了一个新的起点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f5a50f86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df5a50f86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备考练习7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文学作品阅读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15#5d1993d7f?sp=1&amp;vaa=1&amp;vcp=1&amp;pid=f5679593b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在泰山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从红门到山顶都会看到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登高必自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惟天在上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的各种启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人说孔子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登泰山而小天下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学者仰之如泰山北斗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山不让土壤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故能成其大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泰山给人以无限的精神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登山一如人生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需要刻苦与勤奋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需要决心和勇气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登泰山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也等于是对自己的一次挑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战与超越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29_16#5d1993d7f?sp=1&amp;vaa=1&amp;vcp=1&amp;pid=f5679593b&amp;color=0,0,0&amp;vtp=1&amp;vaab=1&amp;bbb=1&amp;h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登山的队伍中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有老人有孩子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还有挑山工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无论雨雪风霜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泰山挑山工始终与攀登的人们一路相伴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多少年来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他们凭着坚忍与毅力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将人们所需挑上山顶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装饰了泰山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丰厚了泰山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也成为泰山上活的山岩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和脊梁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登山者看到他们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立时就有了参照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有了鼓舞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有了劲头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9_17#5d1993d7f?sp=1&amp;vaa=1&amp;vcp=1&amp;pid=f5679593b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朝晖洒满了泰山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亦洒满了中华大地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在这片土地上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朴实而又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勤劳的民族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谱写着一页又一页华章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创造出一个又一个奇迹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春天来了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春天的泰山迎接着登泰山的人们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登山道上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许都会想起一句话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世上无难事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只要肯登攀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6487f8e43?vaa=1&amp;vcp=1&amp;pid=5d1993d7f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下列对文章的理解和分析，不正确的一项是(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0_2#6487f8e43.choices?vaa=1&amp;vcp=1&amp;pid=5d1993d7f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A.文章按照游览顺序，移步换景，描绘了春季生机勃勃的泰山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，由景及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，抒发作者对泰山和攀登者的赞美之情。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.第①段使用“通体深红”“釉彩”等词语，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描写早晨阳光照耀下的泰山，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用词形象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，给读者带来强烈的视觉冲击。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.第⑭段引用名句，指出泰山给人带来的深刻启示和无限精神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，并转入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对人生的思考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，增添了文章的厚重感。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.文章紧扣“泰山之春”，使用了记叙、描写、抒情、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议论多种表达方式，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、情、理融为一体，读来意趣盎然。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6487f8e43?vaa=1&amp;vcp=1&amp;pid=5d1993d7f&amp;color=0,0,0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（文章通过不同的视角和感受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，描绘了泰山春季的景色以及攀登泰山的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。文章中的场景转换并非基于作者的实际行走路径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，而是通过跳跃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式的叙述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，展现了泰山的不同面貌和登山者的内心世界。因此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，“按照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游览顺序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，移步换景”的描述并不准确）</a:t>
            </a:r>
            <a:endParaRPr lang="en-US" altLang="zh-CN" sz="2800" dirty="0"/>
          </a:p>
        </p:txBody>
      </p:sp>
      <p:sp>
        <p:nvSpPr>
          <p:cNvPr id="3" name="QC_5_AN.2_1#6487f8e43?vaa=1&amp;vcp=1&amp;pid=5d1993d7f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4_1#af4dee852?sp=1&amp;vaa=1&amp;vcp=1&amp;pid=5d1993d7f&amp;color=0,0,0&amp;vtp=1&amp;vaab=1&amp;bt=1&amp;bbb=1&amp;hb=1"/>
          <p:cNvSpPr/>
          <p:nvPr/>
        </p:nvSpPr>
        <p:spPr>
          <a:xfrm>
            <a:off x="539496" y="9060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读完文章，你与同学一起品味语言。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小鲁：我读到第②段“太阳不知怎样投入，才会在泰山做成一篇好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文章”时，觉得这句话与“造化钟神秀”在修辞手法上有一致的地方，请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你赏析一下吧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34_2#af4dee852?sp=1&amp;vaa=1&amp;vcp=1&amp;pid=5d1993d7f&amp;color=0,0,0&amp;vtp=1&amp;vaab=1&amp;bbb=1&amp;hb=1&amp;hltap=1"/>
          <p:cNvSpPr/>
          <p:nvPr/>
        </p:nvSpPr>
        <p:spPr>
          <a:xfrm>
            <a:off x="539496" y="3477450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34_2#af4dee852?sp=1&amp;vaa=1&amp;vcp=1&amp;pid=5d1993d7f&amp;color=0,0,0&amp;vtp=1&amp;vaab=1&amp;bbb=1&amp;hb=1&amp;hla=1">
            <a:extLst>
              <a:ext uri="{FF2B5EF4-FFF2-40B4-BE49-F238E27FC236}">
                <a16:creationId xmlns:a16="http://schemas.microsoft.com/office/drawing/2014/main" id="{E09821A1-8C7A-3A27-0321-1D756F7A37D3}"/>
              </a:ext>
            </a:extLst>
          </p:cNvPr>
          <p:cNvSpPr/>
          <p:nvPr/>
        </p:nvSpPr>
        <p:spPr>
          <a:xfrm>
            <a:off x="539496" y="345205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第②段中的“太阳不知怎样投入，才会在泰山做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成一篇好文章”与“造化钟神秀”都运用了拟人的手法，赋予了自然景物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以人的情感和行为，使语言更加生动形象，富有感染力。同时，也体现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了作者对自然造化的赞叹和敬畏之情，使文章充满了诗情画意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4_3#af4dee852?vaa=1&amp;vcp=1&amp;pid=5d1993d7f&amp;color=0,0,0&amp;mp=1&amp;vtp=1&amp;vaab=1&amp;bt=1&amp;bbb=1&amp;hb=1"/>
          <p:cNvSpPr/>
          <p:nvPr/>
        </p:nvSpPr>
        <p:spPr>
          <a:xfrm>
            <a:off x="539496" y="12339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小元：第④段“鹰一声不吭，就那么轻轻地划过山巅，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向前冲去，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和阳光一个方向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，在泰山之穹拉出一缕丝滑的弧线”中“划”“冲”“拉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”三个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词用得很好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，请你说说好在哪里。</a:t>
            </a:r>
            <a:endParaRPr lang="en-US" altLang="zh-CN" sz="2800" dirty="0"/>
          </a:p>
        </p:txBody>
      </p:sp>
      <p:sp>
        <p:nvSpPr>
          <p:cNvPr id="3" name="QB_5_BD.34_4#af4dee852?sp=1&amp;vaa=1&amp;vcp=1&amp;pid=5d1993d7f&amp;color=0,0,0&amp;mp=1&amp;vtp=1&amp;vaab=1&amp;bbb=1&amp;hb=1&amp;hltap=1"/>
          <p:cNvSpPr/>
          <p:nvPr/>
        </p:nvSpPr>
        <p:spPr>
          <a:xfrm>
            <a:off x="539496" y="3162236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34_4#af4dee852?sp=1&amp;vaa=1&amp;vcp=1&amp;pid=5d1993d7f&amp;color=0,0,0&amp;mp=1&amp;vtp=1&amp;vaab=1&amp;bbb=1&amp;hb=1&amp;hla=1">
            <a:extLst>
              <a:ext uri="{FF2B5EF4-FFF2-40B4-BE49-F238E27FC236}">
                <a16:creationId xmlns:a16="http://schemas.microsoft.com/office/drawing/2014/main" id="{5E084E58-B45C-40C0-BC6B-F30E7A2430FC}"/>
              </a:ext>
            </a:extLst>
          </p:cNvPr>
          <p:cNvSpPr/>
          <p:nvPr/>
        </p:nvSpPr>
        <p:spPr>
          <a:xfrm>
            <a:off x="539496" y="3136836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划”“冲”“拉”这三个动词不仅描绘了鹰飞翔的动作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使鹰成为轻盈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、自由、充满力量的象征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，体现了作者对鹰的赞美和对自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然景色的热爱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。鹰仿佛与阳光、山巅、天空融为一体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，展现了生命与自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然的和谐之美。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5_1#c88cd7a45?sp=1&amp;vaa=1&amp;vcp=1&amp;pid=5d1993d7f&amp;color=0,0,0&amp;vtp=1&amp;vaab=1&amp;bt=1&amp;bbb=1&amp;hb=1"/>
          <p:cNvSpPr/>
          <p:nvPr/>
        </p:nvSpPr>
        <p:spPr>
          <a:xfrm>
            <a:off x="539496" y="1553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段说挑山工“装饰了泰山，丰厚了泰山，也成为泰山上活的山岩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和脊梁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”，请结合文章谈谈你的理解。</a:t>
            </a:r>
            <a:endParaRPr lang="en-US" altLang="zh-CN" sz="2800" dirty="0"/>
          </a:p>
        </p:txBody>
      </p:sp>
      <p:sp>
        <p:nvSpPr>
          <p:cNvPr id="3" name="QB_5_BD.35_2#c88cd7a45?sp=1&amp;vaa=1&amp;vcp=1&amp;pid=5d1993d7f&amp;color=0,0,0&amp;vtp=1&amp;vaab=1&amp;bbb=1&amp;hb=1&amp;hltap=1"/>
          <p:cNvSpPr/>
          <p:nvPr/>
        </p:nvSpPr>
        <p:spPr>
          <a:xfrm>
            <a:off x="539496" y="283673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35_2#c88cd7a45?sp=1&amp;vaa=1&amp;vcp=1&amp;pid=5d1993d7f&amp;color=0,0,0&amp;vtp=1&amp;vaab=1&amp;bbb=1&amp;hb=1&amp;hla=1">
            <a:extLst>
              <a:ext uri="{FF2B5EF4-FFF2-40B4-BE49-F238E27FC236}">
                <a16:creationId xmlns:a16="http://schemas.microsoft.com/office/drawing/2014/main" id="{1EF7AB96-5939-F43B-7FED-88E67B874B60}"/>
              </a:ext>
            </a:extLst>
          </p:cNvPr>
          <p:cNvSpPr/>
          <p:nvPr/>
        </p:nvSpPr>
        <p:spPr>
          <a:xfrm>
            <a:off x="539496" y="281133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示例：挑山工为泰山的旅游业和文化建设作出了重要贡献，他们的坚韧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和奉献精神，更成为泰山精神的象征和激励人们不断攀登、超越自我的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榜样。文章通过对挑山工的描写，进一步深化了对泰山的赞美和对人类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奋斗精神的礼赞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6_1#0c0a812e5?sp=1&amp;vaa=1&amp;vcp=1&amp;pid=5d1993d7f&amp;color=0,0,0&amp;vtp=1&amp;vaab=1&amp;bt=1&amp;bbb=1&amp;hb=1"/>
          <p:cNvSpPr/>
          <p:nvPr/>
        </p:nvSpPr>
        <p:spPr>
          <a:xfrm>
            <a:off x="539496" y="12754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你们小组想以“泰山之春”为主题拍摄短视频，参加“奋进中国”作品展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示活动。你想在短视频中使用下面哪个场景？请结合文章说明理由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场景一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那些历经无数岁月的松柏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或在石缝中直立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或在山崖边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斜逸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将一些葛藤也拉了上去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场景二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通往岱顶的山道上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那么多的人在攀登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他们一个紧随着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层层叠叠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如同在激情满怀地踏浪而行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6_2#0c0a812e5?vaa=1&amp;vcp=1&amp;pid=5d1993d7f&amp;color=0,0,0&amp;mp=1&amp;vtp=1&amp;vaab=1&amp;bt=1&amp;bbb=1&amp;hb=1&amp;hltap=1"/>
          <p:cNvSpPr/>
          <p:nvPr/>
        </p:nvSpPr>
        <p:spPr>
          <a:xfrm>
            <a:off x="539496" y="579800"/>
            <a:ext cx="11109960" cy="6184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36_2#0c0a812e5?vaa=1&amp;vcp=1&amp;pid=5d1993d7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B1BA477-8BE9-B05F-B84A-5492D11CFF06}"/>
              </a:ext>
            </a:extLst>
          </p:cNvPr>
          <p:cNvSpPr/>
          <p:nvPr/>
        </p:nvSpPr>
        <p:spPr>
          <a:xfrm>
            <a:off x="539496" y="554400"/>
            <a:ext cx="11109960" cy="5723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示例一）场景一：松柏在石缝中直立，在山崖边斜逸，甚至拉起了葛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藤，展现了泰山植物顽强的生命力和坚韧不屈的个性。这与“奋进中国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的主题相契合，象征着中华民族在面对困难时的坚韧和顽强，寓意着我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们在任何艰难环境下都能茁壮成长，不断前行。选择这个场景，可以强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化积极向上、勇往直前的精神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示例二）场景二：这个场景描绘了登山者们在山道上攀登的壮观景象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他们紧密团结，充满激情，象征着中国人民团结一心、积极进取的精神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风貌。这与“奋进中国”活动的主题高度一致，展现了人们勇攀高峰、挑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战自我的决心和勇气，也寓意着国家和民族不断攀登发展高峰，创造辉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煌成就。选择这个场景，可以使短视频更具感染力，激发观众的共鸣和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奋进之情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70fd40c?sp=1&amp;vcp=1&amp;pid=b988ea67b&amp;color=0,0,0&amp;vtp=1&amp;vaab=1&amp;bt=1&amp;bbb=1"/>
          <p:cNvSpPr/>
          <p:nvPr/>
        </p:nvSpPr>
        <p:spPr>
          <a:xfrm>
            <a:off x="539496" y="44962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）（2024·湖北·中考）</a:t>
            </a:r>
            <a:endParaRPr lang="en-US" altLang="zh-CN" sz="3000" dirty="0"/>
          </a:p>
        </p:txBody>
      </p:sp>
      <p:sp>
        <p:nvSpPr>
          <p:cNvPr id="3" name="QM_4_BD.37_1#655803efe?sp=1&amp;vaa=1&amp;vcp=1&amp;pid=1070fd40c&amp;color=0,0,0&amp;vtp=1&amp;vaab=1&amp;bbb=1"/>
          <p:cNvSpPr/>
          <p:nvPr/>
        </p:nvSpPr>
        <p:spPr>
          <a:xfrm>
            <a:off x="539496" y="1128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海的声音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洪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</a:t>
            </a:r>
            <a:endParaRPr lang="en-US" altLang="zh-CN" sz="2800" dirty="0"/>
          </a:p>
        </p:txBody>
      </p:sp>
      <p:sp>
        <p:nvSpPr>
          <p:cNvPr id="4" name="QM_4_BD.37_2#655803efe?sp=1&amp;vaa=1&amp;vcp=1&amp;pid=1070fd40c&amp;color=0,0,0&amp;vtp=1&amp;vaab=1&amp;bbb=1&amp;hb=1"/>
          <p:cNvSpPr/>
          <p:nvPr/>
        </p:nvSpPr>
        <p:spPr>
          <a:xfrm>
            <a:off x="539496" y="24134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在海岛一个纪念品摊上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我的目光被几只雕有属相图案的贝壳吸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买一只吧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不贵的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五块钱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摊主说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把它贴到耳旁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能听到海的声音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5" name="QM_4_BD.37_3#655803efe?sp=1&amp;vaa=1&amp;vcp=1&amp;pid=1070fd40c&amp;color=0,0,0&amp;vtp=1&amp;vaab=1&amp;bbb=1&amp;hb=1"/>
          <p:cNvSpPr/>
          <p:nvPr/>
        </p:nvSpPr>
        <p:spPr>
          <a:xfrm>
            <a:off x="539496" y="43438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有这么神奇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但还是把这贝壳举到了耳边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还真是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听到了一种声音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那么遥远又那么朦胧的一种声音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像是涛声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又像是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真的是海的声音吗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988ea67b?vcp=1&amp;pid=df5a50f86&amp;color=238,61,73&amp;vtp=1&amp;vaab=1&amp;bt=1&amp;bbb=1"/>
          <p:cNvSpPr/>
          <p:nvPr/>
        </p:nvSpPr>
        <p:spPr>
          <a:xfrm>
            <a:off x="539496" y="4401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C_3_BD#5a9c00b9d?sp=1&amp;vcp=1&amp;pid=b988ea67b&amp;color=0,0,0&amp;vtp=1&amp;vaab=1&amp;bbb=1"/>
          <p:cNvSpPr/>
          <p:nvPr/>
        </p:nvSpPr>
        <p:spPr>
          <a:xfrm>
            <a:off x="539496" y="115593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）（2024·安徽·中考）</a:t>
            </a:r>
            <a:endParaRPr lang="en-US" altLang="zh-CN" sz="3000" dirty="0"/>
          </a:p>
        </p:txBody>
      </p:sp>
      <p:sp>
        <p:nvSpPr>
          <p:cNvPr id="4" name="QM_4_BD.18_1#23a7c9f07?sp=1&amp;vaa=1&amp;vcp=1&amp;pid=5a9c00b9d&amp;color=0,0,0&amp;vtp=1&amp;vaab=1&amp;bbb=1"/>
          <p:cNvSpPr/>
          <p:nvPr/>
        </p:nvSpPr>
        <p:spPr>
          <a:xfrm>
            <a:off x="539496" y="1827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山中的小草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郭震海</a:t>
            </a:r>
            <a:endParaRPr lang="en-US" altLang="zh-CN" sz="2800" dirty="0"/>
          </a:p>
        </p:txBody>
      </p:sp>
      <p:sp>
        <p:nvSpPr>
          <p:cNvPr id="5" name="QM_4_BD.18_2#23a7c9f07?sp=1&amp;vaa=1&amp;vcp=1&amp;pid=5a9c00b9d&amp;color=0,0,0&amp;vtp=1&amp;vaab=1&amp;bbb=1&amp;hb=1"/>
          <p:cNvSpPr/>
          <p:nvPr/>
        </p:nvSpPr>
        <p:spPr>
          <a:xfrm>
            <a:off x="539496" y="31126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或许和年龄有关吧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我越来越喜欢回到乡村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望一望那巍峨的山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看一看那沟沟梁梁中错落的农舍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摸一摸身边的一草一木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疲惫顿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心生愉悦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M_4_BD.18_3#23a7c9f07?sp=1&amp;vaa=1&amp;vcp=1&amp;pid=5a9c00b9d&amp;color=0,0,0&amp;vtp=1&amp;vaab=1&amp;bbb=1&amp;hb=1"/>
          <p:cNvSpPr/>
          <p:nvPr/>
        </p:nvSpPr>
        <p:spPr>
          <a:xfrm>
            <a:off x="539496" y="5043025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太行山是雄伟的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也是温柔的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如一位历经沧桑的母亲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包容万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一片片白杨林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柳树林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松柏林交织在一起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还有林中高高低低的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4#655803efe?sp=1&amp;vaa=1&amp;vcp=1&amp;pid=1070fd40c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不等我发问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姑娘就用那好听的声音向我讲解道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它在大海里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待得久了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那潮起潮落的声音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就留在了里面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M_4_BD.37_5#655803efe?sp=1&amp;vaa=1&amp;vcp=1&amp;pid=1070fd40c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真是一个非常诗意的解释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37_6#655803efe?sp=1&amp;vaa=1&amp;vcp=1&amp;pid=1070fd40c&amp;color=0,0,0&amp;vtp=1&amp;vaab=1&amp;bbb=1&amp;hb=1"/>
          <p:cNvSpPr/>
          <p:nvPr/>
        </p:nvSpPr>
        <p:spPr>
          <a:xfrm>
            <a:off x="539496" y="245908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我买下一只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要把这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送给女儿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坐在离岛的船上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目眺望碧波万顷的大海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并将那贝壳附于耳畔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海的声音遂如漫卷而来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的潮水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从遥远的天边涌入耳郭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那是激荡了亿万年的海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那是包裹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了一个星球的海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此时此刻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它以无从捉摸而又生动逼真的声音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的心中展开了另一种景象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那是更为浩瀚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壮阔而又空茫的海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是比视野内在烈日下蒸腾的海更有魅力的海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7#655803efe?sp=1&amp;vaa=1&amp;vcp=1&amp;pid=1070fd40c&amp;color=0,0,0&amp;vtp=1&amp;vaab=1&amp;bt=1&amp;bbb=1&amp;hb=1"/>
          <p:cNvSpPr/>
          <p:nvPr/>
        </p:nvSpPr>
        <p:spPr>
          <a:xfrm>
            <a:off x="539496" y="554400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我屏息倾听着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竟至有些痴迷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我仿佛听到了整个世界的深沉呼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带有凉意的海风不是吹在现实中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而是吹在想象里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前贤的呐喊此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伏彼起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郑和的船队在浪涌间颠簸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邓世昌们的脸孔在海水和硝烟中隐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大海在呼啸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海浪翻滚着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以心跳的频率撞击着胸腔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某一瞬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我的灵魂出窍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钻进小小的贝壳中去了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海的声音又带我进入时空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隧道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让我体验到了莫辨身在何处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不知今夕何夕的感觉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M_4_BD.37_8#655803efe?sp=1&amp;vaa=1&amp;vcp=1&amp;pid=1070fd40c&amp;color=0,0,0&amp;vtp=1&amp;vaab=1&amp;bbb=1&amp;hb=1"/>
          <p:cNvSpPr/>
          <p:nvPr/>
        </p:nvSpPr>
        <p:spPr>
          <a:xfrm>
            <a:off x="539496" y="43973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回到家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我把这宝贝给了六岁的女儿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女儿听说能听到海的声音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欢喜地接过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一听果然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却又心生疑窦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一再问我为什么会这样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只好拿那姑娘的说法搪塞她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这样说着的时候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我却笑了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7_9#655803efe?sp=1&amp;vaa=1&amp;vcp=1&amp;pid=1070fd40c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几天后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女儿也不信了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她以自己的实验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证明这种说法是荒谬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她告诉我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她用任何一种贝壳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或者空瓶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或者纸筒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甚至用拢起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的手掌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都可以在耳旁制造出这种声音来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37_10#655803efe?sp=1&amp;vaa=1&amp;vcp=1&amp;pid=1070fd40c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什么呀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净骗人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  <p:sp>
        <p:nvSpPr>
          <p:cNvPr id="4" name="QM_4_BD.37_11#655803efe?sp=1&amp;vaa=1&amp;vcp=1&amp;pid=1070fd40c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我又一次为这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海的声音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女儿自然是对的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愿意相信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这贝壳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是一只收拢了海的声音的耳朵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它是想象的贝壳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文学的贝壳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诗的贝壳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8_1#95cd7d5e6?vaa=1&amp;vcp=1&amp;pid=655803efe&amp;color=0,0,0&amp;vtp=1&amp;vaab=1&amp;bt=1&amp;bbb=1&amp;hb=1"/>
          <p:cNvSpPr/>
          <p:nvPr/>
        </p:nvSpPr>
        <p:spPr>
          <a:xfrm>
            <a:off x="539496" y="554400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读一读描写“海的声音”的句子，选出朗读重音处理不恰当的一项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8_2#95cd7d5e6.choices?vaa=1&amp;vcp=1&amp;pid=655803efe&amp;color=0,0,0&amp;vtp=1&amp;vaab=1&amp;bbb=1&amp;hb=1"/>
          <p:cNvSpPr/>
          <p:nvPr/>
        </p:nvSpPr>
        <p:spPr>
          <a:xfrm>
            <a:off x="539496" y="1805287"/>
            <a:ext cx="11109960" cy="4059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A.要读出“我”的意外，我这样读：“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还真是听到了一种声音，那么遥远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又那么朦胧的一种声音，像是涛声，又像是风声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B.要读出海的深远，我这样读：“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那是激荡了亿万年的海，那是包裹了</a:t>
            </a:r>
            <a:endParaRPr lang="en-US" altLang="zh-CN" sz="100" b="0" i="0" kern="0" spc="-9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一个星球的海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C.要读出“我”心潮澎湃，我这样读：“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大海在呼啸，海浪翻滚着，以心跳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的频率撞击着胸腔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D.要读出“我”的痴迷，我这样读：“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海的声音又带我进入时空隧道，让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我体验到了莫辨身在何处、不知今夕何夕的感觉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5" name="QC_5_BD.38_2#95cd7d5e6.choices?vaa=1&amp;vcp=1&amp;pid=655803efe&amp;color=0,0,0&amp;vtp=1&amp;vaab=1&amp;bbb=1&amp;hb=1&amp;zzd= 1">
            <a:extLst>
              <a:ext uri="{FF2B5EF4-FFF2-40B4-BE49-F238E27FC236}">
                <a16:creationId xmlns:a16="http://schemas.microsoft.com/office/drawing/2014/main" id="{E5D28D34-3DB0-F974-347A-344D542B17A2}"/>
              </a:ext>
            </a:extLst>
          </p:cNvPr>
          <p:cNvSpPr/>
          <p:nvPr/>
        </p:nvSpPr>
        <p:spPr>
          <a:xfrm>
            <a:off x="6494240" y="2300587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6" name="QC_5_BD.38_2#95cd7d5e6.choices?vaa=1&amp;vcp=1&amp;pid=655803efe&amp;color=0,0,0&amp;vtp=1&amp;vaab=1&amp;bbb=1&amp;hb=1&amp;zzd= 1">
            <a:extLst>
              <a:ext uri="{FF2B5EF4-FFF2-40B4-BE49-F238E27FC236}">
                <a16:creationId xmlns:a16="http://schemas.microsoft.com/office/drawing/2014/main" id="{0CCB998A-F1C9-5730-35F3-B89C5DAC6712}"/>
              </a:ext>
            </a:extLst>
          </p:cNvPr>
          <p:cNvSpPr/>
          <p:nvPr/>
        </p:nvSpPr>
        <p:spPr>
          <a:xfrm>
            <a:off x="6849841" y="23005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7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08E7119A-F8CA-85C5-2E27-23C3AAAD4174}"/>
              </a:ext>
            </a:extLst>
          </p:cNvPr>
          <p:cNvSpPr/>
          <p:nvPr/>
        </p:nvSpPr>
        <p:spPr>
          <a:xfrm>
            <a:off x="7581678" y="33267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8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402EF1E2-CAFF-8AB5-966D-CB1E8C88D16D}"/>
              </a:ext>
            </a:extLst>
          </p:cNvPr>
          <p:cNvSpPr/>
          <p:nvPr/>
        </p:nvSpPr>
        <p:spPr>
          <a:xfrm>
            <a:off x="7937278" y="33267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9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CA111433-A08A-C1CD-8643-E2AB55B58582}"/>
              </a:ext>
            </a:extLst>
          </p:cNvPr>
          <p:cNvSpPr/>
          <p:nvPr/>
        </p:nvSpPr>
        <p:spPr>
          <a:xfrm>
            <a:off x="8292878" y="33267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0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8D677714-4C8F-CC27-2E14-48F20086C10D}"/>
              </a:ext>
            </a:extLst>
          </p:cNvPr>
          <p:cNvSpPr/>
          <p:nvPr/>
        </p:nvSpPr>
        <p:spPr>
          <a:xfrm>
            <a:off x="698278" y="38398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1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5DF09E48-ACFB-0709-6CB6-D57009ED5D32}"/>
              </a:ext>
            </a:extLst>
          </p:cNvPr>
          <p:cNvSpPr/>
          <p:nvPr/>
        </p:nvSpPr>
        <p:spPr>
          <a:xfrm>
            <a:off x="1053878" y="38398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2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E7BB3D73-73D7-A6E3-BFD9-3D5776B881B2}"/>
              </a:ext>
            </a:extLst>
          </p:cNvPr>
          <p:cNvSpPr/>
          <p:nvPr/>
        </p:nvSpPr>
        <p:spPr>
          <a:xfrm>
            <a:off x="1409478" y="38398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3" name="QC_5_BD.38_2#95cd7d5e6.choices?vaa=1&amp;vcp=1&amp;pid=655803efe&amp;color=0,0,0&amp;vtp=1&amp;vaab=1&amp;bbb=1&amp;hb=1&amp;zzd= 4">
            <a:extLst>
              <a:ext uri="{FF2B5EF4-FFF2-40B4-BE49-F238E27FC236}">
                <a16:creationId xmlns:a16="http://schemas.microsoft.com/office/drawing/2014/main" id="{7C058068-78B0-F014-0116-3243FEDC68D0}"/>
              </a:ext>
            </a:extLst>
          </p:cNvPr>
          <p:cNvSpPr/>
          <p:nvPr/>
        </p:nvSpPr>
        <p:spPr>
          <a:xfrm>
            <a:off x="1765078" y="38398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4" name="QC_5_BD.38_2#95cd7d5e6.choices?vaa=1&amp;vcp=1&amp;pid=655803efe&amp;color=0,0,0&amp;vtp=1&amp;vaab=1&amp;bbb=1&amp;hb=1&amp;zzd= 7">
            <a:extLst>
              <a:ext uri="{FF2B5EF4-FFF2-40B4-BE49-F238E27FC236}">
                <a16:creationId xmlns:a16="http://schemas.microsoft.com/office/drawing/2014/main" id="{7E93BF8B-FF65-DBB6-DC84-AD905CC737D0}"/>
              </a:ext>
            </a:extLst>
          </p:cNvPr>
          <p:cNvSpPr/>
          <p:nvPr/>
        </p:nvSpPr>
        <p:spPr>
          <a:xfrm>
            <a:off x="8607203" y="43529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QC_5_BD.38_2#95cd7d5e6.choices?vaa=1&amp;vcp=1&amp;pid=655803efe&amp;color=0,0,0&amp;vtp=1&amp;vaab=1&amp;bbb=1&amp;hb=1&amp;zzd= 7">
            <a:extLst>
              <a:ext uri="{FF2B5EF4-FFF2-40B4-BE49-F238E27FC236}">
                <a16:creationId xmlns:a16="http://schemas.microsoft.com/office/drawing/2014/main" id="{5256CD46-DD19-4D72-D3B3-155238E76385}"/>
              </a:ext>
            </a:extLst>
          </p:cNvPr>
          <p:cNvSpPr/>
          <p:nvPr/>
        </p:nvSpPr>
        <p:spPr>
          <a:xfrm>
            <a:off x="8962803" y="43529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6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7CE12DE1-5C63-D696-4B1D-2B3A1C13697C}"/>
              </a:ext>
            </a:extLst>
          </p:cNvPr>
          <p:cNvSpPr/>
          <p:nvPr/>
        </p:nvSpPr>
        <p:spPr>
          <a:xfrm>
            <a:off x="31874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7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A0840FA0-204A-A475-877D-25F45CB1DF4D}"/>
              </a:ext>
            </a:extLst>
          </p:cNvPr>
          <p:cNvSpPr/>
          <p:nvPr/>
        </p:nvSpPr>
        <p:spPr>
          <a:xfrm>
            <a:off x="35430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8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85C13844-956B-5112-596D-4DC6E05294D9}"/>
              </a:ext>
            </a:extLst>
          </p:cNvPr>
          <p:cNvSpPr/>
          <p:nvPr/>
        </p:nvSpPr>
        <p:spPr>
          <a:xfrm>
            <a:off x="38986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9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D0EFDF02-96E9-52EE-E896-666D82C712A4}"/>
              </a:ext>
            </a:extLst>
          </p:cNvPr>
          <p:cNvSpPr/>
          <p:nvPr/>
        </p:nvSpPr>
        <p:spPr>
          <a:xfrm>
            <a:off x="42542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0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6EE15543-B403-AAD0-A995-126BD01EA52A}"/>
              </a:ext>
            </a:extLst>
          </p:cNvPr>
          <p:cNvSpPr/>
          <p:nvPr/>
        </p:nvSpPr>
        <p:spPr>
          <a:xfrm>
            <a:off x="56766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1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F22807BE-1F8A-CA0F-EC08-B2CE687000B4}"/>
              </a:ext>
            </a:extLst>
          </p:cNvPr>
          <p:cNvSpPr/>
          <p:nvPr/>
        </p:nvSpPr>
        <p:spPr>
          <a:xfrm>
            <a:off x="60322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2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446CF0E6-7B92-6CA0-0165-4167D02450CB}"/>
              </a:ext>
            </a:extLst>
          </p:cNvPr>
          <p:cNvSpPr/>
          <p:nvPr/>
        </p:nvSpPr>
        <p:spPr>
          <a:xfrm>
            <a:off x="63878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3" name="QC_5_BD.38_2#95cd7d5e6.choices?vaa=1&amp;vcp=1&amp;pid=655803efe&amp;color=0,0,0&amp;vtp=1&amp;vaab=1&amp;bbb=1&amp;hb=1&amp;zzd= 11">
            <a:extLst>
              <a:ext uri="{FF2B5EF4-FFF2-40B4-BE49-F238E27FC236}">
                <a16:creationId xmlns:a16="http://schemas.microsoft.com/office/drawing/2014/main" id="{C58B6B78-466F-E9CC-73D6-244B05C2F8B3}"/>
              </a:ext>
            </a:extLst>
          </p:cNvPr>
          <p:cNvSpPr/>
          <p:nvPr/>
        </p:nvSpPr>
        <p:spPr>
          <a:xfrm>
            <a:off x="6743478" y="5923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5cd7d5e6?vaa=1&amp;vcp=1&amp;pid=655803efe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（要读出“我”心潮澎湃，我这样读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：“大海在呼啸，海浪翻滚着，以心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跳的频率撞击着胸腔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。”“呼啸”“翻滚”“撞击”等词语应重读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，使人感受到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大海波涛汹涌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、海浪撞击胸腔的动态之感）</a:t>
            </a:r>
            <a:endParaRPr lang="en-US" altLang="zh-CN" sz="2800" dirty="0"/>
          </a:p>
        </p:txBody>
      </p:sp>
      <p:sp>
        <p:nvSpPr>
          <p:cNvPr id="3" name="QC_5_AN.2_1#95cd7d5e6?vaa=1&amp;vcp=1&amp;pid=655803efe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AS.1_1#95cd7d5e6?vaa=1&amp;vcp=1&amp;pid=655803efe&amp;color=0,0,0&amp;vtp=1&amp;vaab=1&amp;bt=1&amp;bbb=1&amp;hb=1&amp;zzd= 1">
            <a:extLst>
              <a:ext uri="{FF2B5EF4-FFF2-40B4-BE49-F238E27FC236}">
                <a16:creationId xmlns:a16="http://schemas.microsoft.com/office/drawing/2014/main" id="{4AAF064D-26A4-5BF9-483E-CE73EF1F5903}"/>
              </a:ext>
            </a:extLst>
          </p:cNvPr>
          <p:cNvSpPr/>
          <p:nvPr/>
        </p:nvSpPr>
        <p:spPr>
          <a:xfrm>
            <a:off x="7570566" y="27971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C_5_AS.1_1#95cd7d5e6?vaa=1&amp;vcp=1&amp;pid=655803efe&amp;color=0,0,0&amp;vtp=1&amp;vaab=1&amp;bt=1&amp;bbb=1&amp;hb=1&amp;zzd= 1">
            <a:extLst>
              <a:ext uri="{FF2B5EF4-FFF2-40B4-BE49-F238E27FC236}">
                <a16:creationId xmlns:a16="http://schemas.microsoft.com/office/drawing/2014/main" id="{FE20D4F5-22F5-F956-4687-638862A6A29D}"/>
              </a:ext>
            </a:extLst>
          </p:cNvPr>
          <p:cNvSpPr/>
          <p:nvPr/>
        </p:nvSpPr>
        <p:spPr>
          <a:xfrm>
            <a:off x="7926166" y="27971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C_5_AS.1_1#95cd7d5e6?vaa=1&amp;vcp=1&amp;pid=655803efe&amp;color=0,0,0&amp;vtp=1&amp;vaab=1&amp;bt=1&amp;bbb=1&amp;hb=1&amp;zzd= 1">
            <a:extLst>
              <a:ext uri="{FF2B5EF4-FFF2-40B4-BE49-F238E27FC236}">
                <a16:creationId xmlns:a16="http://schemas.microsoft.com/office/drawing/2014/main" id="{93C9192E-5AC1-E496-3D9C-AD043FBA3434}"/>
              </a:ext>
            </a:extLst>
          </p:cNvPr>
          <p:cNvSpPr/>
          <p:nvPr/>
        </p:nvSpPr>
        <p:spPr>
          <a:xfrm>
            <a:off x="9348566" y="27971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C_5_AS.1_1#95cd7d5e6?vaa=1&amp;vcp=1&amp;pid=655803efe&amp;color=0,0,0&amp;vtp=1&amp;vaab=1&amp;bt=1&amp;bbb=1&amp;hb=1&amp;zzd= 1">
            <a:extLst>
              <a:ext uri="{FF2B5EF4-FFF2-40B4-BE49-F238E27FC236}">
                <a16:creationId xmlns:a16="http://schemas.microsoft.com/office/drawing/2014/main" id="{B74D50BA-3534-C237-C786-D3703EA91DC0}"/>
              </a:ext>
            </a:extLst>
          </p:cNvPr>
          <p:cNvSpPr/>
          <p:nvPr/>
        </p:nvSpPr>
        <p:spPr>
          <a:xfrm>
            <a:off x="9704166" y="27971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5_AS.1_1#95cd7d5e6?vaa=1&amp;vcp=1&amp;pid=655803efe&amp;color=0,0,0&amp;vtp=1&amp;vaab=1&amp;bt=1&amp;bbb=1&amp;hb=1&amp;zzd= 2">
            <a:extLst>
              <a:ext uri="{FF2B5EF4-FFF2-40B4-BE49-F238E27FC236}">
                <a16:creationId xmlns:a16="http://schemas.microsoft.com/office/drawing/2014/main" id="{5446BE0E-0459-395A-8996-94AD2B5A0BF1}"/>
              </a:ext>
            </a:extLst>
          </p:cNvPr>
          <p:cNvSpPr/>
          <p:nvPr/>
        </p:nvSpPr>
        <p:spPr>
          <a:xfrm>
            <a:off x="2120678" y="34448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5_AS.1_1#95cd7d5e6?vaa=1&amp;vcp=1&amp;pid=655803efe&amp;color=0,0,0&amp;vtp=1&amp;vaab=1&amp;bt=1&amp;bbb=1&amp;hb=1&amp;zzd= 2">
            <a:extLst>
              <a:ext uri="{FF2B5EF4-FFF2-40B4-BE49-F238E27FC236}">
                <a16:creationId xmlns:a16="http://schemas.microsoft.com/office/drawing/2014/main" id="{015B60EB-40A7-1C0B-EDB1-5FE26E1571E8}"/>
              </a:ext>
            </a:extLst>
          </p:cNvPr>
          <p:cNvSpPr/>
          <p:nvPr/>
        </p:nvSpPr>
        <p:spPr>
          <a:xfrm>
            <a:off x="2476278" y="3444843"/>
            <a:ext cx="38100" cy="381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9200a6cc7?sp=1&amp;vaa=1&amp;vcp=1&amp;pid=655803efe&amp;color=0,0,0&amp;vtp=1&amp;vaab=1&amp;bt=1&amp;bbb=1&amp;hb=1"/>
          <p:cNvSpPr/>
          <p:nvPr/>
        </p:nvSpPr>
        <p:spPr>
          <a:xfrm>
            <a:off x="539496" y="4918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下面是一则随文批注。请你仿照示例，结合学过的历史知识，写一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则有关邓世昌的批注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。（50字左右）</a:t>
            </a:r>
            <a:endParaRPr lang="en-US" altLang="zh-CN" sz="2800" dirty="0"/>
          </a:p>
        </p:txBody>
      </p:sp>
      <p:graphicFrame>
        <p:nvGraphicFramePr>
          <p:cNvPr id="42" name="QO_5_BD.42_2#9200a6cc7?colgroup=23,6&amp;vaa=1&amp;vcp=1&amp;pid=655803ef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894042"/>
              </p:ext>
            </p:extLst>
          </p:nvPr>
        </p:nvGraphicFramePr>
        <p:xfrm>
          <a:off x="539496" y="1828768"/>
          <a:ext cx="11189454" cy="4166484"/>
        </p:xfrm>
        <a:graphic>
          <a:graphicData uri="http://schemas.openxmlformats.org/drawingml/2006/table">
            <a:tbl>
              <a:tblPr/>
              <a:tblGrid>
                <a:gridCol w="5537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和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邓世昌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0">
                <a:tc>
                  <a:txBody>
                    <a:bodyPr/>
                    <a:lstStyle/>
                    <a:p>
                      <a:pPr marL="0" indent="714375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郑和率领船队七下西洋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我仿佛听到狂风怒吼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海浪咆哮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看到郑和屹立船头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目光坚定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指挥着船队向大海更深处挺进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挺进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O_5_AN.1_1#9200a6cc7?vaa=1&amp;vcp=1&amp;pid=655803efe&amp;color=0,0,0&amp;vtp=1&amp;vaab=1&amp;bbb=1&amp;hb=1"/>
          <p:cNvSpPr/>
          <p:nvPr/>
        </p:nvSpPr>
        <p:spPr>
          <a:xfrm>
            <a:off x="6180200" y="2635218"/>
            <a:ext cx="5469255" cy="3194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示例：邓世昌率全舰战士撞向日舰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英勇就义。我仿佛听到邓世昌大声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勇士们，冲啊，誓死卫国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与敌人同归于尽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看到致远舰渐渐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下沉、下沉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4_1#fa9918dd8?sp=1&amp;vaa=1&amp;vcp=1&amp;pid=655803efe&amp;color=0,0,0&amp;vtp=1&amp;vaab=1&amp;bt=1&amp;bbb=1&amp;hb=1"/>
          <p:cNvSpPr/>
          <p:nvPr/>
        </p:nvSpPr>
        <p:spPr>
          <a:xfrm>
            <a:off x="539496" y="1553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文中写到“我又一次为这‘海的声音’笑了”，“我”为什么笑？结合全文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说说你的理解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44_2#fa9918dd8?sp=1&amp;vaa=1&amp;vcp=1&amp;pid=655803efe&amp;color=0,0,0&amp;vtp=1&amp;vaab=1&amp;bbb=1&amp;hb=1&amp;hltap=1"/>
          <p:cNvSpPr/>
          <p:nvPr/>
        </p:nvSpPr>
        <p:spPr>
          <a:xfrm>
            <a:off x="539496" y="283673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44_2#fa9918dd8?sp=1&amp;vaa=1&amp;vcp=1&amp;pid=655803efe&amp;color=0,0,0&amp;vtp=1&amp;vaab=1&amp;bbb=1&amp;hb=1&amp;hla=1">
            <a:extLst>
              <a:ext uri="{FF2B5EF4-FFF2-40B4-BE49-F238E27FC236}">
                <a16:creationId xmlns:a16="http://schemas.microsoft.com/office/drawing/2014/main" id="{6537A41E-EC21-8DD1-B028-BB24E7763E27}"/>
              </a:ext>
            </a:extLst>
          </p:cNvPr>
          <p:cNvSpPr/>
          <p:nvPr/>
        </p:nvSpPr>
        <p:spPr>
          <a:xfrm>
            <a:off x="539496" y="281133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示例：女儿证明了海的声音是荒谬的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我”是为女儿的纯真可爱而笑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为自己不执着追求海的声音的真假而笑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我”知道海的声音是商家的营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销手段，但通过这个贝壳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我”想起了古代先贤，产生了莫辨身在何处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的独特体验，也让“我”不断追寻诗意的生活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5_1#f6e7afdc1?sp=1&amp;vaa=1&amp;vcp=1&amp;pid=655803efe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赏读第⑩段画线句子，这里把贝壳称为“耳朵”有怎样的表达效果和深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刻含义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45_1#f6e7afdc1?sp=1&amp;vaa=1&amp;vcp=1&amp;pid=655803efe&amp;color=0,0,0&amp;vtp=1&amp;vaab=1&amp;bt=1&amp;bbb=1&amp;hb=1&amp;hla=1">
            <a:extLst>
              <a:ext uri="{FF2B5EF4-FFF2-40B4-BE49-F238E27FC236}">
                <a16:creationId xmlns:a16="http://schemas.microsoft.com/office/drawing/2014/main" id="{B8B9F0AF-D390-7BED-B4BB-118DE4D97405}"/>
              </a:ext>
            </a:extLst>
          </p:cNvPr>
          <p:cNvSpPr/>
          <p:nvPr/>
        </p:nvSpPr>
        <p:spPr>
          <a:xfrm>
            <a:off x="539496" y="313915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画线句子运用了比喻的修辞手法，将贝壳比作耳朵，生动形象地描绘了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贝壳的形状，表达了作者对贝壳的喜爱和赞美，以及对美好生活的向往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和追求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9cad83c3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）（2024·江西·中考）</a:t>
            </a:r>
            <a:endParaRPr lang="en-US" altLang="zh-CN" sz="3000" dirty="0"/>
          </a:p>
        </p:txBody>
      </p:sp>
      <p:sp>
        <p:nvSpPr>
          <p:cNvPr id="3" name="QM_4_BD.46_1#6650eaa61?sp=1&amp;vaa=1&amp;vcp=1&amp;pid=19cad83c3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梅岭之恋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肖复兴</a:t>
            </a:r>
            <a:endParaRPr lang="en-US" altLang="zh-CN" sz="2800" dirty="0"/>
          </a:p>
        </p:txBody>
      </p:sp>
      <p:sp>
        <p:nvSpPr>
          <p:cNvPr id="4" name="QM_4_BD.46_2#6650eaa61?sp=1&amp;vaa=1&amp;vcp=1&amp;pid=19cad83c3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想念梅岭已久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46_3#6650eaa61?sp=1&amp;vaa=1&amp;vcp=1&amp;pid=19cad83c3&amp;color=0,0,0&amp;vtp=1&amp;vaab=1&amp;bbb=1&amp;hb=1"/>
          <p:cNvSpPr/>
          <p:nvPr/>
        </p:nvSpPr>
        <p:spPr>
          <a:xfrm>
            <a:off x="539496" y="31399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最早的想念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多年前的中学时代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读过了陈毅的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梅岭便幻化成我青春期的一种向往的意象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梅岭古道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梅岭关楼上那面巨石上雕刻的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两个红色大字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如一面旌旗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浮现在眼前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随风猎猎飘动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4#6650eaa61?sp=1&amp;vaa=1&amp;vcp=1&amp;pid=19cad83c3&amp;color=0,0,0&amp;mp=1&amp;vtp=1&amp;vaab=1&amp;bt=1&amp;bbb=1&amp;hb=1"/>
          <p:cNvSpPr/>
          <p:nvPr/>
        </p:nvSpPr>
        <p:spPr>
          <a:xfrm>
            <a:off x="539496" y="554400"/>
            <a:ext cx="11109960" cy="1605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美好而壮丽的风景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总是在远方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没有见过的远方风景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更是会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让青春的心鼓胀如同一面风帆而充满无限的想象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更何况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还有陈毅这样的英雄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那时候的我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对梅岭充满向往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5#6650eaa61?sp=1&amp;vaa=1&amp;vcp=1&amp;pid=19cad83c3&amp;color=0,0,0&amp;mp=1&amp;vtp=1&amp;vaab=1&amp;bbb=1&amp;hb=1"/>
          <p:cNvSpPr/>
          <p:nvPr/>
        </p:nvSpPr>
        <p:spPr>
          <a:xfrm>
            <a:off x="539496" y="2408219"/>
            <a:ext cx="11109960" cy="38401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年前的秋天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和梅岭擦肩而过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那天黄昏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从它的山脚下穿隧道</a:t>
            </a:r>
          </a:p>
          <a:p>
            <a:pPr algn="l"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到江西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过隧道前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趴在车窗前眺望梅岭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苍绿的山峰突然阴云密布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瞬间狂风袭来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雷雨大作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斜飞的雨点扑打在车窗上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仿佛是梅岭特意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派来的使者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凛冽而苍茫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怪罪我路过它而没有拜访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奇怪的是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穿过隧道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那一边阳光灿烂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回望梅岭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仿佛一切并没有发生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恍然如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而梅岭阅尽春秋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淡然自若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依旧山色苍苍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不禁想起一句清诗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面风来山镇定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3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D8147BBD-33F7-CC83-1264-23F1022DD5A3}"/>
              </a:ext>
            </a:extLst>
          </p:cNvPr>
          <p:cNvSpPr/>
          <p:nvPr/>
        </p:nvSpPr>
        <p:spPr>
          <a:xfrm>
            <a:off x="539496" y="459150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灌木丛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以及低矮的小草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都生长在大山的怀抱里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大山无声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默默地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哺育着草木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草木无言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静静地供养着山里的动物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18_4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3F0FB449-1DA4-C73C-AB2B-0954480E9AC6}"/>
              </a:ext>
            </a:extLst>
          </p:cNvPr>
          <p:cNvSpPr/>
          <p:nvPr/>
        </p:nvSpPr>
        <p:spPr>
          <a:xfrm>
            <a:off x="539496" y="1605343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每当走在山中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我总喜欢俯下身子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去观察一株株小草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任微风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从耳边吹过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小鸟在头顶欢唱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草木香混合着泥土的芳香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吸几口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饮佳酿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18_5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043D4337-D53E-7B10-3E46-74C96DA34080}"/>
              </a:ext>
            </a:extLst>
          </p:cNvPr>
          <p:cNvSpPr/>
          <p:nvPr/>
        </p:nvSpPr>
        <p:spPr>
          <a:xfrm>
            <a:off x="539496" y="3323653"/>
            <a:ext cx="11109960" cy="26070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在太行山里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每一株草都有自己的名字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山里的孩子从小就进山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识草木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在孩子眼里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草木是伙伴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在大人眼里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草木是宝贝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为餐桌上的美食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家畜的饲料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更可成为医治疾患的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救命草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不仅为苍山披绿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也曾在漫长的岁月里救过山里人的命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山里人代代相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口口相授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对各种草木的习性和作用如数家珍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30377219"/>
      </p:ext>
    </p:extLst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6#6650eaa61?sp=1&amp;vaa=1&amp;vcp=1&amp;pid=19cad83c3&amp;color=0,0,0&amp;mp=1&amp;vtp=1&amp;vaab=1&amp;bbb=1">
            <a:extLst>
              <a:ext uri="{FF2B5EF4-FFF2-40B4-BE49-F238E27FC236}">
                <a16:creationId xmlns:a16="http://schemas.microsoft.com/office/drawing/2014/main" id="{FA21984E-BC63-C235-4068-65724ABE8358}"/>
              </a:ext>
            </a:extLst>
          </p:cNvPr>
          <p:cNvSpPr/>
          <p:nvPr/>
        </p:nvSpPr>
        <p:spPr>
          <a:xfrm>
            <a:off x="539496" y="5807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这是梅岭留给我最初的印象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这是一部大书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不是一首小诗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7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9820346D-328A-ACAD-CC9A-E1E557CAE591}"/>
              </a:ext>
            </a:extLst>
          </p:cNvPr>
          <p:cNvSpPr/>
          <p:nvPr/>
        </p:nvSpPr>
        <p:spPr>
          <a:xfrm>
            <a:off x="539496" y="1216383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去年年底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在广州几位朋友的陪伴下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从广州出发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一路北行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过南雄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终于登上梅岭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心里竟隐隐有些激动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年前在山脚下和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它擦肩而过的情景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不禁觉得有些神示般的感应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虽没有那般的雷雨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却依旧阴云四合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岭南漫山草木的绿色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显得格外浓郁深沉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不似江南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烟雨中的草木那样水嫩轻浮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我在心里对自己说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登梅岭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不像登别处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即使是有名的黄山和庐山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也不尽相同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你不是来游玩观赏风景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而是参拜历史和英雄的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到此一游拍照之后刷朋友圈的轻浮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要摒弃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37800624"/>
      </p:ext>
    </p:extLst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8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4272C536-0B15-AC16-774D-E104F2C25018}"/>
              </a:ext>
            </a:extLst>
          </p:cNvPr>
          <p:cNvSpPr/>
          <p:nvPr/>
        </p:nvSpPr>
        <p:spPr>
          <a:xfrm>
            <a:off x="539496" y="5544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首先出现在眼前的古道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先让我一步跌入前朝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位于大庾岭的梅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岭海拔不高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却地势险峻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古道建得便格外不容易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那种鹅卵石铺就的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斑驳古道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虽然经过了整修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却依然存有古迹古风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千年风雨的侵袭所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留下的悠久岁月的皱褶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和如今很多经过翻修一新整容过的景点相比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完全不可同日而语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那是历史这部大书镌刻下的印迹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就是梅岭上什么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只有这样一条古道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也是值得来的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9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D256FD34-3C42-7791-C0B9-FBA8BCC3ED97}"/>
              </a:ext>
            </a:extLst>
          </p:cNvPr>
          <p:cNvSpPr/>
          <p:nvPr/>
        </p:nvSpPr>
        <p:spPr>
          <a:xfrm>
            <a:off x="539496" y="4403788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在古道上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看到一对中年夫妇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妻子的腿有些残疾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丈夫搀扶着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踩着有些湿滑的鹅卵石艰难地攀登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让我心生敬意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望着他们和他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们面前这条逶迤向上的古道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仿佛可以一直通向天上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也可以通向历史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74935516"/>
      </p:ext>
    </p:extLst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9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05B694F4-7E9B-2CC8-EAF6-CA358F4B647D}"/>
              </a:ext>
            </a:extLst>
          </p:cNvPr>
          <p:cNvSpPr/>
          <p:nvPr/>
        </p:nvSpPr>
        <p:spPr>
          <a:xfrm>
            <a:off x="539496" y="5832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的深处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这条古道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如一条巨蟒蜿蜒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千年不老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它的头吐出的火焰般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的芯子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应该就是梅岭的关楼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那是梅岭的华彩乐章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10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B5E2E8D5-FA30-97C9-0EBE-3820B3071743}"/>
              </a:ext>
            </a:extLst>
          </p:cNvPr>
          <p:cNvSpPr/>
          <p:nvPr/>
        </p:nvSpPr>
        <p:spPr>
          <a:xfrm>
            <a:off x="539496" y="18615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我坐在古道旁湿滑的山石上画梅岭的速写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山道两旁遍植各种梅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只是季节未到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除了很少急性子的梅花绽开稀疏的花苞之外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梅花如海的盛景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一边画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一边忍不住想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梅岭成名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对于一般人而言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就在于自古以来满山的梅花开放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历史中所说的梅岭起名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源于战国时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期南迁的越人首领梅绢的姓氏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人们是不会在意的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这里有中原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文化和南粤文化的融合之要义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但人们更在乎梅花盛开之美意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一含有历史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一含有美学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两种合一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才是梅岭文化之含义吧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14229470"/>
      </p:ext>
    </p:extLst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1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3CA74BED-EC0F-541B-CABB-79E52A758FCC}"/>
              </a:ext>
            </a:extLst>
          </p:cNvPr>
          <p:cNvSpPr/>
          <p:nvPr/>
        </p:nvSpPr>
        <p:spPr>
          <a:xfrm>
            <a:off x="539496" y="8995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一路向上攀登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画画比拍照更让梅岭入味入心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忽然觉得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仿佛恋爱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画梅岭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才像是和它有不断的交流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这真的是一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种奇怪的心理体验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是在登别处名山未曾有过的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12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81CD730C-D126-B919-1390-C37D8D64BD85}"/>
              </a:ext>
            </a:extLst>
          </p:cNvPr>
          <p:cNvSpPr/>
          <p:nvPr/>
        </p:nvSpPr>
        <p:spPr>
          <a:xfrm>
            <a:off x="539496" y="283118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一直觉得梅岭对于我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不在于风光和风情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而在于梅岭的英雄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梅岭的英雄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最早要数唐代的张九龄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如果不是他向唐玄宗谏言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如今我们不会有这样的机会和历史邂逅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唐开元四年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（716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距今已经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那时的条件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开凿这样一条险峻的山道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以想象是多么艰难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5687071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3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BE4C795C-EFB2-4041-D7B5-8A7AA01FC2BC}"/>
              </a:ext>
            </a:extLst>
          </p:cNvPr>
          <p:cNvSpPr/>
          <p:nvPr/>
        </p:nvSpPr>
        <p:spPr>
          <a:xfrm>
            <a:off x="539496" y="554399"/>
            <a:ext cx="11109960" cy="56940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5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苏东坡也应该算作梅岭的一位英雄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当年他一路被贬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就是过梅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岭到惠州的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再贬至海南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十几年后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好不容易逢大赦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又是要过梅岭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回到中原的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尽管来时明明知道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问翁大庾岭头住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曾见南迁几个回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却依然为梅岭留下明艳照人的诗句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不趁青梅尝煮酒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要看细雨熟黄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苏东坡算是一位悲剧式苍凉的英雄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4375" algn="l" latinLnBrk="1">
              <a:lnSpc>
                <a:spcPts val="4500"/>
              </a:lnSpc>
            </a:pP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梅岭英雄的象征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或者说梅岭英雄的代言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是陈毅元帅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他为梅岭留下的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梅岭三章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可以说是前无古人后无来者的绝唱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就是这三首绝句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让我对梅岭一往情深地神往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我读得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热血沸腾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觉得只有这样的诗才配得上这样的山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觉得这样的山才配得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上这样的诗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这样的山真的是英雄的山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56824760"/>
      </p:ext>
    </p:extLst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5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3D36FD94-D23D-D2F1-9F1E-38FEA3D98A00}"/>
              </a:ext>
            </a:extLst>
          </p:cNvPr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走到半山腰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看到一面巨石上书写着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梅岭三章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用的是陈毅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的手书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心里很是激动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仿佛一下看到了当年的陈毅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当年陈毅在这里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写下了这三首绝命诗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46_16#6650eaa61?sp=1&amp;vaa=1&amp;vcp=1&amp;pid=19cad83c3&amp;color=0,0,0&amp;mp=1&amp;vtp=1&amp;vaab=1&amp;bbb=1">
            <a:extLst>
              <a:ext uri="{FF2B5EF4-FFF2-40B4-BE49-F238E27FC236}">
                <a16:creationId xmlns:a16="http://schemas.microsoft.com/office/drawing/2014/main" id="{AD4B2E76-CE6E-0A43-51AC-CDB16660B134}"/>
              </a:ext>
            </a:extLst>
          </p:cNvPr>
          <p:cNvSpPr/>
          <p:nvPr/>
        </p:nvSpPr>
        <p:spPr>
          <a:xfrm>
            <a:off x="539496" y="2478278"/>
            <a:ext cx="11264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面对这幅巨大的诗碑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我站立良久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也仿佛看到青春时的自己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46_17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4405AC05-EE02-FDCF-CCD3-83E5955A9EA1}"/>
              </a:ext>
            </a:extLst>
          </p:cNvPr>
          <p:cNvSpPr/>
          <p:nvPr/>
        </p:nvSpPr>
        <p:spPr>
          <a:xfrm>
            <a:off x="539496" y="31077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终于爬到山顶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梅岭关楼就在眼前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那么熟悉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又那么陌生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么亲切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又那么肃然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46_18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C9545B72-6448-8167-D263-B1CEA382C337}"/>
              </a:ext>
            </a:extLst>
          </p:cNvPr>
          <p:cNvSpPr/>
          <p:nvPr/>
        </p:nvSpPr>
        <p:spPr>
          <a:xfrm>
            <a:off x="539496" y="4384738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关楼是用一块块巨大岩石垒成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经过漫长时光的剥蚀和打磨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现出沉稳的苍黑色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有了岁月的包浆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无语而沧桑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是历史流传下来的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无字书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关楼北面门额上的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南粤雄关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特别是巨石上雕刻的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445557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6_18#6650eaa61?sp=1&amp;vaa=1&amp;vcp=1&amp;pid=19cad83c3&amp;color=0,0,0&amp;mp=1&amp;vtp=1&amp;vaab=1&amp;bbb=1&amp;hb=1">
            <a:extLst>
              <a:ext uri="{FF2B5EF4-FFF2-40B4-BE49-F238E27FC236}">
                <a16:creationId xmlns:a16="http://schemas.microsoft.com/office/drawing/2014/main" id="{3B1ADBC1-DCEB-0782-DC98-9D1B3904302C}"/>
              </a:ext>
            </a:extLst>
          </p:cNvPr>
          <p:cNvSpPr/>
          <p:nvPr/>
        </p:nvSpPr>
        <p:spPr>
          <a:xfrm>
            <a:off x="539496" y="56994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涂以鲜红的颜色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那样光彩照人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都是中学时代我在画片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上见到过的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如今真的展现在眼前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一下子像是活了一样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跳跃到我的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有了生气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有了血脉流畅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有了气韵贯通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这才是我青春时恋人的模样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有了这千年不变的关楼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了这几百年不变的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便让这千年古道一下子复活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让我的青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春记忆一下子复活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让遥远的历史和今天一下子连接在一起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有了彼此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的对话和相互的交流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不像一般旅游胜地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而像是铁锚一样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甸甸地落在我的身心深处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（选自《时间的距离》，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752061695"/>
      </p:ext>
    </p:extLst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7_1#0524ee609?sp=1&amp;vaa=1&amp;vcp=1&amp;pid=6650eaa61&amp;color=0,0,0&amp;vtp=1&amp;vaab=1&amp;bt=1&amp;bbb=1"/>
          <p:cNvSpPr/>
          <p:nvPr/>
        </p:nvSpPr>
        <p:spPr>
          <a:xfrm>
            <a:off x="539496" y="4840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本文记述了作者两次“游览”梅岭的经历。请结合文章内容完成下面表格。</a:t>
            </a:r>
            <a:endParaRPr lang="en-US" altLang="zh-CN" sz="2800" spc="-100" dirty="0"/>
          </a:p>
        </p:txBody>
      </p:sp>
      <p:graphicFrame>
        <p:nvGraphicFramePr>
          <p:cNvPr id="47" name="QO_5_BD.47_2#0524ee609?colgroup=8,10,10&amp;vaa=1&amp;vcp=1&amp;pid=6650eaa6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5801"/>
              </p:ext>
            </p:extLst>
          </p:nvPr>
        </p:nvGraphicFramePr>
        <p:xfrm>
          <a:off x="539496" y="1165701"/>
          <a:ext cx="11082528" cy="4711510"/>
        </p:xfrm>
        <a:graphic>
          <a:graphicData uri="http://schemas.openxmlformats.org/drawingml/2006/table">
            <a:tbl>
              <a:tblPr/>
              <a:tblGrid>
                <a:gridCol w="3209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游览情况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景物特点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游览感受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山脚下擦肩而过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登梅岭全程游览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浓郁深沉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梅岭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不像一般旅游胜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而像是铁锚一样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沉甸甸地落在我的身心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沧桑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O_5_AN.1_1#0524ee609?vaa=1&amp;vcp=1&amp;pid=6650eaa61&amp;color=0,0,0&amp;vtp=1&amp;vaab=1&amp;bbb=1&amp;hb=1"/>
          <p:cNvSpPr/>
          <p:nvPr/>
        </p:nvSpPr>
        <p:spPr>
          <a:xfrm>
            <a:off x="5816346" y="1988916"/>
            <a:ext cx="2137029" cy="6421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苍绿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/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苍苍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  <p:sp>
        <p:nvSpPr>
          <p:cNvPr id="3" name="QO_5_AN.1_1#0524ee609?vaa=1&amp;vcp=1&amp;pid=6650eaa61&amp;color=0,0,0&amp;vtp=1&amp;vaab=1&amp;bbb=1&amp;hb=1">
            <a:extLst>
              <a:ext uri="{FF2B5EF4-FFF2-40B4-BE49-F238E27FC236}">
                <a16:creationId xmlns:a16="http://schemas.microsoft.com/office/drawing/2014/main" id="{555259F5-CEF9-9782-7C17-D79D24E14EA8}"/>
              </a:ext>
            </a:extLst>
          </p:cNvPr>
          <p:cNvSpPr/>
          <p:nvPr/>
        </p:nvSpPr>
        <p:spPr>
          <a:xfrm>
            <a:off x="7749921" y="1860964"/>
            <a:ext cx="3872103" cy="6421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八面风来山镇定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/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这是一部大书，不是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一首小诗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b="0" i="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</p:txBody>
      </p:sp>
      <p:sp>
        <p:nvSpPr>
          <p:cNvPr id="5" name="QO_5_AN.1_1#0524ee609?vaa=1&amp;vcp=1&amp;pid=6650eaa61&amp;color=0,0,0&amp;vtp=1&amp;vaab=1&amp;bbb=1&amp;hb=1">
            <a:extLst>
              <a:ext uri="{FF2B5EF4-FFF2-40B4-BE49-F238E27FC236}">
                <a16:creationId xmlns:a16="http://schemas.microsoft.com/office/drawing/2014/main" id="{05B1B98C-DACF-43A3-ACA6-A1F195C095DE}"/>
              </a:ext>
            </a:extLst>
          </p:cNvPr>
          <p:cNvSpPr/>
          <p:nvPr/>
        </p:nvSpPr>
        <p:spPr>
          <a:xfrm>
            <a:off x="5816346" y="3865756"/>
            <a:ext cx="2137029" cy="6421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斑驳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/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逶迤向上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9_1#51a6b485c?sp=1&amp;vaa=1&amp;vcp=1&amp;pid=6650eaa61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作者的“梅岭之恋”能跨越50多年，有两个重要原因，请根据本文内容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予以概括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endParaRPr lang="en-US" altLang="zh-CN" sz="2800" dirty="0"/>
          </a:p>
        </p:txBody>
      </p:sp>
      <p:sp>
        <p:nvSpPr>
          <p:cNvPr id="4" name="QB_5_AN.50_1#51a6b485c.blank?vaa=1&amp;vcp=1&amp;pid=6650eaa61&amp;color=0,0,0&amp;vpa=9&amp;vtp=1&amp;vaab=1&amp;bbb=1&amp;hb=1"/>
          <p:cNvSpPr/>
          <p:nvPr/>
        </p:nvSpPr>
        <p:spPr>
          <a:xfrm>
            <a:off x="539496" y="345030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示例：①中学时代读《梅岭三章》，作者对梅岭一往情深。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②梅岭是英雄的象征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，作者对梅岭产生无限崇敬和爱恋之情。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1_1#9e880379c?vaa=1&amp;vcp=1&amp;pid=6650eaa61&amp;color=0,0,0&amp;vtp=1&amp;vaab=1&amp;bt=1&amp;bbb=1&amp;hb=1"/>
          <p:cNvSpPr/>
          <p:nvPr/>
        </p:nvSpPr>
        <p:spPr>
          <a:xfrm>
            <a:off x="539496" y="4897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下列对文章思想内容和写作技巧的理解与分析，不正确的一项是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1_2#9e880379c.choices?vaa=1&amp;vcp=1&amp;pid=6650eaa61&amp;color=0,0,0&amp;vtp=1&amp;vaab=1&amp;bbb=1&amp;hb=1"/>
          <p:cNvSpPr/>
          <p:nvPr/>
        </p:nvSpPr>
        <p:spPr>
          <a:xfrm>
            <a:off x="539496" y="176460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A.本文追忆青春、描绘风光、溯源历史，写出了一个充满魅力的梅岭。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B.文中两次写关楼巨石上鲜红的“梅岭”二字，意在强调梅岭的红色精神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鲜活永存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C.文中写古道上一对夫妇艰难攀登的细节，意在突出梅岭之高、古道之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D.本文融记叙、描写、议论、抒情等多种表达方式于一体，形象鲜明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情感饱满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6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63FD6C41-5010-C839-7E3B-B6CD23CD1430}"/>
              </a:ext>
            </a:extLst>
          </p:cNvPr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记得很小的时候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我就跟在父亲身后上山采中草药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我最先认识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的是黄芩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我喜欢它的向阳而生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除了喜欢阳坡外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黄芩似乎不再择地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荒石缝隙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道路旁边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只要有一点泥土就能生长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根茎深埋泥土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生出新芽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细小的躯干慢慢抽出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农人们懂得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此时的黄芩格外娇嫩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走过之时脚步会变得缓而轻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生怕把它踩疼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到了七八月份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它细长的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躯干会高高上扬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如柳叶般的叶子在躯干两边展开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顶端开出紫色的小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随风摇曳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很是漂亮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黄芩的根能入药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味道很苦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有清热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泻火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解毒的作用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山里人在挖黄芩的时候很讲究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比如发现成片的黄芩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选一些年长的挖走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留下年幼的继续生长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4470638"/>
      </p:ext>
    </p:extLst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9e880379c?vaa=1&amp;vcp=1&amp;pid=6650eaa61&amp;color=0,0,0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（根据第⑧段“在古道上，看到一对中年夫妇，妻子的腿有些残疾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夫搀扶着她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，踩着有些湿滑的鹅卵石艰难地攀登，让我心生敬意”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文中写古道上一对夫妇艰难攀登的细节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，既是为了突出梅岭之高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、古道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之深远，也是为了表现这对夫妇面对困难时的坚韧和对梅岭的尊重与向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，以及由此引发的作者对梅岭历史与英雄主义的思考和敬仰）</a:t>
            </a:r>
            <a:endParaRPr lang="en-US" altLang="zh-CN" sz="2800" dirty="0"/>
          </a:p>
        </p:txBody>
      </p:sp>
      <p:sp>
        <p:nvSpPr>
          <p:cNvPr id="3" name="QC_5_AN.2_1#9e880379c?vaa=1&amp;vcp=1&amp;pid=6650eaa61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5_1#8b855c09d?sp=1&amp;vaa=1&amp;vcp=1&amp;pid=6650eaa61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从遣词造句或修辞角度，给文中画横线的语句做一个批注。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  <a:endParaRPr lang="en-US" altLang="zh-CN" sz="2800" dirty="0"/>
          </a:p>
        </p:txBody>
      </p:sp>
      <p:sp>
        <p:nvSpPr>
          <p:cNvPr id="3" name="QB_5_AN.56_1#8b855c09d.blank?vaa=1&amp;vcp=1&amp;pid=6650eaa61&amp;color=0,0,0&amp;vpa=11&amp;vtp=1&amp;vaab=1&amp;bbb=1"/>
          <p:cNvSpPr/>
          <p:nvPr/>
        </p:nvSpPr>
        <p:spPr>
          <a:xfrm>
            <a:off x="539496" y="3116294"/>
            <a:ext cx="11109960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示例一：“整容”一词运用拟人手法，点出很多景点都有人工痕迹。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：把古道与翻修过的景点对比，突出古道的古迹古风。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fa3f354f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）（2024·天津·中考）</a:t>
            </a:r>
            <a:endParaRPr lang="en-US" altLang="zh-CN" sz="3000" dirty="0"/>
          </a:p>
        </p:txBody>
      </p:sp>
      <p:sp>
        <p:nvSpPr>
          <p:cNvPr id="3" name="QM_4_BD.57_1#fd0450189?sp=1&amp;vaa=1&amp;vcp=1&amp;pid=7fa3f354f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小巷有花守流年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莉</a:t>
            </a:r>
            <a:endParaRPr lang="en-US" altLang="zh-CN" sz="2800" dirty="0"/>
          </a:p>
        </p:txBody>
      </p:sp>
      <p:sp>
        <p:nvSpPr>
          <p:cNvPr id="4" name="QM_4_BD.57_2#fd0450189?sp=1&amp;vaa=1&amp;vcp=1&amp;pid=7fa3f354f&amp;color=0,0,0&amp;vtp=1&amp;vaab=1&amp;bbb=1&amp;hb=1"/>
          <p:cNvSpPr/>
          <p:nvPr/>
        </p:nvSpPr>
        <p:spPr>
          <a:xfrm>
            <a:off x="539496" y="2518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回乡下老家看母亲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驱车行进在弯曲的省道上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而后下坡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翩然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落入小村的臂弯里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57_3#fd0450189?sp=1&amp;vaa=1&amp;vcp=1&amp;pid=7fa3f354f&amp;color=0,0,0&amp;vtp=1&amp;vaab=1&amp;bbb=1&amp;hb=1"/>
          <p:cNvSpPr/>
          <p:nvPr/>
        </p:nvSpPr>
        <p:spPr>
          <a:xfrm>
            <a:off x="539496" y="37952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小巷蜿蜒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似一条安静的小溪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我们在小溪上从流飘荡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转个弯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一片花丛扑入眼帘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有鸡冠花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江西腊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轻纱般的烟霭中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片花仿佛是小巷眉心的一点朱砂痣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7_4#fd0450189?sp=1&amp;vaa=1&amp;vcp=1&amp;pid=7fa3f354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儿时的小村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也有这样曲折的小巷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人家的房前屋后也开着五彩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的花朵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我家门口的柴垛上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爬满了红的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紫的牵牛花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密密地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结成一张网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牢牢地网住人的视线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邻居家门口的紫茉莉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白天紧紧抿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着小嘴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直到傍晚才张开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纤小娇弱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却吐着幽幽的香气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还有石竹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波斯菊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大丽花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都是好养活的草花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在乡下恣意地开着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虽粗陋简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却有鲜丽的花影相守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有爱花种花的人相伴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这样的小村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间好风景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7_5#fd0450189?sp=1&amp;vaa=1&amp;vcp=1&amp;pid=7fa3f354f&amp;color=0,0,0&amp;vtp=1&amp;vaab=1&amp;bt=1&amp;bbb=1&amp;hb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最难忘的是流水落花图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村南的半山坡上栖着几户人家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门前绕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着一条水渠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水渠旁团团开着一棵美丽的粉红月季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我和几个小伙伴跟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着母亲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端着脸盆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从远远的家里走来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蹲在水渠沿上洗衣裳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流水清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笑语盈盈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一片粉红的花瓣从上游飘来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顺着水势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轻盈地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旋转着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灵巧地滑过我们的指尖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又一片滑过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有人眼疾手快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一下子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就把一瓣粉红捉在掌心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更多的花瓣顺流而下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我们便纷纷扔下衣服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去奔跑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去追逐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感觉自己也变成了娇俏的花朵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与微风嬉戏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和乡村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偶一回头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看到母亲年轻的脸上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正开着一朵褐红色的花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被太阳光抚触过的颜色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是被泥土亲吻过的颜色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7_6#fd0450189?sp=1&amp;vaa=1&amp;vcp=1&amp;pid=7fa3f354f&amp;color=0,0,0&amp;vtp=1&amp;vaab=1&amp;bt=1&amp;bbb=1&amp;hb=1"/>
          <p:cNvSpPr/>
          <p:nvPr/>
        </p:nvSpPr>
        <p:spPr>
          <a:xfrm>
            <a:off x="539496" y="899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我们长大了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我们的父母却老了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我们星散四方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我们的父母却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留在了原地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离开的和留下的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每颗心都守在故乡身旁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57_7#fd0450189?sp=1&amp;vaa=1&amp;vcp=1&amp;pid=7fa3f354f&amp;color=0,0,0&amp;vtp=1&amp;vaab=1&amp;bbb=1&amp;hb=1"/>
          <p:cNvSpPr/>
          <p:nvPr/>
        </p:nvSpPr>
        <p:spPr>
          <a:xfrm>
            <a:off x="539496" y="21826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后来的某一天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父亲去了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母亲一夜之间仿佛矮了一截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我不去你们家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我要守在这里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我离不开土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4" name="QM_4_BD.57_8#fd0450189?sp=1&amp;vaa=1&amp;vcp=1&amp;pid=7fa3f354f&amp;color=0,0,0&amp;vtp=1&amp;vaab=1&amp;bbb=1&amp;hb=1"/>
          <p:cNvSpPr/>
          <p:nvPr/>
        </p:nvSpPr>
        <p:spPr>
          <a:xfrm>
            <a:off x="539496" y="345967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我永远忘不了那一幕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夕阳西下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母亲站在家门口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向我挥手告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虽面容沧桑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却眼神坚定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秋风飘起她额前的几根银丝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舞起她身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后的一丛花影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我的眼前逐渐模糊起来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随着时光行走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藏在我记忆深处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剪影一样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越来越清晰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7_9#fd0450189?sp=1&amp;vaa=1&amp;vcp=1&amp;pid=7fa3f354f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今年春天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母亲在家门口移栽了一棵蜀葵花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说是在田里干活时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捡到的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不知是哪里的风携了谁家的种子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萌芽在母亲的田埂上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蜀葵开了几串通红的花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为整条小巷温柔地点亮一盏灯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照着我回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家的路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57_10#fd0450189?sp=1&amp;vaa=1&amp;vcp=1&amp;pid=7fa3f354f&amp;color=0,0,0&amp;vtp=1&amp;vaab=1&amp;bbb=1&amp;hb=1"/>
          <p:cNvSpPr/>
          <p:nvPr/>
        </p:nvSpPr>
        <p:spPr>
          <a:xfrm>
            <a:off x="539496" y="3125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再回家时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那棵蜀葵已经老去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开不出美丽的花了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我略感失望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母亲懂我的心思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莞尔一笑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转身回屋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用纸托着两包黑色的花籽出来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扇贝形的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是蜀葵花籽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地雷样的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是紫茉莉花籽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57_11#fd0450189?sp=1&amp;vaa=1&amp;vcp=1&amp;pid=7fa3f354f&amp;color=0,0,0&amp;vtp=1&amp;vaab=1&amp;bbb=1&amp;hb=1"/>
          <p:cNvSpPr/>
          <p:nvPr/>
        </p:nvSpPr>
        <p:spPr>
          <a:xfrm>
            <a:off x="539496" y="50562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这个是从咱家摘的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那个是从别家摘的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满街都是花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不愁明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年没花看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7_12#fd0450189?sp=1&amp;vaa=1&amp;vcp=1&amp;pid=7fa3f354f&amp;color=0,0,0&amp;vtp=1&amp;vaab=1&amp;bt=1&amp;bbb=1&amp;hb=1"/>
          <p:cNvSpPr/>
          <p:nvPr/>
        </p:nvSpPr>
        <p:spPr>
          <a:xfrm>
            <a:off x="539496" y="554400"/>
            <a:ext cx="11109960" cy="178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这时我才明白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花开是短暂的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她们像海浪一样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哗啦一声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在小村的胸口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然后无声地退去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她们又是恒久的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一代代繁衍生息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不卑于渺小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不惧怕风雨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她们在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她们仍旧在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57_13#fd0450189?sp=1&amp;vaa=1&amp;vcp=1&amp;pid=7fa3f354f&amp;color=0,0,0&amp;vtp=1&amp;vaab=1&amp;bbb=1&amp;hb=1"/>
          <p:cNvSpPr/>
          <p:nvPr/>
        </p:nvSpPr>
        <p:spPr>
          <a:xfrm>
            <a:off x="539496" y="2290807"/>
            <a:ext cx="11109960" cy="178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每次回老家看母亲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走在静静的小巷里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看到人家门前的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重重花影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总感觉旧时光里的花草之魂纷纷穿越而来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唤起心中久违的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亲切和感动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57_14#fd0450189?sp=1&amp;vaa=1&amp;vcp=1&amp;pid=7fa3f354f&amp;color=0,0,0&amp;vtp=1&amp;vaab=1&amp;bbb=1&amp;hb=1"/>
          <p:cNvSpPr/>
          <p:nvPr/>
        </p:nvSpPr>
        <p:spPr>
          <a:xfrm>
            <a:off x="539496" y="3962127"/>
            <a:ext cx="11109960" cy="2411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在每一片花影身后的院墙内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定然有人在忙碌着什么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心里在坚守着什么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他们像这些花儿一样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甘为小巷添一分妩媚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缕暗香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与小村共饮一杯烟火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共度一段流年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虽无言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却执着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（选自《思维与智慧》，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8_1#64ea4a4a7?sp=1&amp;vaa=1&amp;vcp=1&amp;pid=fd0450189&amp;color=0,0,0&amp;vtp=1&amp;vaab=1&amp;bt=1&amp;bbb=1&amp;hb=1"/>
          <p:cNvSpPr/>
          <p:nvPr/>
        </p:nvSpPr>
        <p:spPr>
          <a:xfrm>
            <a:off x="539496" y="12260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将下面这段文字还原到文中，最合适的位置在哪两段之间？请结合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文章内容说明理由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烟霭薄薄的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流淌在四周的群山间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流淌在小村的梦里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我也化为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薄烟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在小村的梦里流淌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恍惚又回到儿时的故乡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58_2#64ea4a4a7?sp=1&amp;vaa=1&amp;vcp=1&amp;pid=fd0450189&amp;color=0,0,0&amp;vtp=1&amp;vaab=1&amp;bbb=1&amp;hb=1&amp;hltap=1"/>
          <p:cNvSpPr/>
          <p:nvPr/>
        </p:nvSpPr>
        <p:spPr>
          <a:xfrm>
            <a:off x="539496" y="3797490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58_2#64ea4a4a7?sp=1&amp;vaa=1&amp;vcp=1&amp;pid=fd0450189&amp;color=0,0,0&amp;vtp=1&amp;vaab=1&amp;bbb=1&amp;hb=1&amp;hla=1">
            <a:extLst>
              <a:ext uri="{FF2B5EF4-FFF2-40B4-BE49-F238E27FC236}">
                <a16:creationId xmlns:a16="http://schemas.microsoft.com/office/drawing/2014/main" id="{8518BCA1-F859-9041-F46D-BC0015F5C8A9}"/>
              </a:ext>
            </a:extLst>
          </p:cNvPr>
          <p:cNvSpPr/>
          <p:nvPr/>
        </p:nvSpPr>
        <p:spPr>
          <a:xfrm>
            <a:off x="539496" y="3772090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示例：在第②段和第③段之间。这段文字承上启下；承接上文对烟霭中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小巷花丛景象的描绘；引出下文对儿时故乡生活的回忆，为下文抒发情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感做铺垫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9_1#1662aac03?sp=1&amp;vaa=1&amp;vcp=1&amp;pid=fd0450189&amp;color=0,0,0&amp;vtp=1&amp;vaab=1&amp;bt=1&amp;bbb=1&amp;hb=1"/>
          <p:cNvSpPr/>
          <p:nvPr/>
        </p:nvSpPr>
        <p:spPr>
          <a:xfrm>
            <a:off x="539496" y="1275760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请结合文章内容，从修辞手法角度赏析第③段画线的句子。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邻居家门口的紫茉莉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白天紧紧抿着小嘴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直到傍晚才张开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纤小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娇弱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却吐着幽幽的香气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59_2#1662aac03?sp=1&amp;vaa=1&amp;vcp=1&amp;pid=fd0450189&amp;color=0,0,0&amp;vtp=1&amp;vaab=1&amp;bbb=1&amp;hb=1&amp;hltap=1"/>
          <p:cNvSpPr/>
          <p:nvPr/>
        </p:nvSpPr>
        <p:spPr>
          <a:xfrm>
            <a:off x="539496" y="3157075"/>
            <a:ext cx="11109960" cy="1787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QB_5_AN.59_2#1662aac03?sp=1&amp;vaa=1&amp;vcp=1&amp;pid=fd0450189&amp;color=0,0,0&amp;vtp=1&amp;vaab=1&amp;bbb=1&amp;hb=1&amp;hla=1">
            <a:extLst>
              <a:ext uri="{FF2B5EF4-FFF2-40B4-BE49-F238E27FC236}">
                <a16:creationId xmlns:a16="http://schemas.microsoft.com/office/drawing/2014/main" id="{B0984ABE-8A1D-9C01-8A61-2C61701F66D2}"/>
              </a:ext>
            </a:extLst>
          </p:cNvPr>
          <p:cNvSpPr/>
          <p:nvPr/>
        </p:nvSpPr>
        <p:spPr>
          <a:xfrm>
            <a:off x="539496" y="3131675"/>
            <a:ext cx="11109960" cy="1728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这句话运用拟人的修辞手法，生动形象地写出了紫茉莉俏皮可爱的情态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和纤小娇弱、香气幽幽的特点，表达了作者对花的喜爱和对故乡的眷恋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7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327B878C-D3BF-3144-FA2E-F536D521A8B2}"/>
              </a:ext>
            </a:extLst>
          </p:cNvPr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小柴胡似乎有点调皮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喜欢往灌木丛里钻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仿佛在和农人捉迷藏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不过它散发出的特殊香气总会暴露它的存在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这种植物在春天里很容易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因为上一年的枯枝还未腐朽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懂它的人一眼就可认出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行山里的农人不会在春天挖小柴胡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那样会遭到乡亲们的数落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小柴胡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的叶子同样细长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秀丽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春生夏长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开出的小黄花香气四溢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小柴胡的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根细长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多用于治疗感冒发热等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山里人偶感风寒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抓一把小柴胡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配几根大葱的根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熬水喝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晚上出一身透汗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第二天便又精神焕发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18_8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09FC3C56-8450-AB81-41E0-EDBB0A440C66}"/>
              </a:ext>
            </a:extLst>
          </p:cNvPr>
          <p:cNvSpPr/>
          <p:nvPr/>
        </p:nvSpPr>
        <p:spPr>
          <a:xfrm>
            <a:off x="539496" y="5038788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益母草的性格则比较外向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田埂旁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小路边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它总喜欢与灌木比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长得很是旺盛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仿佛春来它先知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嫩小的新叶迎春破土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生长很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81573650"/>
      </p:ext>
    </p:extLst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5_BD.60_1#b5a973310?sp=1&amp;vaa=1&amp;vcp=1&amp;pid=fd0450189&amp;color=0,0,0&amp;vtp=1&amp;vaab=1&amp;bbb=1"/>
          <p:cNvSpPr/>
          <p:nvPr/>
        </p:nvSpPr>
        <p:spPr>
          <a:xfrm>
            <a:off x="539496" y="1844909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请结合第④段分析，为什么“流水落花图”最令“我”难忘。</a:t>
            </a:r>
            <a:endParaRPr lang="en-US" altLang="zh-CN" sz="2800" dirty="0"/>
          </a:p>
        </p:txBody>
      </p:sp>
      <p:sp>
        <p:nvSpPr>
          <p:cNvPr id="5" name="QB_5_BD.60_2#b5a973310?sp=1&amp;vaa=1&amp;vcp=1&amp;pid=fd0450189&amp;color=0,0,0&amp;vtp=1&amp;vaab=1&amp;bbb=1&amp;hb=1&amp;hltap=1"/>
          <p:cNvSpPr/>
          <p:nvPr/>
        </p:nvSpPr>
        <p:spPr>
          <a:xfrm>
            <a:off x="539496" y="2460860"/>
            <a:ext cx="11109960" cy="1787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QB_5_AN.60_2#b5a973310?sp=1&amp;vaa=1&amp;vcp=1&amp;pid=fd0450189&amp;color=0,0,0&amp;vtp=1&amp;vaab=1&amp;bbb=1&amp;hb=1&amp;hla=1">
            <a:extLst>
              <a:ext uri="{FF2B5EF4-FFF2-40B4-BE49-F238E27FC236}">
                <a16:creationId xmlns:a16="http://schemas.microsoft.com/office/drawing/2014/main" id="{E09E32D9-C17C-0418-37DD-3C1AF035EA6E}"/>
              </a:ext>
            </a:extLst>
          </p:cNvPr>
          <p:cNvSpPr/>
          <p:nvPr/>
        </p:nvSpPr>
        <p:spPr>
          <a:xfrm>
            <a:off x="539496" y="2435460"/>
            <a:ext cx="11109960" cy="1728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这幅图景中有故乡美好的田园风光，温馨和谐的乡村生活；有追逐流水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落花自由快乐的趣事；有母亲年轻、健康、动人的容颜；有难忘的亲情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306515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1_1#2c539a23f?sp=1&amp;vaa=1&amp;vcp=1&amp;pid=fd0450189&amp;color=0,0,0&amp;vtp=1&amp;vaab=1&amp;bt=1&amp;bbb=1&amp;hb=1&amp;hltap=1"/>
          <p:cNvSpPr/>
          <p:nvPr/>
        </p:nvSpPr>
        <p:spPr>
          <a:xfrm>
            <a:off x="539496" y="15516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文章题目《小巷有花守流年》有哪些丰富的意蕴？请结合文章内容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61_1#2c539a23f?sp=1&amp;vaa=1&amp;vcp=1&amp;pid=fd0450189&amp;color=0,0,0&amp;vtp=1&amp;vaab=1&amp;bt=1&amp;bbb=1&amp;hb=1&amp;hla=1">
            <a:extLst>
              <a:ext uri="{FF2B5EF4-FFF2-40B4-BE49-F238E27FC236}">
                <a16:creationId xmlns:a16="http://schemas.microsoft.com/office/drawing/2014/main" id="{27ADF541-303C-594C-4566-A41C5A622F82}"/>
              </a:ext>
            </a:extLst>
          </p:cNvPr>
          <p:cNvSpPr/>
          <p:nvPr/>
        </p:nvSpPr>
        <p:spPr>
          <a:xfrm>
            <a:off x="539496" y="281911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小巷中的花一代代繁衍生息，装点着家乡的美景；母亲也如花般守护着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故土，守望着一份浓浓的亲情；执着坚守的家乡人，为了美好的生活而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辛勤忙碌着，默默奉献着；母亲与家乡人对故土的坚守，让心系故乡的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游子有了情感归宿和精神家园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6dbd0316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）（2024·重庆·中考）</a:t>
            </a:r>
            <a:endParaRPr lang="en-US" altLang="zh-CN" sz="3000" dirty="0"/>
          </a:p>
        </p:txBody>
      </p:sp>
      <p:sp>
        <p:nvSpPr>
          <p:cNvPr id="3" name="QM_4_BD.62_1#5a93bf8f8?sp=1&amp;vaa=1&amp;vcp=1&amp;pid=f6dbd0316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自然的安慰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钱红莉</a:t>
            </a:r>
            <a:endParaRPr lang="en-US" altLang="zh-CN" sz="2800" dirty="0"/>
          </a:p>
        </p:txBody>
      </p:sp>
      <p:sp>
        <p:nvSpPr>
          <p:cNvPr id="4" name="QM_4_BD.62_2#5a93bf8f8?sp=1&amp;vaa=1&amp;vcp=1&amp;pid=f6dbd0316&amp;color=0,0,0&amp;vtp=1&amp;vaab=1&amp;bbb=1&amp;hb=1"/>
          <p:cNvSpPr/>
          <p:nvPr/>
        </p:nvSpPr>
        <p:spPr>
          <a:xfrm>
            <a:off x="539496" y="25182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距家两三公里处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有一片菜地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每隔几日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我总喜欢去逛逛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来时仿佛沾了一身的灵气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一日再去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菜地竟被碾平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变成千篇一律的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失落得很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62_3#5a93bf8f8?sp=1&amp;vaa=1&amp;vcp=1&amp;pid=f6dbd0316&amp;color=0,0,0&amp;vtp=1&amp;vaab=1&amp;bbb=1&amp;hb=1"/>
          <p:cNvSpPr/>
          <p:nvPr/>
        </p:nvSpPr>
        <p:spPr>
          <a:xfrm>
            <a:off x="539496" y="44486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那片郊区的菜地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作为农业文明的微缩景观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似乎保全了二十四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一年年地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一日日地加深着人与自然的关系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春初新韭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这八个字里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不仅有美味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还有农时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以及四季流转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4#5a93bf8f8?sp=1&amp;vaa=1&amp;vcp=1&amp;pid=f6dbd031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十余年来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这菜地日渐变成我生活的根基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我的思绪唯有依靠它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才能开出一点点花来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森林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正是滋养人们灵气的源泉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62_5#5a93bf8f8?sp=1&amp;vaa=1&amp;vcp=1&amp;pid=f6dbd0316&amp;color=0,0,0&amp;vtp=1&amp;vaab=1&amp;bbb=1&amp;hb=1"/>
          <p:cNvSpPr/>
          <p:nvPr/>
        </p:nvSpPr>
        <p:spPr>
          <a:xfrm>
            <a:off x="539496" y="24781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从事书写这门手艺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几同于挖井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徒手开掘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缓慢笨拙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业文明的一点点深耕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累了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自然想起那片菜地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对于一个逐渐失根的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它是一种寄托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62_6#5a93bf8f8?sp=1&amp;vaa=1&amp;vcp=1&amp;pid=f6dbd0316&amp;color=0,0,0&amp;vtp=1&amp;vaab=1&amp;bbb=1&amp;hb=1"/>
          <p:cNvSpPr/>
          <p:nvPr/>
        </p:nvSpPr>
        <p:spPr>
          <a:xfrm>
            <a:off x="539496" y="44085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今年夏天持续高温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直接覆盖掉立秋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度的酷夏一夜过渡至深秋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辛丑年秋天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总归不像个秋天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没有往年身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着长袖衬衫的舒缓漫长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令一个在农业文明里生长的躯体颇感不适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7#5a93bf8f8?sp=1&amp;vaa=1&amp;vcp=1&amp;pid=f6dbd0316&amp;color=0,0,0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一切又都回来了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平凡的日子被寒露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霜降稳稳接住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样熟悉的持续感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让印刻于中国人骨子里的东西又一次重回秋寒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错不了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这长久地赋予人精神上的季节性安稳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让人的内心踏实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有一种恒定的东西存在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62_8#5a93bf8f8?sp=1&amp;vaa=1&amp;vcp=1&amp;pid=f6dbd0316&amp;color=0,0,0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霜降前后的农历九月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应是农人们起山芋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点油菜的时节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最早厘清人与天地关系的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并非哲学家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而是农民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应时而种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应节而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正是在践行某种哲学思想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9#5a93bf8f8?sp=1&amp;vaa=1&amp;vcp=1&amp;pid=f6dbd0316&amp;color=0,0,0&amp;mp=1&amp;vtp=1&amp;vaab=1&amp;bt=1&amp;bbb=1&amp;hb=1"/>
          <p:cNvSpPr/>
          <p:nvPr/>
        </p:nvSpPr>
        <p:spPr>
          <a:xfrm>
            <a:off x="539496" y="430575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我家附近这片菜地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同样精准地遵循着农时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往年这时日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山芋禾子被锄头扒拉到地角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扭了一只几米长的麻花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在秋风里滚着滚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M_4_BD.62_10#5a93bf8f8?sp=1&amp;vaa=1&amp;vcp=1&amp;pid=f6dbd0316&amp;color=0,0,0&amp;mp=1&amp;vtp=1&amp;vaab=1&amp;bbb=1&amp;hb=1"/>
          <p:cNvSpPr/>
          <p:nvPr/>
        </p:nvSpPr>
        <p:spPr>
          <a:xfrm>
            <a:off x="539496" y="235583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夜读白谦慎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傅山的世界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看到傅山有一张册页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一株枯老的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瘦桃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被拦腰折断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伤口处支棱着仿佛有痛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旁枝竟然有花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我曾在一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座古寺也见过一株半枯半新的老桃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一根树桩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分开两枝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一枝彻底枯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另一枝上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新叶渐生粉花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热闹与枯寂同在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滋味殊异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唯独不见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苦相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伫立良久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那种视觉上的强烈刺激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让人说不出什么好来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直难忘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直至夜观傅山册页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11#5a93bf8f8?sp=1&amp;vaa=1&amp;vcp=1&amp;pid=f6dbd0316&amp;color=0,0,0&amp;mp=1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秋风中的山芋禾子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亦如是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丑拙枯老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却又与人亲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与人近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62_12#5a93bf8f8?sp=1&amp;vaa=1&amp;vcp=1&amp;pid=f6dbd0316&amp;color=0,0,0&amp;mp=1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深秋后的土地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被泼上水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撒了菜籽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盖上枯草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过几日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凭空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钻出无数乳白的芽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青菜的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芫荽的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菠菜的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露台上的花盆也清理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出来种蒜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不出三五日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蒜瓣尖也会抽出嫩芽来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老梅树旁的拉秧草被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拔去了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叶丛中花苞点点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年年如此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还有什么比植物更守信的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这无端地让人心安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仿佛有了恒久的依靠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13#5a93bf8f8?sp=1&amp;vaa=1&amp;vcp=1&amp;pid=f6dbd0316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小区遍植鹅掌楸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树冠下层的叶片渐黄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但并非失水的枯黄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是富于生命力的黄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黄得蓬勃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绿化带转角处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总有雁来红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群群簇簇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相拥相依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风一日日地寒了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它们红得如此热烈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用整个生命在红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有葱兰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绿叶丛中冒出点点的白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白得从不辜负人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年轻时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认为鸡冠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花粗拙老丑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如今透过中年的眼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反觉此花最具品质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倔强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顽强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寒不惧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纵然被嫌弃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照样有底气开花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多日不绝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犹如高山坠石的气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挺好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不容易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2_14#5a93bf8f8?sp=1&amp;vaa=1&amp;vcp=1&amp;pid=f6dbd0316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人心的孤独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一年年被这些植物安慰着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久而久之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更加剧了精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神上的依赖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闲来散步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整个小区都笼在似有若无的桂花香里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不来常思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的迂回曲折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朋友送来一枝桂花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剪了插瓶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深夜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香气渐</a:t>
            </a:r>
            <a:endParaRPr lang="en-US" altLang="zh-CN" sz="2800" b="0" i="0" u="wavy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拢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是暖香了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似凌寒中划亮一支火柴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u="wavy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（选自《湖南文学》，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期，有删改）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#5a93bf8f8?sp=1&amp;vaa=1&amp;vcp=1&amp;pid=f6dbd0316&amp;color=0,0,0&amp;vtp=1&amp;vaab=1&amp;bt=1&amp;bbb=1"/>
          <p:cNvSpPr/>
          <p:nvPr/>
        </p:nvSpPr>
        <p:spPr>
          <a:xfrm>
            <a:off x="539496" y="769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【梳理主要内容】</a:t>
            </a:r>
            <a:endParaRPr lang="en-US" altLang="zh-CN" sz="2800" dirty="0"/>
          </a:p>
        </p:txBody>
      </p:sp>
      <p:sp>
        <p:nvSpPr>
          <p:cNvPr id="3" name="QB_5_BD.63_1#181689748?sp=1&amp;vaa=1&amp;vcp=1&amp;pid=5a93bf8f8&amp;color=0,0,0&amp;vtp=1&amp;vaab=1&amp;bbb=1"/>
          <p:cNvSpPr/>
          <p:nvPr/>
        </p:nvSpPr>
        <p:spPr>
          <a:xfrm>
            <a:off x="539496" y="1389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作者在全文揭示了“人与自然”的关系，参照示例，对文章内容进行梳理。</a:t>
            </a:r>
            <a:endParaRPr lang="en-US" altLang="zh-CN" sz="2800" spc="-100" dirty="0"/>
          </a:p>
        </p:txBody>
      </p:sp>
      <p:pic>
        <p:nvPicPr>
          <p:cNvPr id="4" name="QB_5_BD.63_2#181689748?vaa=1&amp;vcp=1&amp;pid=5a93bf8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064" y="2073116"/>
            <a:ext cx="659282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5_BD.63_3#181689748?vaa=1&amp;vcp=1&amp;pid=5a93bf8f8&amp;color=0,0,0&amp;vtp=1&amp;vaab=1&amp;bbb=1&amp;hb=1"/>
          <p:cNvSpPr/>
          <p:nvPr/>
        </p:nvSpPr>
        <p:spPr>
          <a:xfrm>
            <a:off x="539496" y="48544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6" name="QB_5_AN.64_1#181689748.blank?vaa=1&amp;vcp=1&amp;pid=5a93bf8f8&amp;color=0,0,0&amp;vpa=12&amp;vtp=1&amp;vaab=1&amp;bbb=1&amp;hb=1"/>
          <p:cNvSpPr/>
          <p:nvPr/>
        </p:nvSpPr>
        <p:spPr>
          <a:xfrm>
            <a:off x="539496" y="482393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①让人的思绪有了依靠，灵气得到滋养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②让人感到心安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，仿佛有了恒久的依靠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8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AF7C1810-A002-036C-27E0-232355E7682E}"/>
              </a:ext>
            </a:extLst>
          </p:cNvPr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进入夏季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远远望去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挺拔的个头开满了粉红色的小花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花开两三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就是采收最好的时候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选一个晴朗的天气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用镰刀齐地割下地上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留下的根来年又会旺长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采回后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稍作晾晒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清洗干净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会将益母草分段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然后在一口大砂锅里熬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边熬边搅拌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最后过滤掉枝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再接着熬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直到熬成膏状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放入罐里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待入药用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18_9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07BFA648-3AA5-EA3F-9704-F62EB19D5C2F}"/>
              </a:ext>
            </a:extLst>
          </p:cNvPr>
          <p:cNvSpPr/>
          <p:nvPr/>
        </p:nvSpPr>
        <p:spPr>
          <a:xfrm>
            <a:off x="539496" y="3756088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每一次回乡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我总会走进山里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去看看这些草木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就像是去拜访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一个个交情甚厚的老友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初春的风在苍茫的群山中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空旷的原野上奔跑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苏醒的小溪一路迈着轻盈的脚步边走边唱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背阴处偶有残雪待融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上有山鸡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野兔走过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爪印如盛开的花朵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60081645"/>
      </p:ext>
    </p:extLst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e88f4759?sp=1&amp;vcp=1&amp;pid=5a93bf8f8&amp;color=0,0,0&amp;vtp=1&amp;vaab=1&amp;bt=1&amp;bbb=1"/>
          <p:cNvSpPr/>
          <p:nvPr/>
        </p:nvSpPr>
        <p:spPr>
          <a:xfrm>
            <a:off x="539496" y="18521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【理解关键语句】</a:t>
            </a:r>
            <a:endParaRPr lang="en-US" altLang="zh-CN" sz="2800" dirty="0"/>
          </a:p>
        </p:txBody>
      </p:sp>
      <p:sp>
        <p:nvSpPr>
          <p:cNvPr id="3" name="QB_5_BD.65_1#0ccda3c02?sp=1&amp;vaa=1&amp;vcp=1&amp;pid=5a93bf8f8&amp;color=0,0,0&amp;vtp=1&amp;vaab=1&amp;bbb=1&amp;hb=1"/>
          <p:cNvSpPr/>
          <p:nvPr/>
        </p:nvSpPr>
        <p:spPr>
          <a:xfrm>
            <a:off x="539496" y="24798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结合语境，理解第⑦段画横线句子的含义。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最早厘清人与天地关系的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并非哲学家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而是农民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4" name="QB_5_AN.66_1#0ccda3c02.blank?vaa=1&amp;vcp=1&amp;pid=5a93bf8f8&amp;color=0,0,0&amp;vpa=13&amp;vtp=1&amp;vaab=1&amp;bbb=1&amp;hb=1"/>
          <p:cNvSpPr/>
          <p:nvPr/>
        </p:nvSpPr>
        <p:spPr>
          <a:xfrm>
            <a:off x="539496" y="374478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农民应时而种，应节而收，精准地遵循着农时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，赞扬了中国农民质朴的哲学观以及与大自然和谐相处的精神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ee326807?sp=1&amp;vcp=1&amp;pid=5a93bf8f8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【赏析表达效果】</a:t>
            </a:r>
            <a:endParaRPr lang="en-US" altLang="zh-CN" sz="2800" dirty="0"/>
          </a:p>
        </p:txBody>
      </p:sp>
      <p:sp>
        <p:nvSpPr>
          <p:cNvPr id="3" name="QB_5_BD.67_1#a3e2592ed?sp=1&amp;vaa=1&amp;vcp=1&amp;pid=5a93bf8f8&amp;color=0,0,0&amp;vtp=1&amp;vaab=1&amp;bbb=1&amp;hb=1&amp;hltap=1"/>
          <p:cNvSpPr/>
          <p:nvPr/>
        </p:nvSpPr>
        <p:spPr>
          <a:xfrm>
            <a:off x="539496" y="2172526"/>
            <a:ext cx="11109960" cy="2504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从修辞角度，赏析第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段画波浪线句子的表达效果。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香气渐拢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是暖香了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似凌寒中划亮一支火柴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5_AN.67_1#a3e2592ed?sp=1&amp;vaa=1&amp;vcp=1&amp;pid=5a93bf8f8&amp;color=0,0,0&amp;vtp=1&amp;vaab=1&amp;bbb=1&amp;hb=1&amp;hla=1">
            <a:extLst>
              <a:ext uri="{FF2B5EF4-FFF2-40B4-BE49-F238E27FC236}">
                <a16:creationId xmlns:a16="http://schemas.microsoft.com/office/drawing/2014/main" id="{FD516CD8-A545-4CD1-4042-74805CA18844}"/>
              </a:ext>
            </a:extLst>
          </p:cNvPr>
          <p:cNvSpPr/>
          <p:nvPr/>
        </p:nvSpPr>
        <p:spPr>
          <a:xfrm>
            <a:off x="539496" y="3452685"/>
            <a:ext cx="11109960" cy="1224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运用比喻的修辞手法，将桂花浓郁的香味给人带来的感受比作“凌寒中划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亮一支火柴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生动形象地写出了桂花的香味给“我”带来了温暖和光明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92ebad08?sp=1&amp;vcp=1&amp;pid=5a93bf8f8&amp;color=0,0,0&amp;vtp=1&amp;vaab=1&amp;bt=1&amp;bbb=1"/>
          <p:cNvSpPr/>
          <p:nvPr/>
        </p:nvSpPr>
        <p:spPr>
          <a:xfrm>
            <a:off x="539496" y="15511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【探究引入段落】</a:t>
            </a:r>
            <a:endParaRPr lang="en-US" altLang="zh-CN" sz="2800" dirty="0"/>
          </a:p>
        </p:txBody>
      </p:sp>
      <p:sp>
        <p:nvSpPr>
          <p:cNvPr id="3" name="QB_5_BD.68_1#7eb6473f9?sp=1&amp;vaa=1&amp;vcp=1&amp;pid=5a93bf8f8&amp;color=0,0,0&amp;vtp=1&amp;vaab=1&amp;bbb=1&amp;hb=1&amp;hltap=1"/>
          <p:cNvSpPr/>
          <p:nvPr/>
        </p:nvSpPr>
        <p:spPr>
          <a:xfrm>
            <a:off x="539496" y="2178875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选文写菜地作物生长时，在第⑨段引入傅山册页中的瘦桃、古寺老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桃的内容，这样安排有何作用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68_1#7eb6473f9?sp=1&amp;vaa=1&amp;vcp=1&amp;pid=5a93bf8f8&amp;color=0,0,0&amp;vtp=1&amp;vaab=1&amp;bbb=1&amp;hb=1&amp;hla=1">
            <a:extLst>
              <a:ext uri="{FF2B5EF4-FFF2-40B4-BE49-F238E27FC236}">
                <a16:creationId xmlns:a16="http://schemas.microsoft.com/office/drawing/2014/main" id="{BFE19EAD-BBF8-5FFD-7A09-B33B8DFE03B1}"/>
              </a:ext>
            </a:extLst>
          </p:cNvPr>
          <p:cNvSpPr/>
          <p:nvPr/>
        </p:nvSpPr>
        <p:spPr>
          <a:xfrm>
            <a:off x="539496" y="3446335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运用插叙手法，描绘了顽强生长的瘦桃和老桃。表达了作者对大自然中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的顽强生命力的赞美，也揭示了这些植物成了作者的精神寄托的原因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点明了文章的主旨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a80e9640?sp=1&amp;vcp=1&amp;pid=5a93bf8f8&amp;color=0,0,0&amp;vtp=1&amp;vaab=1&amp;bt=1&amp;bbb=1"/>
          <p:cNvSpPr/>
          <p:nvPr/>
        </p:nvSpPr>
        <p:spPr>
          <a:xfrm>
            <a:off x="539496" y="1858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【关联现实生活】</a:t>
            </a:r>
            <a:endParaRPr lang="en-US" altLang="zh-CN" sz="2800" dirty="0"/>
          </a:p>
        </p:txBody>
      </p:sp>
      <p:sp>
        <p:nvSpPr>
          <p:cNvPr id="3" name="QB_5_BD.69_1#28806fcbd?sp=1&amp;vaa=1&amp;vcp=1&amp;pid=5a93bf8f8&amp;color=0,0,0&amp;vtp=1&amp;vaab=1&amp;bbb=1&amp;hb=1"/>
          <p:cNvSpPr/>
          <p:nvPr/>
        </p:nvSpPr>
        <p:spPr>
          <a:xfrm>
            <a:off x="539496" y="24862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参照示例，根据生活经验再补写两例，表达植物给予你的启迪或安慰。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鹅掌楸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用蓬勃的黄诉说生命的精彩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葱兰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用纯洁的白昭示从不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辜负人的节操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鸡冠花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用多日不绝的花期表达自我的倔强与顽强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70_1#28806fcbd.blank?vaa=1&amp;vcp=1&amp;pid=5a93bf8f8&amp;color=0,0,0&amp;vpa=14&amp;vtp=1&amp;vaab=1&amp;bbb=1"/>
          <p:cNvSpPr/>
          <p:nvPr/>
        </p:nvSpPr>
        <p:spPr>
          <a:xfrm>
            <a:off x="549815" y="437788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：莲花</a:t>
            </a:r>
            <a:endParaRPr lang="en-US" altLang="zh-CN" sz="2800" dirty="0"/>
          </a:p>
        </p:txBody>
      </p:sp>
      <p:sp>
        <p:nvSpPr>
          <p:cNvPr id="5" name="QB_5_AN.71_1#28806fcbd.blank?vaa=1&amp;vcp=1&amp;pid=5a93bf8f8&amp;color=0,0,0&amp;vpa=15&amp;vtp=1&amp;vaab=1&amp;bbb=1"/>
          <p:cNvSpPr/>
          <p:nvPr/>
        </p:nvSpPr>
        <p:spPr>
          <a:xfrm>
            <a:off x="3039014" y="4377880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用亭亭玉立的姿态展示自我的高洁和傲岸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1a548b14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）（2024·河南·中考）</a:t>
            </a:r>
            <a:endParaRPr lang="en-US" altLang="zh-CN" sz="3000" dirty="0"/>
          </a:p>
        </p:txBody>
      </p:sp>
      <p:sp>
        <p:nvSpPr>
          <p:cNvPr id="3" name="QM_4_BD.72_1#a72260200?sp=1&amp;vaa=1&amp;vcp=1&amp;pid=d1a548b14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澄河边上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茹志鹃</a:t>
            </a:r>
            <a:endParaRPr lang="en-US" altLang="zh-CN" sz="2800" dirty="0"/>
          </a:p>
        </p:txBody>
      </p:sp>
      <p:sp>
        <p:nvSpPr>
          <p:cNvPr id="4" name="QM_4_BD.72_2#a72260200?sp=1&amp;vaa=1&amp;vcp=1&amp;pid=d1a548b14&amp;color=0,0,0&amp;vtp=1&amp;vaab=1&amp;bbb=1&amp;hb=1"/>
          <p:cNvSpPr/>
          <p:nvPr/>
        </p:nvSpPr>
        <p:spPr>
          <a:xfrm>
            <a:off x="539496" y="2518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年的夏天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解放军以少数部队插入敌后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粉碎了敌人的重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点进攻计划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现在进行战略性军事转移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敌人趁机前阻后追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十分疯狂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5" name="QM_4_BD.72_3#a72260200?sp=1&amp;vaa=1&amp;vcp=1&amp;pid=d1a548b14&amp;color=0,0,0&amp;vtp=1&amp;vaab=1&amp;bbb=1&amp;hb=1"/>
          <p:cNvSpPr/>
          <p:nvPr/>
        </p:nvSpPr>
        <p:spPr>
          <a:xfrm>
            <a:off x="539496" y="37952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周玉兆带着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多名掉在后面的伤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体弱的同志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临近黄昏时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艰难地到达了澄河边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雨没有停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风也没有息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澄河浊流滚滚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河水猛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也没有渡船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4#a72260200?sp=1&amp;vaa=1&amp;vcp=1&amp;pid=d1a548b14&amp;color=0,0,0&amp;vtp=1&amp;vaab=1&amp;bt=1&amp;bbb=1&amp;hb=1"/>
          <p:cNvSpPr/>
          <p:nvPr/>
        </p:nvSpPr>
        <p:spPr>
          <a:xfrm>
            <a:off x="539496" y="90474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会水的同志站出来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一人带一个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周玉兆大声地说着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战士们对着大河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向着暴风雨宣战了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战士小余挽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着一个不会水的同志率先下河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没游多远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就被水直冲下去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小余一边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挣扎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一边对岸上喊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过不去啦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水还在涨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直到天擦黑儿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小余和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那个同志才水淋淋地回来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其他渡河的同志也陆续回来了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一个人也没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渡过去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2_5#a72260200?sp=1&amp;vaa=1&amp;vcp=1&amp;pid=d1a548b14&amp;color=0,0,0&amp;vtp=1&amp;vaab=1&amp;bbb=1&amp;hb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雨终于停了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风也小了些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周玉兆让其他同志留在河边休息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己带着小余去附近村子打听哪里有浅滩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6#a72260200?sp=1&amp;vaa=1&amp;vcp=1&amp;pid=d1a548b14&amp;color=0,0,0&amp;vtp=1&amp;vaab=1&amp;bt=1&amp;bbb=1&amp;hb=1"/>
          <p:cNvSpPr/>
          <p:nvPr/>
        </p:nvSpPr>
        <p:spPr>
          <a:xfrm>
            <a:off x="539496" y="1072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远处炮声隆隆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田野里显得格外安静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月亮从云里探出头来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面上的一切都变得格外柔和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他们在不远的一片瓜地前遇到一位老人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老人打量了他们一下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你们要过河是不是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周玉兆点点头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把大致情况说了一遍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老人听后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想了一会儿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乡亲们都往山里撤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我也正要走呢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河水再大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也一定叫你们今晚过河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带他们进了看瓜的草屋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点起火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让他们烤衣服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煮地瓜吃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急忙去把留在河边的同志们叫来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安排完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老人便不见了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7#a72260200?sp=1&amp;vaa=1&amp;vcp=1&amp;pid=d1a548b14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月亮已悬在当空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屋外场地上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一片银白的月色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一切是那么宁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远处的枪声像炒豆似的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在这静夜里格外清楚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好像又近了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周玉兆靠着门框坐着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转头对身边的小余说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敌人会站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停了一下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要是留在这里打游击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你怕不怕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和你一起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我什么也不怕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小余坚定地回答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周玉兆拍了拍小余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和老百姓在一起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我们什么也不怕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8#a72260200?sp=1&amp;vaa=1&amp;vcp=1&amp;pid=d1a548b14&amp;color=0,0,0&amp;vtp=1&amp;vaab=1&amp;bt=1&amp;bbb=1&amp;hb=1"/>
          <p:cNvSpPr/>
          <p:nvPr/>
        </p:nvSpPr>
        <p:spPr>
          <a:xfrm>
            <a:off x="541020" y="389935"/>
            <a:ext cx="11109960" cy="50640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河堤那边传来了一种古怪的声音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周玉兆凝神听了一会儿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小余起身向河边走去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到了河边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他们看见老人正在河堤上掘土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刚掘出来的小沟正通向河边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周玉兆愣了一愣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猛然明白过来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大爷这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是要放水帮他们过河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他一步抢过去夺下锄头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也不能祸害老百姓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老人缓和地解释道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澄河不太深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主要是下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暴雨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水来得太急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开一点儿口子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水有了出处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人在河里蹚水走也能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过去了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周玉兆坚定地说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我们是人民的部队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活着是为了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让老百姓过上好日子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死了也是为了老百姓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老人叹了口气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皱起眉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看着黑沉沉的河水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过了一会儿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你们在这里等着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我再去想想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办法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9#a72260200?sp=1&amp;vaa=1&amp;vcp=1&amp;pid=d1a548b14&amp;color=0,0,0&amp;vtp=1&amp;vaab=1&amp;bt=1&amp;bbb=1&amp;hb=1"/>
          <p:cNvSpPr/>
          <p:nvPr/>
        </p:nvSpPr>
        <p:spPr>
          <a:xfrm>
            <a:off x="539496" y="8669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月亮偏西了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一度沉寂的枪声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又响了起来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而且很近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很激烈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老人气喘吁吁地跑来了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后面还跟了两个中年老乡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每人肩上都扛了五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六根扁担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草屋里的同志们也来了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2_10#a72260200?sp=1&amp;vaa=1&amp;vcp=1&amp;pid=d1a548b14&amp;color=0,0,0&amp;vtp=1&amp;vaab=1&amp;bbb=1&amp;hb=1"/>
          <p:cNvSpPr/>
          <p:nvPr/>
        </p:nvSpPr>
        <p:spPr>
          <a:xfrm>
            <a:off x="539496" y="2790666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我捉了两条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老人忽然变得又风趣又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长眉毛一耸一耸的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他们正往山里跑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恰巧就跑进了我张的网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那两位被叫作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的老乡笑呵呵地跟大家打了招呼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立即和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老人一起动手绑扎扁担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老人一边扎扁担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一边向周玉兆挤了挤眼睛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澄河是咱们老百姓的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不怕它再蛮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到底还得听咱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9#23a7c9f07?sp=1&amp;vaa=1&amp;vcp=1&amp;pid=5a9c00b9d&amp;color=0,0,0&amp;vtp=1&amp;vaab=1&amp;bbb=1&amp;hb=1">
            <a:extLst>
              <a:ext uri="{FF2B5EF4-FFF2-40B4-BE49-F238E27FC236}">
                <a16:creationId xmlns:a16="http://schemas.microsoft.com/office/drawing/2014/main" id="{988E00BD-36C1-FE0D-F85F-0C8EA7526064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沉睡了一个冬天的老桃树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大柳树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枝条上已有新芽冒尖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让人惊喜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此时大地之下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成群结队的小草闻风而动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枯枝败叶中孕育着新生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坡上的黄芩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灌木丛中的小柴胡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田埂边的益母草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点点嫩芽已经在解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冻的泥土中萌生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我轻声唤着它们的名字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微风中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它们纷纷点头应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  <p:extLst>
      <p:ext uri="{BB962C8B-B14F-4D97-AF65-F5344CB8AC3E}">
        <p14:creationId xmlns:p14="http://schemas.microsoft.com/office/powerpoint/2010/main" val="871666261"/>
      </p:ext>
    </p:extLst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2_10#a72260200?sp=1&amp;vaa=1&amp;vcp=1&amp;pid=d1a548b14&amp;color=0,0,0&amp;vtp=1&amp;vaab=1&amp;bbb=1&amp;hb=1">
            <a:extLst>
              <a:ext uri="{FF2B5EF4-FFF2-40B4-BE49-F238E27FC236}">
                <a16:creationId xmlns:a16="http://schemas.microsoft.com/office/drawing/2014/main" id="{F226397F-CC89-628B-0CF4-BEA83ECF5C0F}"/>
              </a:ext>
            </a:extLst>
          </p:cNvPr>
          <p:cNvSpPr/>
          <p:nvPr/>
        </p:nvSpPr>
        <p:spPr>
          <a:xfrm>
            <a:off x="539496" y="55440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一会儿又说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过了河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你们尽管大摇大摆地走好了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就让他们来试试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看咱澄河对他们客气不客气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  <p:sp>
        <p:nvSpPr>
          <p:cNvPr id="3" name="QM_4_BD.72_11#a72260200?sp=1&amp;vaa=1&amp;vcp=1&amp;pid=d1a548b14&amp;color=0,0,0&amp;vtp=1&amp;vaab=1&amp;bbb=1&amp;hb=1">
            <a:extLst>
              <a:ext uri="{FF2B5EF4-FFF2-40B4-BE49-F238E27FC236}">
                <a16:creationId xmlns:a16="http://schemas.microsoft.com/office/drawing/2014/main" id="{25B45EED-3E26-529D-CCF9-4E9120E0A803}"/>
              </a:ext>
            </a:extLst>
          </p:cNvPr>
          <p:cNvSpPr/>
          <p:nvPr/>
        </p:nvSpPr>
        <p:spPr>
          <a:xfrm>
            <a:off x="539496" y="1570608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天快亮了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两只棋盘式的空心筏子扎好了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老人送到水边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那副高兴样子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忽然又不见了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神情变得很严峻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同志们一路平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我老了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不能送同志们过河去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他俩水性极好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保证没问题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我们澄河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明年我老头子还是种瓜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等同志们来吃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4" name="QM_4_BD.72_12#a72260200?sp=1&amp;vaa=1&amp;vcp=1&amp;pid=d1a548b14&amp;color=0,0,0&amp;vtp=1&amp;vaab=1&amp;bbb=1&amp;hb=1">
            <a:extLst>
              <a:ext uri="{FF2B5EF4-FFF2-40B4-BE49-F238E27FC236}">
                <a16:creationId xmlns:a16="http://schemas.microsoft.com/office/drawing/2014/main" id="{0EF0DC46-B32C-7D10-39AF-03D4DF55AB22}"/>
              </a:ext>
            </a:extLst>
          </p:cNvPr>
          <p:cNvSpPr/>
          <p:nvPr/>
        </p:nvSpPr>
        <p:spPr>
          <a:xfrm>
            <a:off x="539496" y="3671188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第一只筏子在会水的同志和一个老乡的共同努力下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已经越过了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向对岸靠近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第二只筏子也下水了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周玉兆望着河堤上的老人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暗暗地发誓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只要有一口气在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就要向前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就要和部队一起打回来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72_13#a72260200?sp=1&amp;vaa=1&amp;vcp=1&amp;pid=d1a548b14&amp;color=0,0,0&amp;vtp=1&amp;vaab=1&amp;bbb=1">
            <a:extLst>
              <a:ext uri="{FF2B5EF4-FFF2-40B4-BE49-F238E27FC236}">
                <a16:creationId xmlns:a16="http://schemas.microsoft.com/office/drawing/2014/main" id="{1374F838-98BC-C725-04E4-DD66AD2C9FC8}"/>
              </a:ext>
            </a:extLst>
          </p:cNvPr>
          <p:cNvSpPr/>
          <p:nvPr/>
        </p:nvSpPr>
        <p:spPr>
          <a:xfrm>
            <a:off x="539496" y="5223128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latinLnBrk="1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（选自《茹志鹃小说选》，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22428070"/>
      </p:ext>
    </p:extLst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3_1#349e64569?sp=1&amp;vaa=1&amp;vcp=1&amp;pid=a72260200&amp;color=0,0,0&amp;vtp=1&amp;vaab=1&amp;bt=1&amp;bbb=1"/>
          <p:cNvSpPr/>
          <p:nvPr/>
        </p:nvSpPr>
        <p:spPr>
          <a:xfrm>
            <a:off x="539496" y="18712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为了让战士们能渡过澄河，周玉兆和老人分别做了哪些事？请简要概括。</a:t>
            </a:r>
            <a:endParaRPr lang="en-US" altLang="zh-CN" sz="2800" spc="-100" dirty="0"/>
          </a:p>
        </p:txBody>
      </p:sp>
      <p:sp>
        <p:nvSpPr>
          <p:cNvPr id="3" name="QB_5_BD.73_2#349e64569?sp=1&amp;vaa=1&amp;vcp=1&amp;pid=a72260200&amp;color=0,0,0&amp;vtp=1&amp;vaab=1&amp;bbb=1&amp;hb=1&amp;hltap=1"/>
          <p:cNvSpPr/>
          <p:nvPr/>
        </p:nvSpPr>
        <p:spPr>
          <a:xfrm>
            <a:off x="539496" y="249891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73_2#349e64569?sp=1&amp;vaa=1&amp;vcp=1&amp;pid=a72260200&amp;color=0,0,0&amp;vtp=1&amp;vaab=1&amp;bbb=1&amp;hb=1&amp;hla=1">
            <a:extLst>
              <a:ext uri="{FF2B5EF4-FFF2-40B4-BE49-F238E27FC236}">
                <a16:creationId xmlns:a16="http://schemas.microsoft.com/office/drawing/2014/main" id="{B3382B77-8EC4-2D46-640A-FEDE5AA753D0}"/>
              </a:ext>
            </a:extLst>
          </p:cNvPr>
          <p:cNvSpPr/>
          <p:nvPr/>
        </p:nvSpPr>
        <p:spPr>
          <a:xfrm>
            <a:off x="539496" y="247351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周玉兆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：①让会水的同志带不会水的同志过河；②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带小余去打听哪里有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浅滩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：①在河堤上掘沟，想用放水的办法帮战士们过河；②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找来两个老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乡，一起扎筏子，帮战士们过河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4_1#86801ccd1?sp=1&amp;vaa=1&amp;vcp=1&amp;pid=a72260200&amp;color=0,0,0&amp;vtp=1&amp;vaab=1&amp;bt=1&amp;bbb=1"/>
          <p:cNvSpPr/>
          <p:nvPr/>
        </p:nvSpPr>
        <p:spPr>
          <a:xfrm>
            <a:off x="539496" y="1557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小说第⑨段是怎样表现老人找到过河办法后的高兴心情的？请简要分析。</a:t>
            </a:r>
            <a:endParaRPr lang="en-US" altLang="zh-CN" sz="2800" spc="-100" dirty="0"/>
          </a:p>
        </p:txBody>
      </p:sp>
      <p:sp>
        <p:nvSpPr>
          <p:cNvPr id="3" name="QB_5_BD.74_2#86801ccd1?sp=1&amp;vaa=1&amp;vcp=1&amp;pid=a72260200&amp;color=0,0,0&amp;vtp=1&amp;vaab=1&amp;bbb=1&amp;hb=1&amp;hltap=1"/>
          <p:cNvSpPr/>
          <p:nvPr/>
        </p:nvSpPr>
        <p:spPr>
          <a:xfrm>
            <a:off x="539496" y="2185225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74_2#86801ccd1?sp=1&amp;vaa=1&amp;vcp=1&amp;pid=a72260200&amp;color=0,0,0&amp;vtp=1&amp;vaab=1&amp;bbb=1&amp;hb=1&amp;hla=1">
            <a:extLst>
              <a:ext uri="{FF2B5EF4-FFF2-40B4-BE49-F238E27FC236}">
                <a16:creationId xmlns:a16="http://schemas.microsoft.com/office/drawing/2014/main" id="{87B7152E-F7CF-FAAE-7E8C-0AF23119D648}"/>
              </a:ext>
            </a:extLst>
          </p:cNvPr>
          <p:cNvSpPr/>
          <p:nvPr/>
        </p:nvSpPr>
        <p:spPr>
          <a:xfrm>
            <a:off x="539496" y="2159825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通过语言描写来表现。“捉了两条‘水鳗’”“跑进了我张的网里了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”等语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言诙谐风趣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，表现老人的高兴心情（“到底还得听咱指挥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”“看咱澄河对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他们客气不客气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”等语言充满自信、自豪，表现老人的高兴心情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）。②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通过神态描写来表现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。“长眉毛一耸一耸的”“挤了挤眼睛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”，表现老人的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高兴心情。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5_1#ae5c3f1ff?sp=1&amp;vaa=1&amp;vcp=1&amp;pid=a72260200&amp;color=0,0,0&amp;vtp=1&amp;vaab=1&amp;bt=1&amp;bbb=1&amp;hb=1"/>
          <p:cNvSpPr/>
          <p:nvPr/>
        </p:nvSpPr>
        <p:spPr>
          <a:xfrm>
            <a:off x="539496" y="1553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作者在小说中多次把月亮和枪炮声放在一起写，有什么用意？请答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出一点用意并简要分析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75_2#ae5c3f1ff?sp=1&amp;vaa=1&amp;vcp=1&amp;pid=a72260200&amp;color=0,0,0&amp;vtp=1&amp;vaab=1&amp;bbb=1&amp;hb=1&amp;hltap=1"/>
          <p:cNvSpPr/>
          <p:nvPr/>
        </p:nvSpPr>
        <p:spPr>
          <a:xfrm>
            <a:off x="539496" y="2836735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75_2#ae5c3f1ff?sp=1&amp;vaa=1&amp;vcp=1&amp;pid=a72260200&amp;color=0,0,0&amp;vtp=1&amp;vaab=1&amp;bbb=1&amp;hb=1&amp;hla=1">
            <a:extLst>
              <a:ext uri="{FF2B5EF4-FFF2-40B4-BE49-F238E27FC236}">
                <a16:creationId xmlns:a16="http://schemas.microsoft.com/office/drawing/2014/main" id="{0E67DCB8-6AD4-394A-21EF-9B65D273FE53}"/>
              </a:ext>
            </a:extLst>
          </p:cNvPr>
          <p:cNvSpPr/>
          <p:nvPr/>
        </p:nvSpPr>
        <p:spPr>
          <a:xfrm>
            <a:off x="539496" y="281133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用月亮位置的变化暗示时间流逝，用枪炮声的迫近暗示敌人逼近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二者放在一起写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，营造紧张氛围，突出渡河紧迫，推动情节发展。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月色的柔和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、月下田野的宁静，与枪炮声形成对比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，为人物活动创设背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烘托人物形象。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6_1#d520b3a0d?sp=1&amp;vaa=1&amp;vcp=1&amp;pid=a72260200&amp;color=0,0,0&amp;vtp=1&amp;vaab=1&amp;bt=1&amp;bbb=1&amp;hb=1"/>
          <p:cNvSpPr/>
          <p:nvPr/>
        </p:nvSpPr>
        <p:spPr>
          <a:xfrm>
            <a:off x="539496" y="154606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下面两段文字，你会选择哪一段作为小说的结尾？为什么？请简述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两点理由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青青的天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蓝蓝的水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澄河在奔腾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它带着人民的希望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战士的誓言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流到远远的地方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然后深深地渗透在土地里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战士们渐走渐远了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他们带着一个不可摧毁的信念走远了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河边仍然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站着那个身影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佝偻着身子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一动不动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6_2#d520b3a0d?vaa=1&amp;vcp=1&amp;pid=a72260200&amp;color=0,0,0&amp;mp=1&amp;vtp=1&amp;vaab=1&amp;bt=1&amp;bbb=1&amp;hb=1&amp;hltap=1"/>
          <p:cNvSpPr/>
          <p:nvPr/>
        </p:nvSpPr>
        <p:spPr>
          <a:xfrm>
            <a:off x="539496" y="579801"/>
            <a:ext cx="11109960" cy="556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76_2#d520b3a0d?vaa=1&amp;vcp=1&amp;pid=a72260200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BD7B2BE2-3139-9CFC-33F8-104AD43397DF}"/>
              </a:ext>
            </a:extLst>
          </p:cNvPr>
          <p:cNvSpPr/>
          <p:nvPr/>
        </p:nvSpPr>
        <p:spPr>
          <a:xfrm>
            <a:off x="539496" y="554400"/>
            <a:ext cx="11109960" cy="5582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A示例：选A段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战士的誓言”与第⑪段周玉兆的誓言相照应，衔接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。②“人民的希望、战士的誓言”“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深深地渗透在土地里”突出军爱民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民拥军、军民鱼水之情绵延不绝的主题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青青的天，蓝蓝的水，澄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河在奔腾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让小说在明朗开阔的背景中收尾，给读者留下想象和思考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的空间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描写澄河边上的景色，既照应标题，又与小说中有关澄河的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描写相呼应，使小说情节紧凑，首尾圆合，构思严谨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B示例：选B段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。①“战士们渐走渐远了”，交代渡河成功的结局。②“一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动不动”的身影，照应第⑪段“周玉兆望着河堤上的老人”的内容，衔接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战士们“不可摧毁的信念”与老人的依依不舍，突出军民鱼水情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深的主题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将视线定格在老人身上，凸显老人形象，给读者留下想象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和思考的空间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9654937f?sp=1&amp;vcp=1&amp;pid=b988ea67b&amp;color=0,0,0&amp;vtp=1&amp;vaab=1&amp;bt=1&amp;bbb=1"/>
          <p:cNvSpPr/>
          <p:nvPr/>
        </p:nvSpPr>
        <p:spPr>
          <a:xfrm>
            <a:off x="539496" y="4972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）（2024·湖南·中考）</a:t>
            </a:r>
            <a:endParaRPr lang="en-US" altLang="zh-CN" sz="3000" dirty="0"/>
          </a:p>
        </p:txBody>
      </p:sp>
      <p:sp>
        <p:nvSpPr>
          <p:cNvPr id="3" name="QM_4_BD.77_1#77b2eeed0?sp=1&amp;vaa=1&amp;vcp=1&amp;pid=99654937f&amp;color=0,0,0&amp;vtp=1&amp;vaab=1&amp;bbb=1&amp;hb=1"/>
          <p:cNvSpPr/>
          <p:nvPr/>
        </p:nvSpPr>
        <p:spPr>
          <a:xfrm>
            <a:off x="539496" y="117631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打瞌睡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在一家知名报社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明人与校友老金总编侃侃而谈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老金忽然回忆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起往事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我们上大学语文的第一堂课时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那位脑门前秃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身子瘦若芦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苇秆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穿着有些宽大的旧白衬衣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蓝色长裤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脚蹬一双灰不溜秋的牛皮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凉鞋的老教授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用带有浓重苏北口音的普通话自报家门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说自己的姓氏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是头上不长草的卢姓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也就是虎头卢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我也属虎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却无虎性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开课之前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我先声明一下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上课要来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不来得请假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1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77EB1222-F1FB-8D3D-9A24-748F2FC8ECFB}"/>
              </a:ext>
            </a:extLst>
          </p:cNvPr>
          <p:cNvSpPr/>
          <p:nvPr/>
        </p:nvSpPr>
        <p:spPr>
          <a:xfrm>
            <a:off x="539496" y="554400"/>
            <a:ext cx="11109960" cy="2474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300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但上课允许打瞌睡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或者闭目养神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不得打呼噜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影响别人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果出现了呼噜声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那得罚站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还得罚背诗文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考试成绩要降一个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我都听呆了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哪有这等好事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我那时老是睡不够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难免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上课打瞌睡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M_4_BD.77_2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9538D651-22CF-B899-7EF3-430194B301DC}"/>
              </a:ext>
            </a:extLst>
          </p:cNvPr>
          <p:cNvSpPr/>
          <p:nvPr/>
        </p:nvSpPr>
        <p:spPr>
          <a:xfrm>
            <a:off x="539496" y="2853118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你还真在课上睡觉了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那位卢老师的课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我也上过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讲得还是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挺生动的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特别是随口说起的文学典故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简明扼要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很有意味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很吸引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77_3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9A9F9C09-FBAD-548A-E44D-2CDA9B4EDB93}"/>
              </a:ext>
            </a:extLst>
          </p:cNvPr>
          <p:cNvSpPr/>
          <p:nvPr/>
        </p:nvSpPr>
        <p:spPr>
          <a:xfrm>
            <a:off x="539496" y="4440618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他讲得确实精彩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我眼皮都没耷拉过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听得津津有味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连着好几堂课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笔记都做得很细致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老金叙述着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手舞足蹈地表现了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当时的兴奋状态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7934314"/>
      </p:ext>
    </p:extLst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4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512EB1F9-5F8D-FF0B-42B8-EE5356B55074}"/>
              </a:ext>
            </a:extLst>
          </p:cNvPr>
          <p:cNvSpPr/>
          <p:nvPr/>
        </p:nvSpPr>
        <p:spPr>
          <a:xfrm>
            <a:off x="539496" y="497250"/>
            <a:ext cx="11109960" cy="5770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但有一次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我真憋不住了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前一晚睡得太迟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两三点才上床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苏缘他们脑袋一搭枕头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就都睡着了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苏缘还打起了呼噜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浪涛一般跌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宕起伏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把我吵得在床上翻来覆去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更难以入眠了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第二天一早的大学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语文课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我坐在后排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撑了十来分钟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不得不闭一会儿眼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老先生慢条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斯理的讲课声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我依稀能听见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我感觉自己似睡非睡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骤然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我鼻腔里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发出了一串粗重的声响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我下意识地收住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却没能成功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将我自己也彻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底惊醒了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我发现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课堂上所有的目光都聚焦而来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只有老先生继续讲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仿佛并未听到我的声音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我故作镇定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也心存侥幸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可讲完一个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老先生换了一个话题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问刚才是谁发出的声音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瓦釜雷鸣似的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他要我站起来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问我是背诵诗文呢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还是期末考试成绩降一个等次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59028893"/>
      </p:ext>
    </p:extLst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5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DACE7E46-DAAC-551F-E4AE-0D9F08A8BC3D}"/>
              </a:ext>
            </a:extLst>
          </p:cNvPr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语文成绩本不太好拿高分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很多人都碰巧在及格线上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降一个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可就过不了了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明人莫名地为老金捏了一把汗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7_6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5FC9763C-0A03-3A1F-9751-69D7370BE7D1}"/>
              </a:ext>
            </a:extLst>
          </p:cNvPr>
          <p:cNvSpPr/>
          <p:nvPr/>
        </p:nvSpPr>
        <p:spPr>
          <a:xfrm>
            <a:off x="539496" y="18326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我犹豫了一会儿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答应背诵诗文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老先生说好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课本里的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你的学号是多少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就背那一页的诗文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77_7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2FC0285F-13B8-2551-7931-5D3A3D15F368}"/>
              </a:ext>
            </a:extLst>
          </p:cNvPr>
          <p:cNvSpPr/>
          <p:nvPr/>
        </p:nvSpPr>
        <p:spPr>
          <a:xfrm>
            <a:off x="539496" y="3101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老先生倒是有办法呀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明人笑道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77_8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3A28A6FD-9125-CDEF-7E22-D53022A76940}"/>
              </a:ext>
            </a:extLst>
          </p:cNvPr>
          <p:cNvSpPr/>
          <p:nvPr/>
        </p:nvSpPr>
        <p:spPr>
          <a:xfrm>
            <a:off x="539496" y="3731323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老金略带苦相地说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我当时可笑不出来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我的学号是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怎么知道第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页是谁的作品呢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课还没讲到那一页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如果是前面几页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我听过课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还听得很认真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课文也反复读过好多遍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至少还能背出个大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概来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正头疼时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向我诡笑着的苏缘忽然喊了一声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他的学号是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。’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53230677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8ffe45285?vaa=1&amp;vcp=1&amp;pid=23a7c9f07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下列对文章相关内容和艺术特色的分析鉴赏，不正确的一项是(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9_2#8ffe45285.choices?vaa=1&amp;vcp=1&amp;pid=23a7c9f07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A.第④段中“每一株草都有自己的名字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”，表现出太行山区的人们对家乡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的小草非常熟悉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.第⑤段中“只要有一点泥土就能生长”，突出了黄芩生命力顽强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存环境别无他求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.第⑦段写益母草从采收到制成膏状的过程时，用了“割”“晾晒”“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清洗”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熬”等动词，准确精练。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.第⑧段的景物描写，有静态有动态，有视觉有听觉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，展现了大山初春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时节的勃勃生机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8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028B6EAF-57A4-2174-3866-F0897D57735E}"/>
              </a:ext>
            </a:extLst>
          </p:cNvPr>
          <p:cNvSpPr/>
          <p:nvPr/>
        </p:nvSpPr>
        <p:spPr>
          <a:xfrm>
            <a:off x="539496" y="520745"/>
            <a:ext cx="11109960" cy="5718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我吃了一惊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这家伙是在帮我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页应该有一段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里的诗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完全背得出的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但我抬眉瞥了一眼正凝视着我的老先生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冷静了一下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还是说了自己真实的学号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老先生微微点了点头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我按学号翻到那一页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竟是一篇巴金的短文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选自他的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真话集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我还真读过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但背是背不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其中只有几句警言妙语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我是记住了的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我颇显尴尬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只得老老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实实地向老先生报告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全文我背不出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但我说了这篇文章的大概内容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记住的几句警言妙语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然后一字一句清晰地吐出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我还特意讲了巴老这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本书的写作背景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教室里鸦雀无声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我住了口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有些不知所措地望向老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老先生挥挥手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让我坐下了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他就说了一句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如果你晚上好好休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白天好好听课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你会讲得更好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老金眼睛亮起来了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7601016"/>
      </p:ext>
    </p:extLst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9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9444740D-6BA8-B929-8A9E-C0D3828AEBA7}"/>
              </a:ext>
            </a:extLst>
          </p:cNvPr>
          <p:cNvSpPr/>
          <p:nvPr/>
        </p:nvSpPr>
        <p:spPr>
          <a:xfrm>
            <a:off x="539496" y="74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听那口气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老先生好像是在鼓励你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7_10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28407B42-F579-1A0B-A832-3897966E8AD1}"/>
              </a:ext>
            </a:extLst>
          </p:cNvPr>
          <p:cNvSpPr/>
          <p:nvPr/>
        </p:nvSpPr>
        <p:spPr>
          <a:xfrm>
            <a:off x="539496" y="138411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岂止是鼓励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对我来说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这是对我的表扬呀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讲得更好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是这个意思吗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我心里一下子轻松了许多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我越来越体会到这位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老先生的高明之处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他处罚了我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也批评了我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却令我如沐春风般心情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舒畅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而且得到了令人愉悦的鞭策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大学语文成了我最喜欢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是最为用心的一门科目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你猜我期末成绩如何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</p:txBody>
      </p:sp>
      <p:sp>
        <p:nvSpPr>
          <p:cNvPr id="4" name="QM_4_BD.77_11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80DA58AC-F7EC-E428-C355-1A6B147ED0AD}"/>
              </a:ext>
            </a:extLst>
          </p:cNvPr>
          <p:cNvSpPr/>
          <p:nvPr/>
        </p:nvSpPr>
        <p:spPr>
          <a:xfrm>
            <a:off x="539496" y="4589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估计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应该是不错的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良好吧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明人斟酌道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77_12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AD7D1B94-6991-DC94-5369-37B4D782B4D9}"/>
              </a:ext>
            </a:extLst>
          </p:cNvPr>
          <p:cNvSpPr/>
          <p:nvPr/>
        </p:nvSpPr>
        <p:spPr>
          <a:xfrm>
            <a:off x="539496" y="52110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是优秀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而且是全班唯一的优秀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老金笑逐颜开地说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76225580"/>
      </p:ext>
    </p:extLst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7_13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2E5938E4-8A40-C825-5922-EA7AE1FAE20C}"/>
              </a:ext>
            </a:extLst>
          </p:cNvPr>
          <p:cNvSpPr/>
          <p:nvPr/>
        </p:nvSpPr>
        <p:spPr>
          <a:xfrm>
            <a:off x="539496" y="5007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哎哟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没想到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一个呼噜让你这么幸运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真是难得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明人由衷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赞道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7_14#77b2eeed0?sp=1&amp;vaa=1&amp;vcp=1&amp;pid=99654937f&amp;color=0,0,0&amp;vtp=1&amp;vaab=1&amp;bbb=1&amp;hb=1">
            <a:extLst>
              <a:ext uri="{FF2B5EF4-FFF2-40B4-BE49-F238E27FC236}">
                <a16:creationId xmlns:a16="http://schemas.microsoft.com/office/drawing/2014/main" id="{290ED331-F110-4B34-9070-FF468C0D68A4}"/>
              </a:ext>
            </a:extLst>
          </p:cNvPr>
          <p:cNvSpPr/>
          <p:nvPr/>
        </p:nvSpPr>
        <p:spPr>
          <a:xfrm>
            <a:off x="539496" y="17789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应该说是老先生卢教授带给我的激励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老先生说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你不仅考得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那次打呼噜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报学号时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我发现你也很诚实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这是最为重要的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我深深地感谢他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我常常会想到他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特别是今天这个日子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他真是一位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好先生呀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  <p:sp>
        <p:nvSpPr>
          <p:cNvPr id="4" name="QM_4_BD.77_15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90A92006-D272-A2D1-7FFB-8BD844292A43}"/>
              </a:ext>
            </a:extLst>
          </p:cNvPr>
          <p:cNvSpPr/>
          <p:nvPr/>
        </p:nvSpPr>
        <p:spPr>
          <a:xfrm>
            <a:off x="539496" y="43365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他朝天空合掌高举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深深一拜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77_16#77b2eeed0?sp=1&amp;vaa=1&amp;vcp=1&amp;pid=99654937f&amp;color=0,0,0&amp;vtp=1&amp;vaab=1&amp;bbb=1">
            <a:extLst>
              <a:ext uri="{FF2B5EF4-FFF2-40B4-BE49-F238E27FC236}">
                <a16:creationId xmlns:a16="http://schemas.microsoft.com/office/drawing/2014/main" id="{01E6E96F-48A9-1FE3-A383-4F793E8B791E}"/>
              </a:ext>
            </a:extLst>
          </p:cNvPr>
          <p:cNvSpPr/>
          <p:nvPr/>
        </p:nvSpPr>
        <p:spPr>
          <a:xfrm>
            <a:off x="539496" y="4966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这天是教师节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卢教授十多年前仙逝了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但他还活在他学生的心中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（选自《微型小说选刊》，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期，有删改）</a:t>
            </a:r>
          </a:p>
        </p:txBody>
      </p:sp>
    </p:spTree>
    <p:extLst>
      <p:ext uri="{BB962C8B-B14F-4D97-AF65-F5344CB8AC3E}">
        <p14:creationId xmlns:p14="http://schemas.microsoft.com/office/powerpoint/2010/main" val="1930372252"/>
      </p:ext>
    </p:extLst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8_1#538bd1bb1?vaa=1&amp;vcp=1&amp;pid=77b2eeed0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下列对文本内容的理解和分析，不正确的一项是(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78_2#538bd1bb1.choices?vaa=1&amp;vcp=1&amp;pid=77b2eeed0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A.小说对卢教授的外貌描写，刻画了他不修边幅的形象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，是为了突出他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生活的清苦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.苏缘打呼噜把“我”吵得难以入眠，为后文“我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”第二天上课打瞌睡做了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铺垫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.老金在期末考试时获得全班唯一的优秀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，与卢教授对他的激励和鞭策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密不可分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.小说把对往事的回忆安放在教师节这个特别的日子里，十分自然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合乎情理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38bd1bb1?vaa=1&amp;vcp=1&amp;pid=77b2eeed0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（A.结合第①段“那位脑门前秃，身子瘦若芦苇秆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却无虎性”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老先生朴素的穿着与下文他对学生的引导形成对比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突出他的教导有方，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“是为了突出他生活的清苦”）</a:t>
            </a:r>
            <a:endParaRPr lang="en-US" altLang="zh-CN" sz="2800" dirty="0"/>
          </a:p>
        </p:txBody>
      </p:sp>
      <p:sp>
        <p:nvSpPr>
          <p:cNvPr id="3" name="QC_5_AN.2_1#538bd1bb1?vaa=1&amp;vcp=1&amp;pid=77b2eeed0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2_1#7a33b08b2?sp=1&amp;vaa=1&amp;vcp=1&amp;pid=77b2eeed0&amp;color=0,0,0&amp;vtp=1&amp;vaab=1&amp;bt=1&amp;bbb=1&amp;hb=1"/>
          <p:cNvSpPr/>
          <p:nvPr/>
        </p:nvSpPr>
        <p:spPr>
          <a:xfrm>
            <a:off x="539496" y="1359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联系上下文，赏析下面句子中加点的词。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但我抬眉瞥了一眼正凝视着我的老先生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冷静了一下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还是说了自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己真实的学号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82_2#7a33b08b2?sp=1&amp;vaa=1&amp;vcp=1&amp;pid=77b2eeed0&amp;color=0,0,0&amp;vtp=1&amp;vaab=1&amp;bbb=1&amp;hb=1&amp;hltap=1"/>
          <p:cNvSpPr/>
          <p:nvPr/>
        </p:nvSpPr>
        <p:spPr>
          <a:xfrm>
            <a:off x="539496" y="3283140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82_2#7a33b08b2?sp=1&amp;vaa=1&amp;vcp=1&amp;pid=77b2eeed0&amp;color=0,0,0&amp;vtp=1&amp;vaab=1&amp;bbb=1&amp;hb=1&amp;hla=1">
            <a:extLst>
              <a:ext uri="{FF2B5EF4-FFF2-40B4-BE49-F238E27FC236}">
                <a16:creationId xmlns:a16="http://schemas.microsoft.com/office/drawing/2014/main" id="{30674602-8EB6-F840-FE79-CA3818E020CC}"/>
              </a:ext>
            </a:extLst>
          </p:cNvPr>
          <p:cNvSpPr/>
          <p:nvPr/>
        </p:nvSpPr>
        <p:spPr>
          <a:xfrm>
            <a:off x="539496" y="3257740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加点词“瞥”和“凝视”形成鲜明对比，展现了老金在紧张情况下的快速一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瞥和卢教授深邃而持续的目光。这种对比不仅增强了场景的真实感，也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突出了老金内心的紧张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sp>
        <p:nvSpPr>
          <p:cNvPr id="5" name="QB_5_BD.82_1#7a33b08b2?sp=1&amp;vaa=1&amp;vcp=1&amp;pid=77b2eeed0&amp;color=0,0,0&amp;vtp=1&amp;vaab=1&amp;bt=1&amp;bbb=1&amp;hb=1&amp;zzd= 3">
            <a:extLst>
              <a:ext uri="{FF2B5EF4-FFF2-40B4-BE49-F238E27FC236}">
                <a16:creationId xmlns:a16="http://schemas.microsoft.com/office/drawing/2014/main" id="{F8B666C4-5348-7D99-3762-C80015840E5F}"/>
              </a:ext>
            </a:extLst>
          </p:cNvPr>
          <p:cNvSpPr/>
          <p:nvPr/>
        </p:nvSpPr>
        <p:spPr>
          <a:xfrm>
            <a:off x="2831878" y="26167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5_BD.82_1#7a33b08b2?sp=1&amp;vaa=1&amp;vcp=1&amp;pid=77b2eeed0&amp;color=0,0,0&amp;vtp=1&amp;vaab=1&amp;bt=1&amp;bbb=1&amp;hb=1&amp;zzd= 3">
            <a:extLst>
              <a:ext uri="{FF2B5EF4-FFF2-40B4-BE49-F238E27FC236}">
                <a16:creationId xmlns:a16="http://schemas.microsoft.com/office/drawing/2014/main" id="{A79ABF66-1C99-989E-4FFD-3BF68A0B1316}"/>
              </a:ext>
            </a:extLst>
          </p:cNvPr>
          <p:cNvSpPr/>
          <p:nvPr/>
        </p:nvSpPr>
        <p:spPr>
          <a:xfrm>
            <a:off x="4609878" y="26167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5_BD.82_1#7a33b08b2?sp=1&amp;vaa=1&amp;vcp=1&amp;pid=77b2eeed0&amp;color=0,0,0&amp;vtp=1&amp;vaab=1&amp;bt=1&amp;bbb=1&amp;hb=1&amp;zzd= 3">
            <a:extLst>
              <a:ext uri="{FF2B5EF4-FFF2-40B4-BE49-F238E27FC236}">
                <a16:creationId xmlns:a16="http://schemas.microsoft.com/office/drawing/2014/main" id="{F0B7356D-6C5B-BC7C-4D5E-DD8B5A214C35}"/>
              </a:ext>
            </a:extLst>
          </p:cNvPr>
          <p:cNvSpPr/>
          <p:nvPr/>
        </p:nvSpPr>
        <p:spPr>
          <a:xfrm>
            <a:off x="4965478" y="26167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3_1#9c44c7282?sp=1&amp;vaa=1&amp;vcp=1&amp;pid=77b2eeed0&amp;color=0,0,0&amp;mp=1&amp;vtp=1&amp;vaab=1&amp;bt=1&amp;bbb=1"/>
          <p:cNvSpPr/>
          <p:nvPr/>
        </p:nvSpPr>
        <p:spPr>
          <a:xfrm>
            <a:off x="539496" y="21976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结合全文，说说你对“他真是一位好先生呀”这句话的理解。</a:t>
            </a:r>
            <a:endParaRPr lang="en-US" altLang="zh-CN" sz="2800" dirty="0"/>
          </a:p>
        </p:txBody>
      </p:sp>
      <p:sp>
        <p:nvSpPr>
          <p:cNvPr id="3" name="QB_5_BD.83_2#9c44c7282?sp=1&amp;vaa=1&amp;vcp=1&amp;pid=77b2eeed0&amp;color=0,0,0&amp;mp=1&amp;vtp=1&amp;vaab=1&amp;bbb=1&amp;hb=1&amp;hltap=1"/>
          <p:cNvSpPr/>
          <p:nvPr/>
        </p:nvSpPr>
        <p:spPr>
          <a:xfrm>
            <a:off x="539496" y="2825305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83_2#9c44c7282?sp=1&amp;vaa=1&amp;vcp=1&amp;pid=77b2eeed0&amp;color=0,0,0&amp;mp=1&amp;vtp=1&amp;vaab=1&amp;bbb=1&amp;hb=1&amp;hla=1">
            <a:extLst>
              <a:ext uri="{FF2B5EF4-FFF2-40B4-BE49-F238E27FC236}">
                <a16:creationId xmlns:a16="http://schemas.microsoft.com/office/drawing/2014/main" id="{29E96DFB-D0D5-1373-DA79-EEEC109BB328}"/>
              </a:ext>
            </a:extLst>
          </p:cNvPr>
          <p:cNvSpPr/>
          <p:nvPr/>
        </p:nvSpPr>
        <p:spPr>
          <a:xfrm>
            <a:off x="539496" y="2799905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这句话体现了老金对卢教授深深的敬意和感激。卢教授不仅在学术上给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予老金指导，更在做人上给予他正面影响。他能够在处罚学生的同时激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发其自我反省和学习的动力，这让老金受益匪浅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4_1#5964ba377?sp=1&amp;vaa=1&amp;vcp=1&amp;pid=77b2eeed0&amp;color=0,0,0&amp;vtp=1&amp;vaab=1&amp;bt=1&amp;bbb=1&amp;hb=1&amp;hltap=1"/>
          <p:cNvSpPr/>
          <p:nvPr/>
        </p:nvSpPr>
        <p:spPr>
          <a:xfrm>
            <a:off x="539496" y="554400"/>
            <a:ext cx="11109960" cy="5535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小潇和小湘读过小说后，对究竟谁是主人公产生了分歧。请谈谈你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的看法并简要说明理由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84_1#5964ba377?sp=1&amp;vaa=1&amp;vcp=1&amp;pid=77b2eeed0&amp;color=0,0,0&amp;vtp=1&amp;vaab=1&amp;bt=1&amp;bbb=1&amp;hb=1&amp;hla=1">
            <a:extLst>
              <a:ext uri="{FF2B5EF4-FFF2-40B4-BE49-F238E27FC236}">
                <a16:creationId xmlns:a16="http://schemas.microsoft.com/office/drawing/2014/main" id="{BBA3C276-CE3D-2D0B-6195-6512B7D6C6B7}"/>
              </a:ext>
            </a:extLst>
          </p:cNvPr>
          <p:cNvSpPr/>
          <p:nvPr/>
        </p:nvSpPr>
        <p:spPr>
          <a:xfrm>
            <a:off x="539496" y="1476801"/>
            <a:ext cx="11109960" cy="45277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（示例一）看法：老金是主人公。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理由：虽然卢教授的形象在故事中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非常鲜明，但故事是围绕老金的经历展开的。老金的经历和成长是故事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的核心内容，卢教授的角色更多地起到了辅助作用。老金的故事贯穿全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文，他的性格、经历和感悟是推动故事发展的主要动力，因此老金是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主人公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示例二）看法：主人公是卢教授。理由：文章讲述了卢教授的教学故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事，突出他的教导有方。卢教授赏罚分明，给了老金这门课唯一一个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“优秀”，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人物形象十分鲜明。这样一个充满教育智慧的老师让学生喜欢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有加，一辈子铭记。因此主人公是卢教授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18dc7abe?sp=1&amp;vcp=1&amp;pid=b988ea6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）（2024·云南·中考）</a:t>
            </a:r>
            <a:endParaRPr lang="en-US" altLang="zh-CN" sz="3000" dirty="0"/>
          </a:p>
        </p:txBody>
      </p:sp>
      <p:sp>
        <p:nvSpPr>
          <p:cNvPr id="3" name="QM_4_BD.85_1#67775bbc0?sp=1&amp;vaa=1&amp;vcp=1&amp;pid=218dc7abe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沉默的守望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梅世雄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郑茂琦</a:t>
            </a:r>
            <a:endParaRPr lang="en-US" altLang="zh-CN" sz="2800" dirty="0"/>
          </a:p>
        </p:txBody>
      </p:sp>
      <p:sp>
        <p:nvSpPr>
          <p:cNvPr id="4" name="QM_4_BD.85_2#67775bbc0?sp=1&amp;vaa=1&amp;vcp=1&amp;pid=218dc7abe&amp;color=0,0,0&amp;vtp=1&amp;vaab=1&amp;bbb=1"/>
          <p:cNvSpPr/>
          <p:nvPr/>
        </p:nvSpPr>
        <p:spPr>
          <a:xfrm>
            <a:off x="539496" y="25104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这里的一切都是土黄色的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唯有天上的白云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长长的一条挂在山尖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5" name="QM_4_BD.85_3#67775bbc0?sp=1&amp;vaa=1&amp;vcp=1&amp;pid=218dc7abe&amp;color=0,0,0&amp;vtp=1&amp;vaab=1&amp;bbb=1&amp;hb=1"/>
          <p:cNvSpPr/>
          <p:nvPr/>
        </p:nvSpPr>
        <p:spPr>
          <a:xfrm>
            <a:off x="539496" y="31399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我们边防连驻扎在河谷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战士们每天都要上山巡逻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巡逻路上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有一个连续下坡的急弯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路面常年结冰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路边立着一块墓碑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墓碑简易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朴实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但周围十分整洁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这里安葬着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名烈士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战士们常来扫墓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洁白的哈达系在墓碑上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表达最崇高的敬意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4#67775bbc0?sp=1&amp;vaa=1&amp;vcp=1&amp;pid=218dc7abe&amp;color=0,0,0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山脚下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有一家小小的茶馆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石砌的屋子四处漏风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几把破旧的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桌椅擦得锃亮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所有物品都整齐有序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倒是有几分军营的味道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坐在那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个靠窗的位置上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天气好时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能看到一条薄薄的云带围在山尖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5#67775bbc0?sp=1&amp;vaa=1&amp;vcp=1&amp;pid=218dc7abe&amp;color=0,0,0&amp;vtp=1&amp;vaab=1&amp;bbb=1&amp;h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茶馆是一个跛脚的汉族大叔开的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大家都叫他老赵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指导员却喊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他赵哥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老赵头戴一顶摘掉帽徽的军帽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上身穿着一件藏袍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下身是一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条旧军裤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黑里透红的脸被岁月犁出了道道深沟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满脸褶皱中隐约可见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几道伤疤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他走路虽然一瘸一瘸的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但他的脊背依然挺得笔直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没客人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老赵会久久地坐在窗前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5870</Words>
  <Application>Microsoft Office PowerPoint</Application>
  <PresentationFormat>宽屏</PresentationFormat>
  <Paragraphs>1015</Paragraphs>
  <Slides>108</Slides>
  <Notes>88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108</vt:i4>
      </vt:variant>
    </vt:vector>
  </HeadingPairs>
  <TitlesOfParts>
    <vt:vector size="117" baseType="lpstr">
      <vt:lpstr>Arial (正文)</vt:lpstr>
      <vt:lpstr>仿宋</vt:lpstr>
      <vt:lpstr>黑体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2024-11-21T07:57:07Z</dcterms:created>
  <dcterms:modified xsi:type="dcterms:W3CDTF">2025-07-24T07:33:15Z</dcterms:modified>
  <cp:category/>
  <cp:contentStatus/>
</cp:coreProperties>
</file>