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328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29" r:id="rId58"/>
    <p:sldId id="311" r:id="rId59"/>
    <p:sldId id="312" r:id="rId60"/>
    <p:sldId id="313" r:id="rId61"/>
    <p:sldId id="314" r:id="rId62"/>
    <p:sldId id="315" r:id="rId63"/>
    <p:sldId id="316" r:id="rId64"/>
    <p:sldId id="317" r:id="rId6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49113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6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6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6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6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c24ccf9c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C744035-6F05-4907-B1EF-DF380E9FD9F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第33讲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动词的时态及语态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c24ccf9c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F016523-A6B8-4F24-8F49-F0201496AF3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1dbb09f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cb79594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6237f28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bcff4f2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b1dbb09fa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fcb79594f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6237f282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ebcff4f29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第33讲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动词的时态及语态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c24ccf9c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0D4DA1F-873E-48F3-A59A-3509FFACD36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1dbb09f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cb79594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6237f28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bcff4f2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b1dbb09fa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fcb79594f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6237f282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ebcff4f29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第33讲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动词的时态及语态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331eb1f6855087e7377c8#tid=673b115cf38e380009f4dc3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EE5C559-B25B-B31D-2B44-0469958BADBD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6FD0CDD-E236-4C8F-8C1A-80E47E6B0A1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098FBB6-AB61-479C-8B23-C74D24E0217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1dbb09f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cb79594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6237f28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bcff4f2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b1dbb09fa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fcb79594f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6237f282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ebcff4f29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2D89966-DECE-4C5C-B8C3-EEBC1312D96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1dbb09f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cb79594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6237f28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bcff4f2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b1dbb09fa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fcb79594f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6237f282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ebcff4f29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1b4b2863?sp=1&amp;vcp=1&amp;pid=3ec8a9f23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4.动词过去分词的构成和动词过去式一样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，有规则变化和不规则变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化两种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，规则变化与过去式完全一样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，不规则变化则要见不规则动词变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。虽然叫不规则变化，但其实这些动词的变化也是有规律的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，大家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可以把变化相同或相似的词进行归类，用归类记忆的方法就很容易记住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。例如：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1b4b2863?sp=1&amp;vcp=1&amp;pid=3ec8a9f23&amp;color=0,0,0&amp;mp=1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（1）AAA型（即原形、过去式与过去分词三式同形）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—cut—cut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—put—put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hurt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—hurt—hurt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cost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—cost—cost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—hit—hit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—let—let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—read—read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shut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—shut—shut等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1b4b2863?sp=1&amp;vcp=1&amp;pid=3ec8a9f23&amp;color=0,0,0&amp;vtp=1&amp;vaab=1&amp;bt=1&amp;bbb=1"/>
          <p:cNvSpPr/>
          <p:nvPr/>
        </p:nvSpPr>
        <p:spPr>
          <a:xfrm>
            <a:off x="539496" y="15135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（2）ABB型（即过去式与过去分词同形）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—thought—thought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—brought—brought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—bought—bought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—taught—taught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catch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—caught—caught等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1b4b2863?sp=1&amp;vcp=1&amp;pid=3ec8a9f23&amp;color=0,0,0&amp;vtp=1&amp;vaab=1&amp;bt=1&amp;bbb=1"/>
          <p:cNvSpPr/>
          <p:nvPr/>
        </p:nvSpPr>
        <p:spPr>
          <a:xfrm>
            <a:off x="539496" y="8607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（3）ABC型（即原形、过去式与过去分词都不同形）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—did—done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—went—gone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—flew—flown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—knew—known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blow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—blew—blown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—saw—seen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—wrote—written等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1b4b2863?sp=1&amp;vcp=1&amp;pid=3ec8a9f23&amp;color=0,0,0&amp;vtp=1&amp;vaab=1&amp;bt=1&amp;bbb=1"/>
          <p:cNvSpPr/>
          <p:nvPr/>
        </p:nvSpPr>
        <p:spPr>
          <a:xfrm>
            <a:off x="539496" y="21663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（4）ABA型（即原形与过去分词同形）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—came—come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—ran—run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—became—become等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74c73afb?sp=1&amp;vcp=1&amp;pid=fcb79594f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二、动词的时态</a:t>
            </a:r>
            <a:endParaRPr lang="en-US" altLang="zh-CN" sz="3200" dirty="0"/>
          </a:p>
        </p:txBody>
      </p:sp>
      <p:sp>
        <p:nvSpPr>
          <p:cNvPr id="3" name="P_6_BD#7b43b46cc?vcp=1&amp;pid=674c73afb&amp;color=0,0,0&amp;vtp=1&amp;vaab=1&amp;bbb=1&amp;h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初中阶段共出现了一般现在时、一般过去时、现在进行时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、过去进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、一般将来时、现在完成时和过去完成时、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过去将来时八种时态。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1.中考重点考查一般现在时、现在进行时、一般将来时、一般过去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时和现在完成时。在复习时，大家要掌握上述五种时态的概念、用法、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结构及它们各自特有的时间状语。现归纳如下表：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6_BD#7b43b46cc?colgroup=3,6,6,7,5&amp;vcp=1&amp;pid=674c73afb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621069"/>
              </p:ext>
            </p:extLst>
          </p:nvPr>
        </p:nvGraphicFramePr>
        <p:xfrm>
          <a:off x="539496" y="635666"/>
          <a:ext cx="11064240" cy="5586667"/>
        </p:xfrm>
        <a:graphic>
          <a:graphicData uri="http://schemas.openxmlformats.org/drawingml/2006/table">
            <a:tbl>
              <a:tblPr/>
              <a:tblGrid>
                <a:gridCol w="13441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71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68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88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5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0699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区别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概念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标志性时间表达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79671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一般现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现阶段经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反复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习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惯性的动作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目前的状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自然界的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客观真理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其他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词原形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often,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always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usually,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sometimes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every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week/</a:t>
                      </a:r>
                    </a:p>
                    <a:p>
                      <a:pPr marL="0" lvl="0" indent="0" algn="l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morning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/Sunday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endParaRPr lang="en-US" altLang="zh-CN" sz="1200" dirty="0"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mother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farmer.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walk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school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every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day.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often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gets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6:00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6_BD#7b43b46cc?colgroup=3,6,6,7,5&amp;vcp=1&amp;pid=674c73af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1290973"/>
              </p:ext>
            </p:extLst>
          </p:nvPr>
        </p:nvGraphicFramePr>
        <p:xfrm>
          <a:off x="539496" y="1165015"/>
          <a:ext cx="11064240" cy="5237949"/>
        </p:xfrm>
        <a:graphic>
          <a:graphicData uri="http://schemas.openxmlformats.org/drawingml/2006/table">
            <a:tbl>
              <a:tblPr/>
              <a:tblGrid>
                <a:gridCol w="13441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71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68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88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5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22057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区别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概念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标志性时间表达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16528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一般现</a:t>
                      </a:r>
                    </a:p>
                    <a:p>
                      <a:pPr marL="0" lvl="0" indent="0"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现阶段经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反复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习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惯性的动作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目前的状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自然界的</a:t>
                      </a:r>
                    </a:p>
                    <a:p>
                      <a:pPr marL="0" lvl="0" indent="0"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客观真理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第三人称单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数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行为动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词尾需加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</a:t>
                      </a:r>
                    </a:p>
                    <a:p>
                      <a:pPr marL="0" lvl="0" indent="0"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-es）+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often,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always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usually,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sometimes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every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week/</a:t>
                      </a:r>
                    </a:p>
                    <a:p>
                      <a:pPr marL="0" lvl="0" indent="0"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morning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/Sunday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endParaRPr lang="en-US" altLang="zh-CN" sz="1200" dirty="0"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mother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farmer.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walk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school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every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day.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often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gets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6:00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7b43b46cc?colgroup=3,6,6,7,5&amp;vcp=1&amp;pid=674c73afb&amp;color=0,0,0&amp;mp=1&amp;vtp=1&amp;vaab=1&amp;bt=1&amp;bbb=1">
            <a:extLst>
              <a:ext uri="{FF2B5EF4-FFF2-40B4-BE49-F238E27FC236}">
                <a16:creationId xmlns:a16="http://schemas.microsoft.com/office/drawing/2014/main" id="{76325BF7-B8B2-5DB7-1FDF-4EF688D450BD}"/>
              </a:ext>
            </a:extLst>
          </p:cNvPr>
          <p:cNvSpPr txBox="1"/>
          <p:nvPr/>
        </p:nvSpPr>
        <p:spPr>
          <a:xfrm>
            <a:off x="10885591" y="5544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6_BD#7b43b46cc?colgroup=3,6,6,7,5&amp;vcp=1&amp;pid=674c73afb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7217436"/>
              </p:ext>
            </p:extLst>
          </p:nvPr>
        </p:nvGraphicFramePr>
        <p:xfrm>
          <a:off x="539496" y="1161840"/>
          <a:ext cx="11064240" cy="5229193"/>
        </p:xfrm>
        <a:graphic>
          <a:graphicData uri="http://schemas.openxmlformats.org/drawingml/2006/table">
            <a:tbl>
              <a:tblPr/>
              <a:tblGrid>
                <a:gridCol w="13441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71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68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88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5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13301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区别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概念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标志性时间表达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72041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现在进</a:t>
                      </a:r>
                    </a:p>
                    <a:p>
                      <a:pPr marL="0" lvl="0" indent="0"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行时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表示某一动作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此刻或目前阶</a:t>
                      </a:r>
                    </a:p>
                    <a:p>
                      <a:pPr marL="0" lv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段正在进行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助动词</a:t>
                      </a:r>
                    </a:p>
                    <a:p>
                      <a:pPr marL="0" lv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现在分词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now,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moment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right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look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listen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endParaRPr lang="en-US" altLang="zh-CN" sz="1200" dirty="0"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students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playing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football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!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kites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7b43b46cc?colgroup=3,6,6,7,5&amp;vcp=1&amp;pid=674c73afb&amp;color=0,0,0&amp;vtp=1&amp;vaab=1&amp;bt=1&amp;bbb=1">
            <a:extLst>
              <a:ext uri="{FF2B5EF4-FFF2-40B4-BE49-F238E27FC236}">
                <a16:creationId xmlns:a16="http://schemas.microsoft.com/office/drawing/2014/main" id="{E2166D89-EC54-99E3-E981-362F32134A0F}"/>
              </a:ext>
            </a:extLst>
          </p:cNvPr>
          <p:cNvSpPr txBox="1"/>
          <p:nvPr/>
        </p:nvSpPr>
        <p:spPr>
          <a:xfrm>
            <a:off x="10885591" y="5544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6_BD#7b43b46cc?colgroup=3,6,6,7,5&amp;vcp=1&amp;pid=674c73afb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9049861"/>
              </p:ext>
            </p:extLst>
          </p:nvPr>
        </p:nvGraphicFramePr>
        <p:xfrm>
          <a:off x="539496" y="1271683"/>
          <a:ext cx="11064240" cy="5019231"/>
        </p:xfrm>
        <a:graphic>
          <a:graphicData uri="http://schemas.openxmlformats.org/drawingml/2006/table">
            <a:tbl>
              <a:tblPr/>
              <a:tblGrid>
                <a:gridCol w="13441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71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68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88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5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0699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区别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概念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标志性时间表达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2235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一般将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来时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表示将要发生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的动作或存在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的状态或事先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安排好要做的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事情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动词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原形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其他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will/shall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词原形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tomorrow,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after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tomorrow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next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3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/week/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Sunday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一段时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two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weeks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endParaRPr lang="en-US" altLang="zh-CN" sz="120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I’m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Guilin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tomorrow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plant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trees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next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Sunday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7b43b46cc?colgroup=3,6,6,7,5&amp;vcp=1&amp;pid=674c73afb&amp;color=0,0,0&amp;vtp=1&amp;vaab=1&amp;bt=1&amp;bbb=1">
            <a:extLst>
              <a:ext uri="{FF2B5EF4-FFF2-40B4-BE49-F238E27FC236}">
                <a16:creationId xmlns:a16="http://schemas.microsoft.com/office/drawing/2014/main" id="{1ED04EF5-9918-5FF0-F3E5-9AD244DA8F1F}"/>
              </a:ext>
            </a:extLst>
          </p:cNvPr>
          <p:cNvSpPr txBox="1"/>
          <p:nvPr/>
        </p:nvSpPr>
        <p:spPr>
          <a:xfrm>
            <a:off x="10885591" y="563277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b58e664b2.fixed?vcp=1&amp;pid=ea4cf00f4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b58e664b2.fixed?vcp=1&amp;pid=ea4cf00f4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专题突破</a:t>
            </a:r>
            <a:endParaRPr lang="en-US" altLang="zh-CN" sz="4800" dirty="0"/>
          </a:p>
        </p:txBody>
      </p:sp>
      <p:sp>
        <p:nvSpPr>
          <p:cNvPr id="4" name="C_2_BD#b58e664b2.fixed?vcp=1&amp;pid=ea4cf00f4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语法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6_BD#7b43b46cc?colgroup=3,6,6,7,5&amp;vcp=1&amp;pid=674c73af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0710770"/>
              </p:ext>
            </p:extLst>
          </p:nvPr>
        </p:nvGraphicFramePr>
        <p:xfrm>
          <a:off x="539496" y="1271683"/>
          <a:ext cx="11064240" cy="5019231"/>
        </p:xfrm>
        <a:graphic>
          <a:graphicData uri="http://schemas.openxmlformats.org/drawingml/2006/table">
            <a:tbl>
              <a:tblPr/>
              <a:tblGrid>
                <a:gridCol w="13441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71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68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88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5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0699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区别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概念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标志性时间表达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2235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一般将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来时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注意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某些表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示位置移动的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leave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travel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其现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在进行时形式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表示将来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动词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原形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其他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will/shall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词原形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tomorrow,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after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tomorrow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next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ct val="13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/week/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Sunday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一段时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two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weeks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endParaRPr lang="en-US" altLang="zh-CN" sz="120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I’m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Guilin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tomorrow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plant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trees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next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Sunday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7b43b46cc?colgroup=3,6,6,7,5&amp;vcp=1&amp;pid=674c73afb&amp;color=0,0,0&amp;mp=1&amp;vtp=1&amp;vaab=1&amp;bt=1&amp;bbb=1">
            <a:extLst>
              <a:ext uri="{FF2B5EF4-FFF2-40B4-BE49-F238E27FC236}">
                <a16:creationId xmlns:a16="http://schemas.microsoft.com/office/drawing/2014/main" id="{43D54806-93E1-44C7-4C65-34AC776B3521}"/>
              </a:ext>
            </a:extLst>
          </p:cNvPr>
          <p:cNvSpPr txBox="1"/>
          <p:nvPr/>
        </p:nvSpPr>
        <p:spPr>
          <a:xfrm>
            <a:off x="10885591" y="563277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6_BD#7b43b46cc?colgroup=3,6,6,7,5&amp;vcp=1&amp;pid=674c73afb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3474411"/>
              </p:ext>
            </p:extLst>
          </p:nvPr>
        </p:nvGraphicFramePr>
        <p:xfrm>
          <a:off x="539496" y="1832769"/>
          <a:ext cx="11064240" cy="3897059"/>
        </p:xfrm>
        <a:graphic>
          <a:graphicData uri="http://schemas.openxmlformats.org/drawingml/2006/table">
            <a:tbl>
              <a:tblPr/>
              <a:tblGrid>
                <a:gridCol w="13441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71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68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88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5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0699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区别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概念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标志性时间表达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0063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一般过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去时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表示过去某个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时间发生的动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作或存在的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动词过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去式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yesterday,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before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yesterday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last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night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Monday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endParaRPr lang="en-US" altLang="zh-CN" sz="1200" dirty="0"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went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swimming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yesterday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7b43b46cc?colgroup=3,6,6,7,5&amp;vcp=1&amp;pid=674c73afb&amp;color=0,0,0&amp;vtp=1&amp;vaab=1&amp;bt=1&amp;bbb=1">
            <a:extLst>
              <a:ext uri="{FF2B5EF4-FFF2-40B4-BE49-F238E27FC236}">
                <a16:creationId xmlns:a16="http://schemas.microsoft.com/office/drawing/2014/main" id="{69F744D5-EA3A-341F-FF42-513B11F4FB8E}"/>
              </a:ext>
            </a:extLst>
          </p:cNvPr>
          <p:cNvSpPr txBox="1"/>
          <p:nvPr/>
        </p:nvSpPr>
        <p:spPr>
          <a:xfrm>
            <a:off x="10885591" y="11243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6_BD#7b43b46cc?colgroup=3,6,6,7,5&amp;vcp=1&amp;pid=674c73afb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3348581"/>
              </p:ext>
            </p:extLst>
          </p:nvPr>
        </p:nvGraphicFramePr>
        <p:xfrm>
          <a:off x="539496" y="1161839"/>
          <a:ext cx="11064240" cy="5218102"/>
        </p:xfrm>
        <a:graphic>
          <a:graphicData uri="http://schemas.openxmlformats.org/drawingml/2006/table">
            <a:tbl>
              <a:tblPr/>
              <a:tblGrid>
                <a:gridCol w="13441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71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68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88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5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06845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区别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概念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标志性时间表达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34916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现在完</a:t>
                      </a:r>
                    </a:p>
                    <a:p>
                      <a:pPr marL="0" lvl="0" indent="0"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表示过去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已经发生或已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完成的动作对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现在造成的影</a:t>
                      </a:r>
                    </a:p>
                    <a:p>
                      <a:pPr marL="0" lv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响或结果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助动词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/has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过去</a:t>
                      </a:r>
                    </a:p>
                    <a:p>
                      <a:pPr marL="0" lv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already,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yet,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just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recently,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years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,“for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一段时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“since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过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去的一个时间</a:t>
                      </a:r>
                    </a:p>
                    <a:p>
                      <a:pPr marL="0" lv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endParaRPr lang="en-US" altLang="zh-CN" sz="120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already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finished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homework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studied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English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years.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7b43b46cc?colgroup=3,6,6,7,5&amp;vcp=1&amp;pid=674c73afb&amp;color=0,0,0&amp;vtp=1&amp;vaab=1&amp;bt=1&amp;bbb=1">
            <a:extLst>
              <a:ext uri="{FF2B5EF4-FFF2-40B4-BE49-F238E27FC236}">
                <a16:creationId xmlns:a16="http://schemas.microsoft.com/office/drawing/2014/main" id="{0AFD9215-4764-2D17-37CA-667638373942}"/>
              </a:ext>
            </a:extLst>
          </p:cNvPr>
          <p:cNvSpPr txBox="1"/>
          <p:nvPr/>
        </p:nvSpPr>
        <p:spPr>
          <a:xfrm>
            <a:off x="10885591" y="5544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6_BD#7b43b46cc?colgroup=3,6,6,7,5&amp;vcp=1&amp;pid=674c73af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6648981"/>
              </p:ext>
            </p:extLst>
          </p:nvPr>
        </p:nvGraphicFramePr>
        <p:xfrm>
          <a:off x="539496" y="1161839"/>
          <a:ext cx="11064240" cy="5326253"/>
        </p:xfrm>
        <a:graphic>
          <a:graphicData uri="http://schemas.openxmlformats.org/drawingml/2006/table">
            <a:tbl>
              <a:tblPr/>
              <a:tblGrid>
                <a:gridCol w="13441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71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68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88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5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62228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区别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概念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标志性时间表达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4025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现在完</a:t>
                      </a:r>
                    </a:p>
                    <a:p>
                      <a:pPr marL="0" lvl="0" indent="0"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过去开始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一直延续到现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在的动作或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助动词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/has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过去</a:t>
                      </a:r>
                    </a:p>
                    <a:p>
                      <a:pPr marL="0" lv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already,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yet,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just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recently,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years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,“for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一段时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“since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过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去的一个时间</a:t>
                      </a:r>
                    </a:p>
                    <a:p>
                      <a:pPr marL="0" lv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endParaRPr lang="en-US" altLang="zh-CN" sz="120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already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finished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homework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studied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English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years.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7b43b46cc?colgroup=3,6,6,7,5&amp;vcp=1&amp;pid=674c73afb&amp;color=0,0,0&amp;mp=1&amp;vtp=1&amp;vaab=1&amp;bt=1&amp;bbb=1">
            <a:extLst>
              <a:ext uri="{FF2B5EF4-FFF2-40B4-BE49-F238E27FC236}">
                <a16:creationId xmlns:a16="http://schemas.microsoft.com/office/drawing/2014/main" id="{BC5F0093-9748-A54F-6425-7C839C7FEE6E}"/>
              </a:ext>
            </a:extLst>
          </p:cNvPr>
          <p:cNvSpPr txBox="1"/>
          <p:nvPr/>
        </p:nvSpPr>
        <p:spPr>
          <a:xfrm>
            <a:off x="10885591" y="5544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7b43b46cc?sp=1&amp;vcp=1&amp;pid=674c73afb&amp;color=0,0,0&amp;mp=1&amp;vtp=1&amp;vaab=1&amp;bt=1&amp;bb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其他三种时态。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（1）过去进行时：由“was/were+现在分词”构成，表示过去某一时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刻或某一段时间内正在进行的动作。例如：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homework.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他进来时，我正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在做家庭作业。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7b43b46cc?sp=1&amp;vcp=1&amp;pid=674c73afb&amp;color=0,0,0&amp;vtp=1&amp;vaab=1&amp;bt=1&amp;bbb=1&amp;hb=1"/>
          <p:cNvSpPr/>
          <p:nvPr/>
        </p:nvSpPr>
        <p:spPr>
          <a:xfrm>
            <a:off x="539496" y="8861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（2）过去完成时：由“助动词had+过去分词”构成。表示：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①在过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去某一时间或某一动作之前已经完成的动作或存在的状态。其标志性的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时间状语为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“by+一个过去时间”。例如：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term,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2,000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到上学期末，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我已经学了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2,000个单词。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表示由过去某一时间开始，一直持续到过去另一时间的动作。例如：</a:t>
            </a:r>
            <a:endParaRPr lang="en-US" altLang="zh-CN" sz="2800" spc="-1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left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Guilin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他说自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从他离开桂林以后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，他们就没见过面。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7b43b46cc?sp=1&amp;vcp=1&amp;pid=674c73afb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（3）过去将来时：由“was/were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to”或“should/would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+动词原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”构成，表示过去将要发生或存在的状态，常用在宾语从句中。例如：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Nanning.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他说他将去南宁。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8d7197c5?sp=1&amp;vcp=1&amp;pid=fcb79594f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三、被动语态</a:t>
            </a:r>
            <a:endParaRPr lang="en-US" altLang="zh-CN" sz="3200" dirty="0"/>
          </a:p>
        </p:txBody>
      </p:sp>
      <p:sp>
        <p:nvSpPr>
          <p:cNvPr id="3" name="P_6_BD#a80a10843?vcp=1&amp;pid=f8d7197c5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当主语是动作的执行者时，谓语动词用主动语态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。当主语是动作的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承受者时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，谓语动词用被动语态。及物动词才有被动语态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，不及物动词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无被动语态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。被动语态和主动语态一样，有多种时态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，但中考要考查的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主要是一般现在时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、一般过去时和含情态动词的被动语态。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80a10843?sp=1&amp;vcp=1&amp;pid=f8d7197c5&amp;color=0,0,0&amp;mp=1&amp;vtp=1&amp;vaab=1&amp;bt=1&amp;bbb=1"/>
          <p:cNvSpPr/>
          <p:nvPr/>
        </p:nvSpPr>
        <p:spPr>
          <a:xfrm>
            <a:off x="539496" y="8861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1.一般现在时被动语态的构成：主语+am/is/are+过去分词.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每年春天都植树。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2.一般过去时被动语态的构成：主语+was/were+过去分词.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bridge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1,000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这座桥是1,000年前建造的。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3.含情态动词的被动语态的构成：主语+can/may/must+be+过去分词.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书不能带出阅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览室。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80a10843?vcp=1&amp;pid=f8d7197c5&amp;color=0,0,0&amp;mp=1&amp;vtp=1&amp;vaab=1&amp;bt=1&amp;bbb=1"/>
          <p:cNvSpPr/>
          <p:nvPr/>
        </p:nvSpPr>
        <p:spPr>
          <a:xfrm>
            <a:off x="539496" y="12189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1.被动语态时态的变化主要靠助动词be的变化来体现。如：“will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be+过去分词”表示“将要被”；“have/has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been+过去分词”表示“已经被”。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2.带双宾语的主动语态，若将其直接宾语（物）调出来作被动语态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的主语，留下的间接宾语（人）前必须加介词to或for。例如：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bought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computer.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computer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bought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父亲给我买了一台电脑。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1dbb09fa.fixed?vcp=1&amp;pid=c24ccf9c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动词的时态及语态</a:t>
            </a:r>
            <a:endParaRPr lang="en-US" altLang="zh-CN" sz="4000" dirty="0"/>
          </a:p>
        </p:txBody>
      </p:sp>
      <p:sp>
        <p:nvSpPr>
          <p:cNvPr id="3" name="C_4_BD#b1dbb09fa.fixed?vcp=1&amp;pid=c24ccf9c4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80a10843?sp=1&amp;vcp=1&amp;pid=f8d7197c5&amp;color=0,0,0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3.感官动词和使役动词，如hear,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notice,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在主动语态中作谓语时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，其宾语补足语后的动词不定式不能带to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，但变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成被动语态时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，必须将to加上。例如：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workers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boss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老板让工人们一天工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12小时。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6237f282.fixed?vcp=1&amp;pid=c24ccf9c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动词的时态及语态</a:t>
            </a:r>
            <a:endParaRPr lang="en-US" altLang="zh-CN" sz="4000" dirty="0"/>
          </a:p>
        </p:txBody>
      </p:sp>
      <p:sp>
        <p:nvSpPr>
          <p:cNvPr id="3" name="C_4_BD#26237f282.fixed?vcp=1&amp;pid=c24ccf9c4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典例精析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c26216095?vaa=1&amp;vcp=1&amp;pid=26237f282&amp;color=0,0,0&amp;vtp=1&amp;vaab=1&amp;bt=1&amp;bbb=1"/>
          <p:cNvSpPr/>
          <p:nvPr/>
        </p:nvSpPr>
        <p:spPr>
          <a:xfrm>
            <a:off x="539496" y="156413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（2024·广西·中考）Listen!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birds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</a:t>
            </a:r>
            <a:endParaRPr lang="en-US" altLang="zh-CN" sz="2800" dirty="0"/>
          </a:p>
        </p:txBody>
      </p:sp>
      <p:sp>
        <p:nvSpPr>
          <p:cNvPr id="3" name="QC_5_AN.3_1#c26216095.blank?vaa=1&amp;vcp=1&amp;pid=26237f282&amp;color=0,0,0&amp;vpa=1&amp;vtp=1&amp;vaab=1"/>
          <p:cNvSpPr/>
          <p:nvPr/>
        </p:nvSpPr>
        <p:spPr>
          <a:xfrm>
            <a:off x="7125239" y="151269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_2#c26216095.choices?vaa=1&amp;vcp=1&amp;pid=26237f282&amp;color=0,0,0&amp;vtp=1&amp;vaab=1&amp;bbb=1"/>
          <p:cNvSpPr/>
          <p:nvPr/>
        </p:nvSpPr>
        <p:spPr>
          <a:xfrm>
            <a:off x="539496" y="218859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415453" algn="l"/>
                <a:tab pos="68563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B.sang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singing</a:t>
            </a:r>
            <a:endParaRPr lang="en-US" altLang="zh-CN" sz="2800" dirty="0"/>
          </a:p>
        </p:txBody>
      </p:sp>
      <p:sp>
        <p:nvSpPr>
          <p:cNvPr id="5" name="QC_5_AS.1_1#c26216095?vaa=1&amp;vcp=1&amp;pid=26237f282&amp;color=0,0,0&amp;vtp=1&amp;vaab=1&amp;bbb=1&amp;hb=1"/>
          <p:cNvSpPr/>
          <p:nvPr/>
        </p:nvSpPr>
        <p:spPr>
          <a:xfrm>
            <a:off x="539496" y="281806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根据题中的“Listen!”可知，此处应用现在进行时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。现在进行时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的结构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:主语+is/am/are+动词的现在分词”。主语the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birds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是第三人称复数，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动词用are；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sing的现在分词是singing。句意：听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！鸟儿正在树上唱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。故答案为C。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_1#024dde4cd?sp=1&amp;vaa=1&amp;vcp=1&amp;pid=26237f282&amp;color=0,0,0&amp;vtp=1&amp;vaab=1&amp;bt=1&amp;bbb=1"/>
          <p:cNvSpPr/>
          <p:nvPr/>
        </p:nvSpPr>
        <p:spPr>
          <a:xfrm>
            <a:off x="539496" y="121716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（2024·北京·中考）—What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Saturday,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Tina?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nursing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volunteer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there.</a:t>
            </a:r>
            <a:endParaRPr lang="en-US" altLang="zh-CN" sz="2800" dirty="0"/>
          </a:p>
        </p:txBody>
      </p:sp>
      <p:sp>
        <p:nvSpPr>
          <p:cNvPr id="3" name="QC_5_AN.7_1#024dde4cd.blank?vaa=1&amp;vcp=1&amp;pid=26237f282&amp;color=0,0,0&amp;vpa=2&amp;vtp=1&amp;vaab=1"/>
          <p:cNvSpPr/>
          <p:nvPr/>
        </p:nvSpPr>
        <p:spPr>
          <a:xfrm>
            <a:off x="1176878" y="181343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5_2#024dde4cd.choices?vaa=1&amp;vcp=1&amp;pid=26237f282&amp;color=0,0,0&amp;vtp=1&amp;vaab=1&amp;bbb=1"/>
          <p:cNvSpPr/>
          <p:nvPr/>
        </p:nvSpPr>
        <p:spPr>
          <a:xfrm>
            <a:off x="539496" y="249237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2285365" algn="l"/>
                <a:tab pos="4875530" algn="l"/>
                <a:tab pos="78593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B.went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endParaRPr lang="en-US" altLang="zh-CN" sz="2800" dirty="0"/>
          </a:p>
        </p:txBody>
      </p:sp>
      <p:sp>
        <p:nvSpPr>
          <p:cNvPr id="5" name="QC_5_AS.1_1#024dde4cd?vaa=1&amp;vcp=1&amp;pid=26237f282&amp;color=0,0,0&amp;vtp=1&amp;vaab=1&amp;bbb=1&amp;hb=1"/>
          <p:cNvSpPr/>
          <p:nvPr/>
        </p:nvSpPr>
        <p:spPr>
          <a:xfrm>
            <a:off x="539496" y="312185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根据问句中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Saturday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（上周六）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，该句要用一般过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去时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。一般过去时的构成是“主语+动词的过去式”；动词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go的过去式是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。句意：——你上个星期六做什么了，蒂娜?——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我去了养老院，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在那里做志愿者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。故答案为B。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_1#10edc6666?sp=1&amp;vaa=1&amp;vcp=1&amp;pid=26237f282&amp;color=0,0,0&amp;vtp=1&amp;vaab=1&amp;bt=1&amp;bbb=1&amp;hb=1"/>
          <p:cNvSpPr/>
          <p:nvPr/>
        </p:nvSpPr>
        <p:spPr>
          <a:xfrm>
            <a:off x="539496" y="766826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（2024·天津·中考）—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picnic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Sunday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us?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then.</a:t>
            </a:r>
            <a:endParaRPr lang="en-US" altLang="zh-CN" sz="2800" dirty="0"/>
          </a:p>
        </p:txBody>
      </p:sp>
      <p:sp>
        <p:nvSpPr>
          <p:cNvPr id="3" name="QC_5_AN.11_1#10edc6666.blank?vaa=1&amp;vcp=1&amp;pid=26237f282&amp;color=0,0,0&amp;vpa=3&amp;vtp=1&amp;vaab=1"/>
          <p:cNvSpPr/>
          <p:nvPr/>
        </p:nvSpPr>
        <p:spPr>
          <a:xfrm>
            <a:off x="6637878" y="740918"/>
            <a:ext cx="5159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9_2#10edc6666.choices?vaa=1&amp;vcp=1&amp;pid=26237f282&amp;color=0,0,0&amp;vtp=1&amp;vaab=1&amp;bbb=1"/>
          <p:cNvSpPr/>
          <p:nvPr/>
        </p:nvSpPr>
        <p:spPr>
          <a:xfrm>
            <a:off x="539496" y="2570162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8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endParaRPr lang="en-US" altLang="zh-CN" sz="2800" dirty="0"/>
          </a:p>
          <a:p>
            <a:pPr>
              <a:lnSpc>
                <a:spcPts val="46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endParaRPr lang="en-US" altLang="zh-CN" sz="2800" dirty="0"/>
          </a:p>
        </p:txBody>
      </p:sp>
      <p:sp>
        <p:nvSpPr>
          <p:cNvPr id="5" name="QC_5_AS.1_1#10edc6666?vaa=1&amp;vcp=1&amp;pid=26237f282&amp;color=0,0,0&amp;vtp=1&amp;vaab=1&amp;bbb=1&amp;hb=1"/>
          <p:cNvSpPr/>
          <p:nvPr/>
        </p:nvSpPr>
        <p:spPr>
          <a:xfrm>
            <a:off x="539496" y="3776662"/>
            <a:ext cx="11109960" cy="23538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根据时间状语this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Sunday（这个星期天）可知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，该句要用一般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将来时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。一般将来时的构成是“主语+will/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+动词原形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”。句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：——简和我这个星期天去野餐。你愿意和我们一起去吗?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当然。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到时候见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。故答案为D。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3_1#a76771603?sp=1&amp;vaa=1&amp;vcp=1&amp;pid=26237f282&amp;color=0,0,0&amp;vtp=1&amp;vaab=1&amp;bt=1&amp;bbb=1&amp;hb=1"/>
          <p:cNvSpPr/>
          <p:nvPr/>
        </p:nvSpPr>
        <p:spPr>
          <a:xfrm>
            <a:off x="539496" y="218119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（2024·云南·中考）—Helen,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classroom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afternoon.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graduation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ceremony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</a:t>
            </a:r>
            <a:endParaRPr lang="en-US" altLang="zh-CN" sz="2800" dirty="0"/>
          </a:p>
        </p:txBody>
      </p:sp>
      <p:sp>
        <p:nvSpPr>
          <p:cNvPr id="4" name="QC_5_BD.13_2#a76771603.choices?vaa=1&amp;vcp=1&amp;pid=26237f282&amp;color=0,0,0&amp;vtp=1&amp;vaab=1&amp;bbb=1"/>
          <p:cNvSpPr/>
          <p:nvPr/>
        </p:nvSpPr>
        <p:spPr>
          <a:xfrm>
            <a:off x="539496" y="409457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2660015" algn="l"/>
                <a:tab pos="5574030" algn="l"/>
                <a:tab pos="83737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practice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practiced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practicing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practicing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a76771603?vaa=1&amp;vcp=1&amp;pid=26237f282&amp;color=0,0,0&amp;vtp=1&amp;vaab=1&amp;bbb=1&amp;hb=1">
            <a:extLst>
              <a:ext uri="{FF2B5EF4-FFF2-40B4-BE49-F238E27FC236}">
                <a16:creationId xmlns:a16="http://schemas.microsoft.com/office/drawing/2014/main" id="{51B35DC0-3021-A467-2F09-037E65F305FA}"/>
              </a:ext>
            </a:extLst>
          </p:cNvPr>
          <p:cNvSpPr/>
          <p:nvPr/>
        </p:nvSpPr>
        <p:spPr>
          <a:xfrm>
            <a:off x="539496" y="122471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afternoon和at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，该句表示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过去某一时刻正在发生或进行的动作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，要用过去进行时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。过去进行时的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构成是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“was/were+动词的现在分词”，主语I是第一人称单数，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be动词用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practice的现在分词是practicing。句意：——海伦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，昨天下午五点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我在教室里没看见你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。——哦，那时我正在为毕业典礼练习唱歌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。故答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案为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D。</a:t>
            </a:r>
            <a:endParaRPr lang="en-US" altLang="zh-CN" sz="2800" dirty="0"/>
          </a:p>
        </p:txBody>
      </p:sp>
      <p:sp>
        <p:nvSpPr>
          <p:cNvPr id="3" name="QC_5_AN.2_1#a76771603?vaa=1&amp;vcp=1&amp;pid=26237f282&amp;color=0,0,0&amp;vtp=1&amp;vaab=1&amp;bbb=1">
            <a:extLst>
              <a:ext uri="{FF2B5EF4-FFF2-40B4-BE49-F238E27FC236}">
                <a16:creationId xmlns:a16="http://schemas.microsoft.com/office/drawing/2014/main" id="{062AB3FF-D903-67A9-2604-E9418FB4B3DC}"/>
              </a:ext>
            </a:extLst>
          </p:cNvPr>
          <p:cNvSpPr/>
          <p:nvPr/>
        </p:nvSpPr>
        <p:spPr>
          <a:xfrm>
            <a:off x="539496" y="506629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43435795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7_1#522e058b4?vaa=1&amp;vcp=1&amp;pid=26237f282&amp;color=0,0,0&amp;vtp=1&amp;vaab=1&amp;bt=1&amp;bbb=1&amp;hb=1"/>
          <p:cNvSpPr/>
          <p:nvPr/>
        </p:nvSpPr>
        <p:spPr>
          <a:xfrm>
            <a:off x="539496" y="92659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例5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（2024·北京·中考）With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progress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</a:t>
            </a:r>
            <a:endParaRPr lang="en-US" altLang="zh-CN" sz="2800" dirty="0"/>
          </a:p>
        </p:txBody>
      </p:sp>
      <p:sp>
        <p:nvSpPr>
          <p:cNvPr id="3" name="QC_5_AN.19_1#522e058b4.blank?vaa=1&amp;vcp=1&amp;pid=26237f282&amp;color=0,0,0&amp;vpa=5&amp;vtp=1&amp;vaab=1"/>
          <p:cNvSpPr/>
          <p:nvPr/>
        </p:nvSpPr>
        <p:spPr>
          <a:xfrm>
            <a:off x="9262142" y="89611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17_2#522e058b4.choices?vaa=1&amp;vcp=1&amp;pid=26237f282&amp;color=0,0,0&amp;vtp=1&amp;vaab=1&amp;bbb=1"/>
          <p:cNvSpPr/>
          <p:nvPr/>
        </p:nvSpPr>
        <p:spPr>
          <a:xfrm>
            <a:off x="539496" y="219367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2879090" algn="l"/>
                <a:tab pos="5542280" algn="l"/>
                <a:tab pos="851027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endParaRPr lang="en-US" altLang="zh-CN" sz="2800" dirty="0"/>
          </a:p>
        </p:txBody>
      </p:sp>
      <p:sp>
        <p:nvSpPr>
          <p:cNvPr id="5" name="QC_5_AS.1_1#522e058b4?vaa=1&amp;vcp=1&amp;pid=26237f282&amp;color=0,0,0&amp;vtp=1&amp;vaab=1&amp;bbb=1&amp;hb=1"/>
          <p:cNvSpPr/>
          <p:nvPr/>
        </p:nvSpPr>
        <p:spPr>
          <a:xfrm>
            <a:off x="539496" y="2823146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根据时间状语since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，这是一个表示一段时间的时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间状语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，通常用于现在完成时。现在完成时的结构是“助动词have/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has+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过去分词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”，句中的主语为I，是第一人称单数，助动词应用have。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句意: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在老师的帮助下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，自从去年以来，我在英语方面取得了很大进步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。故答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案为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1_1#1ee14b1bc?sp=1&amp;vaa=1&amp;vcp=1&amp;pid=26237f282&amp;color=0,0,0&amp;vtp=1&amp;vaab=1&amp;bt=1&amp;bbb=1"/>
          <p:cNvSpPr/>
          <p:nvPr/>
        </p:nvSpPr>
        <p:spPr>
          <a:xfrm>
            <a:off x="539496" y="813435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例6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（2024·四川达州·中考）—May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Hong?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Sorry,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Beijing.</a:t>
            </a:r>
            <a:endParaRPr lang="en-US" altLang="zh-CN" sz="2800" dirty="0"/>
          </a:p>
        </p:txBody>
      </p:sp>
      <p:sp>
        <p:nvSpPr>
          <p:cNvPr id="3" name="QC_5_AN.23_1#1ee14b1bc.blank?vaa=1&amp;vcp=1&amp;pid=26237f282&amp;color=0,0,0&amp;vpa=6&amp;vtp=1&amp;vaab=1"/>
          <p:cNvSpPr/>
          <p:nvPr/>
        </p:nvSpPr>
        <p:spPr>
          <a:xfrm>
            <a:off x="5813075" y="1362393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21_2#1ee14b1bc.choices?vaa=1&amp;vcp=1&amp;pid=26237f282&amp;color=0,0,0&amp;vtp=1&amp;vaab=1&amp;bbb=1"/>
          <p:cNvSpPr/>
          <p:nvPr/>
        </p:nvSpPr>
        <p:spPr>
          <a:xfrm>
            <a:off x="539496" y="1992757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41420" algn="l"/>
                <a:tab pos="75844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gone</a:t>
            </a:r>
            <a:endParaRPr lang="en-US" altLang="zh-CN" sz="2800" dirty="0"/>
          </a:p>
        </p:txBody>
      </p:sp>
      <p:sp>
        <p:nvSpPr>
          <p:cNvPr id="5" name="QC_5_AS.1_1#1ee14b1bc?vaa=1&amp;vcp=1&amp;pid=26237f282&amp;color=0,0,0&amp;vtp=1&amp;vaab=1&amp;bbb=1&amp;hb=1"/>
          <p:cNvSpPr/>
          <p:nvPr/>
        </p:nvSpPr>
        <p:spPr>
          <a:xfrm>
            <a:off x="539496" y="2573719"/>
            <a:ext cx="11109960" cy="3500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本题考查have/has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to与have/has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to的区别。have/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to表示某人去过某地，人已经回来了；have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表示某人去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了某地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，还没回来，也可能是在途中。根据上下文可知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，她现在还没有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回来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，所以设空处应用have/has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to；又因为主语为she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，是第三人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称单数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，所以助动词用has。句意：——我可以和王红通话吗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？——对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，她不在家。她去北京了。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故答案为C。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5_1#54b30f3b3?vaa=1&amp;vcp=1&amp;pid=26237f282&amp;color=0,0,0&amp;vtp=1&amp;vaab=1&amp;bt=1&amp;bbb=1&amp;hb=1"/>
          <p:cNvSpPr/>
          <p:nvPr/>
        </p:nvSpPr>
        <p:spPr>
          <a:xfrm>
            <a:off x="539496" y="92659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例7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（2024·四川自贡·中考）My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18th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International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Museum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  <a:endParaRPr lang="en-US" altLang="zh-CN" sz="2800" dirty="0"/>
          </a:p>
        </p:txBody>
      </p:sp>
      <p:sp>
        <p:nvSpPr>
          <p:cNvPr id="3" name="QC_5_AN.27_1#54b30f3b3.blank?vaa=1&amp;vcp=1&amp;pid=26237f282&amp;color=0,0,0&amp;vpa=7&amp;vtp=1&amp;vaab=1"/>
          <p:cNvSpPr/>
          <p:nvPr/>
        </p:nvSpPr>
        <p:spPr>
          <a:xfrm>
            <a:off x="10465339" y="89611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25_2#54b30f3b3.choices?vaa=1&amp;vcp=1&amp;pid=26237f282&amp;color=0,0,0&amp;vtp=1&amp;vaab=1&amp;bbb=1"/>
          <p:cNvSpPr/>
          <p:nvPr/>
        </p:nvSpPr>
        <p:spPr>
          <a:xfrm>
            <a:off x="539496" y="219367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648287" algn="l"/>
                <a:tab pos="75886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B.was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</a:t>
            </a:r>
            <a:endParaRPr lang="en-US" altLang="zh-CN" sz="2800" dirty="0"/>
          </a:p>
        </p:txBody>
      </p:sp>
      <p:sp>
        <p:nvSpPr>
          <p:cNvPr id="5" name="QC_5_AS.1_1#54b30f3b3?vaa=1&amp;vcp=1&amp;pid=26237f282&amp;color=0,0,0&amp;vtp=1&amp;vaab=1&amp;bbb=1&amp;hb=1"/>
          <p:cNvSpPr/>
          <p:nvPr/>
        </p:nvSpPr>
        <p:spPr>
          <a:xfrm>
            <a:off x="539496" y="2823146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本题考查宾语从句的时态。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如果宾语从句表示的是客观事实、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普遍真理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、自然现象等，不管主句是用什么时态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，从句的时态习惯上都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用一般现在时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。根据上下文可知，此处宾语从句表示的是客观事实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，应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用一般现在时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。句意：我的老师告诉我们5月18日是国际博物馆日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。故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8952b781b?vcp=1&amp;pid=b1dbb09fa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12082" y="554400"/>
            <a:ext cx="8564789" cy="572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9_1#c7280a13f?vaa=1&amp;vcp=1&amp;pid=26237f282&amp;color=0,0,0&amp;vtp=1&amp;vaab=1&amp;bt=1&amp;bbb=1&amp;hb=1"/>
          <p:cNvSpPr/>
          <p:nvPr/>
        </p:nvSpPr>
        <p:spPr>
          <a:xfrm>
            <a:off x="539496" y="750760"/>
            <a:ext cx="11109960" cy="1037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例8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（2024·黑龙江绥化·中考）Hurry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3" name="QC_5_AN.31_1#c7280a13f.blank?vaa=1&amp;vcp=1&amp;pid=26237f282&amp;color=0,0,0&amp;vpa=8&amp;vtp=1&amp;vaab=1"/>
          <p:cNvSpPr/>
          <p:nvPr/>
        </p:nvSpPr>
        <p:spPr>
          <a:xfrm>
            <a:off x="8865139" y="716851"/>
            <a:ext cx="49530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29_2#c7280a13f.choices?vaa=1&amp;vcp=1&amp;pid=26237f282&amp;color=0,0,0&amp;vtp=1&amp;vaab=1&amp;bbb=1"/>
          <p:cNvSpPr/>
          <p:nvPr/>
        </p:nvSpPr>
        <p:spPr>
          <a:xfrm>
            <a:off x="539496" y="1856232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902287" algn="l"/>
                <a:tab pos="71060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begun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B.began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5" name="QC_5_AS.1_1#c7280a13f?vaa=1&amp;vcp=1&amp;pid=26237f282&amp;color=0,0,0&amp;vtp=1&amp;vaab=1&amp;bbb=1&amp;hb=1"/>
          <p:cNvSpPr/>
          <p:nvPr/>
        </p:nvSpPr>
        <p:spPr>
          <a:xfrm>
            <a:off x="539496" y="2382330"/>
            <a:ext cx="11109960" cy="3754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本题考查延续性动词的现在完成时的用法。根据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ten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minutes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可知，这是一个表示一段时间的时间状语，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通常用于现在完成时，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且动词应该用延续性动词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。begin是短暂性动词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，不能和表示时间段的时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间状语连用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。在表示持续一段时间的现在完成时的句子中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，短暂性动词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要转换为相应的延续性动词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。begin要变成be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。现在完成时形式为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/has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on，句中主语为the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movie，是第三人称单数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，所以此处</a:t>
            </a:r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on。句意：快点!电影已经开始十分钟了。故答案为C。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3_1#79fe8b8d5?sp=1&amp;vaa=1&amp;vcp=1&amp;pid=26237f282&amp;color=0,0,0&amp;vtp=1&amp;vaab=1&amp;bt=1&amp;bbb=1&amp;hb=1"/>
          <p:cNvSpPr/>
          <p:nvPr/>
        </p:nvSpPr>
        <p:spPr>
          <a:xfrm>
            <a:off x="539496" y="185734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例9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（2024·四川乐山·中考）—There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pollution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Leshan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government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effort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future.</a:t>
            </a:r>
            <a:endParaRPr lang="en-US" altLang="zh-CN" sz="2800" dirty="0"/>
          </a:p>
        </p:txBody>
      </p:sp>
      <p:sp>
        <p:nvSpPr>
          <p:cNvPr id="4" name="QC_5_BD.33_2#79fe8b8d5.choices?vaa=1&amp;vcp=1&amp;pid=26237f282&amp;color=0,0,0&amp;vtp=1&amp;vaab=1&amp;bbb=1"/>
          <p:cNvSpPr/>
          <p:nvPr/>
        </p:nvSpPr>
        <p:spPr>
          <a:xfrm>
            <a:off x="539496" y="44209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76887" algn="l"/>
                <a:tab pos="69536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solved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B.solves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solved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79fe8b8d5?vaa=1&amp;vcp=1&amp;pid=26237f282&amp;color=0,0,0&amp;vtp=1&amp;vaab=1&amp;bt=1&amp;bbb=1&amp;hb=1"/>
          <p:cNvSpPr/>
          <p:nvPr/>
        </p:nvSpPr>
        <p:spPr>
          <a:xfrm>
            <a:off x="539496" y="1228693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本题考查被动语态。根据时间状语in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，该句用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一般将来时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；再根据主语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problem是谓语动词solve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的承受者可知，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二者是被动关系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，故句子要用一般将来时的被动语态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，其构成为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will+be+及物动词的过去分词”。句意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：——这些年来乐山的污染越来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越少了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。——政府在这方面做了很大的努力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。我相信这个问题未来总有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一天会得到解决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。故答案为C。</a:t>
            </a:r>
            <a:endParaRPr lang="en-US" altLang="zh-CN" sz="2800" dirty="0"/>
          </a:p>
        </p:txBody>
      </p:sp>
      <p:sp>
        <p:nvSpPr>
          <p:cNvPr id="3" name="QC_5_AN.2_1#79fe8b8d5?vaa=1&amp;vcp=1&amp;pid=26237f282&amp;color=0,0,0&amp;vtp=1&amp;vaab=1&amp;bbb=1"/>
          <p:cNvSpPr/>
          <p:nvPr/>
        </p:nvSpPr>
        <p:spPr>
          <a:xfrm>
            <a:off x="539496" y="50623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7_1#1fb9974d7?vaa=1&amp;vcp=1&amp;pid=26237f282&amp;color=0,0,0&amp;vtp=1&amp;vaab=1&amp;bt=1&amp;bbb=1&amp;hb=1"/>
          <p:cNvSpPr/>
          <p:nvPr/>
        </p:nvSpPr>
        <p:spPr>
          <a:xfrm>
            <a:off x="539496" y="185242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例10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（2023·黑龙江绥化·中考）I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sunny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tomorrow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sunny,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fishing.(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BD.37_2#1fb9974d7.choices?vaa=1&amp;vcp=1&amp;pid=26237f282&amp;color=0,0,0&amp;vtp=1&amp;vaab=1&amp;bbb=1"/>
          <p:cNvSpPr/>
          <p:nvPr/>
        </p:nvSpPr>
        <p:spPr>
          <a:xfrm>
            <a:off x="539496" y="312731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.is;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1fb9974d7?vaa=1&amp;vcp=1&amp;pid=26237f282&amp;color=0,0,0&amp;vtp=1&amp;vaab=1&amp;bt=1&amp;bbb=1&amp;hb=1"/>
          <p:cNvSpPr/>
          <p:nvPr/>
        </p:nvSpPr>
        <p:spPr>
          <a:xfrm>
            <a:off x="539496" y="904843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本题考查if引导的从句的时态。第一设空处前面的if意为“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是否”，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引导的是宾语从句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，又根据时间状语tomorrow可知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，从句要用一般将来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，所以应用will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be。第二设空处前面的if意为“如果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”，引导的是条件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状语从句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，条件状语从句的时态遵循“主将从现”原则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，从句用一般现在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，主语it是第三人称单数，谓语动词要用第三人称单数形式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，所以应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is。句意：我不知道明天是否会是晴天。如果天气晴朗，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我会去钓鱼。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故答案为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A。</a:t>
            </a:r>
            <a:endParaRPr lang="en-US" altLang="zh-CN" sz="2800" dirty="0"/>
          </a:p>
        </p:txBody>
      </p:sp>
      <p:sp>
        <p:nvSpPr>
          <p:cNvPr id="3" name="QC_5_AN.2_1#1fb9974d7?vaa=1&amp;vcp=1&amp;pid=26237f282&amp;color=0,0,0&amp;vtp=1&amp;vaab=1&amp;bbb=1"/>
          <p:cNvSpPr/>
          <p:nvPr/>
        </p:nvSpPr>
        <p:spPr>
          <a:xfrm>
            <a:off x="539496" y="53861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fad290dfd?vcp=1&amp;pid=26237f282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学习至此，请完成第33讲备考练习（第268页）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bcff4f29.fixed?vcp=1&amp;pid=c24ccf9c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动词的时态及语态</a:t>
            </a:r>
            <a:endParaRPr lang="en-US" altLang="zh-CN" sz="4000" dirty="0"/>
          </a:p>
        </p:txBody>
      </p:sp>
      <p:sp>
        <p:nvSpPr>
          <p:cNvPr id="3" name="C_4_BD#ebcff4f29.fixed?vcp=1&amp;pid=c24ccf9c4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第33讲备考练习（动词的时态及语态）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_6_BD#ff952c9e4?sp=1&amp;vcp=1&amp;pid=0b79dbf62&amp;color=0,0,0&amp;vtp=1&amp;vaab=1&amp;bbb=1"/>
          <p:cNvSpPr/>
          <p:nvPr/>
        </p:nvSpPr>
        <p:spPr>
          <a:xfrm>
            <a:off x="539496" y="1152824"/>
            <a:ext cx="11109960" cy="5420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5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一、时态专练。</a:t>
            </a:r>
            <a:endParaRPr lang="en-US" altLang="zh-CN" sz="3200" dirty="0"/>
          </a:p>
        </p:txBody>
      </p:sp>
      <p:sp>
        <p:nvSpPr>
          <p:cNvPr id="4" name="QC_7_BD.41_1#142e2a90b?vaa=1&amp;vcp=1&amp;pid=ff952c9e4&amp;color=0,0,0&amp;vtp=1&amp;vaab=1&amp;bbb=1&amp;hb=1"/>
          <p:cNvSpPr/>
          <p:nvPr/>
        </p:nvSpPr>
        <p:spPr>
          <a:xfrm>
            <a:off x="539496" y="1751705"/>
            <a:ext cx="11109960" cy="98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1.（2024·江苏扬州·中考改编）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sister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table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AN.1_1#142e2a90b.bracket?vaa=1&amp;vcp=1&amp;pid=ff952c9e4&amp;color=0,0,0&amp;vpa=11&amp;vtp=1&amp;vaab=1"/>
          <p:cNvSpPr/>
          <p:nvPr/>
        </p:nvSpPr>
        <p:spPr>
          <a:xfrm>
            <a:off x="4240180" y="2266119"/>
            <a:ext cx="495300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7_BD.41_2#142e2a90b.choices?vaa=1&amp;vcp=1&amp;pid=ff952c9e4&amp;color=0,0,0&amp;vtp=1&amp;vaab=1&amp;bbb=1"/>
          <p:cNvSpPr/>
          <p:nvPr/>
        </p:nvSpPr>
        <p:spPr>
          <a:xfrm>
            <a:off x="539496" y="2813349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.sets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setting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setting</a:t>
            </a:r>
            <a:endParaRPr lang="en-US" altLang="zh-CN" sz="2800" dirty="0"/>
          </a:p>
        </p:txBody>
      </p:sp>
      <p:sp>
        <p:nvSpPr>
          <p:cNvPr id="7" name="QC_7_BD.43_1#d89409135?vaa=1&amp;vcp=1&amp;pid=ff952c9e4&amp;color=0,0,0&amp;vtp=1&amp;vaab=1&amp;bbb=1&amp;hb=1"/>
          <p:cNvSpPr/>
          <p:nvPr/>
        </p:nvSpPr>
        <p:spPr>
          <a:xfrm>
            <a:off x="539496" y="3329986"/>
            <a:ext cx="11109960" cy="98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2.（2024·甘肃平凉·中考改编）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moment.(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7_AN.2_1#d89409135.bracket?vaa=1&amp;vcp=1&amp;pid=ff952c9e4&amp;color=0,0,0&amp;vpa=12&amp;vtp=1&amp;vaab=1"/>
          <p:cNvSpPr/>
          <p:nvPr/>
        </p:nvSpPr>
        <p:spPr>
          <a:xfrm>
            <a:off x="2069053" y="3844400"/>
            <a:ext cx="515938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9" name="QC_7_BD.43_2#d89409135.choices?vaa=1&amp;vcp=1&amp;pid=ff952c9e4&amp;color=0,0,0&amp;vtp=1&amp;vaab=1&amp;bbb=1"/>
          <p:cNvSpPr/>
          <p:nvPr/>
        </p:nvSpPr>
        <p:spPr>
          <a:xfrm>
            <a:off x="539496" y="4392659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B.walks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walked</a:t>
            </a:r>
            <a:endParaRPr lang="en-US" altLang="zh-CN" sz="2800" dirty="0"/>
          </a:p>
        </p:txBody>
      </p:sp>
      <p:sp>
        <p:nvSpPr>
          <p:cNvPr id="10" name="QC_7_BD.45_1#f94e4d27a?sp=1&amp;vaa=1&amp;vcp=1&amp;pid=ff952c9e4&amp;color=0,0,0&amp;vtp=1&amp;vaab=1&amp;bbb=1"/>
          <p:cNvSpPr/>
          <p:nvPr/>
        </p:nvSpPr>
        <p:spPr>
          <a:xfrm>
            <a:off x="539496" y="4909295"/>
            <a:ext cx="11109960" cy="98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3.（2024·江西·中考改编）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Helen?</a:t>
            </a:r>
            <a:endParaRPr lang="en-US" altLang="zh-CN" sz="2800" dirty="0"/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baseball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lesson.(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1" name="QC_7_AN.46_1#f94e4d27a.bracket?vaa=1&amp;vcp=1&amp;pid=ff952c9e4&amp;color=0,0,0&amp;vpa=13&amp;vtp=1&amp;vaab=1"/>
          <p:cNvSpPr/>
          <p:nvPr/>
        </p:nvSpPr>
        <p:spPr>
          <a:xfrm>
            <a:off x="9717628" y="5423709"/>
            <a:ext cx="495300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2" name="QC_7_BD.45_2#f94e4d27a.choices?vaa=1&amp;vcp=1&amp;pid=ff952c9e4&amp;color=0,0,0&amp;vtp=1&amp;vaab=1&amp;bbb=1"/>
          <p:cNvSpPr/>
          <p:nvPr/>
        </p:nvSpPr>
        <p:spPr>
          <a:xfrm>
            <a:off x="539496" y="5971968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  <p:bldP spid="11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47_1#6b51e9493?sp=1&amp;vaa=1&amp;vcp=1&amp;pid=ff952c9e4&amp;color=0,0,0&amp;vtp=1&amp;vaab=1&amp;bt=1&amp;bb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4.（2024·四川乐山·中考）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—Hello,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Jenny,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kitchen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6b51e9493.bracket?vaa=1&amp;vcp=1&amp;pid=ff952c9e4&amp;color=0,0,0&amp;vpa=14&amp;vtp=1&amp;vaab=1"/>
          <p:cNvSpPr/>
          <p:nvPr/>
        </p:nvSpPr>
        <p:spPr>
          <a:xfrm>
            <a:off x="10028016" y="118876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47_2#6b51e9493.choices?vaa=1&amp;vcp=1&amp;pid=ff952c9e4&amp;color=0,0,0&amp;vtp=1&amp;vaab=1&amp;bbb=1"/>
          <p:cNvSpPr/>
          <p:nvPr/>
        </p:nvSpPr>
        <p:spPr>
          <a:xfrm>
            <a:off x="539496" y="18296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.cooked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cooking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cook</a:t>
            </a:r>
            <a:endParaRPr lang="en-US" altLang="zh-CN" sz="2800" dirty="0"/>
          </a:p>
        </p:txBody>
      </p:sp>
      <p:sp>
        <p:nvSpPr>
          <p:cNvPr id="5" name="QC_7_BD.49_1#64dfdcf08?vaa=1&amp;vcp=1&amp;pid=ff952c9e4&amp;color=0,0,0&amp;vtp=1&amp;vaab=1&amp;bbb=1&amp;hb=1"/>
          <p:cNvSpPr/>
          <p:nvPr/>
        </p:nvSpPr>
        <p:spPr>
          <a:xfrm>
            <a:off x="539496" y="245908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5.（2024·河北·中考改编）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Jenny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6:00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2_1#64dfdcf08.bracket?vaa=1&amp;vcp=1&amp;pid=ff952c9e4&amp;color=0,0,0&amp;vpa=15&amp;vtp=1&amp;vaab=1"/>
          <p:cNvSpPr/>
          <p:nvPr/>
        </p:nvSpPr>
        <p:spPr>
          <a:xfrm>
            <a:off x="3985165" y="309344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7_BD.49_2#64dfdcf08.choices?vaa=1&amp;vcp=1&amp;pid=ff952c9e4&amp;color=0,0,0&amp;vtp=1&amp;vaab=1&amp;bbb=1"/>
          <p:cNvSpPr/>
          <p:nvPr/>
        </p:nvSpPr>
        <p:spPr>
          <a:xfrm>
            <a:off x="539496" y="37282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8" name="QC_7_BD.51_1#6ab76492b?vaa=1&amp;vcp=1&amp;pid=ff952c9e4&amp;color=0,0,0&amp;vtp=1&amp;vaab=1&amp;bbb=1&amp;hb=1"/>
          <p:cNvSpPr/>
          <p:nvPr/>
        </p:nvSpPr>
        <p:spPr>
          <a:xfrm>
            <a:off x="539496" y="43577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6.（2024·江苏宿迁·中考改编）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hometown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flowers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7_AN.52_1#6ab76492b.bracket?vaa=1&amp;vcp=1&amp;pid=ff952c9e4&amp;color=0,0,0&amp;vpa=16&amp;vtp=1&amp;vaab=1"/>
          <p:cNvSpPr/>
          <p:nvPr/>
        </p:nvSpPr>
        <p:spPr>
          <a:xfrm>
            <a:off x="8405781" y="499209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7_BD.51_2#6ab76492b.choices?vaa=1&amp;vcp=1&amp;pid=ff952c9e4&amp;color=0,0,0&amp;vtp=1&amp;vaab=1&amp;bbb=1"/>
          <p:cNvSpPr/>
          <p:nvPr/>
        </p:nvSpPr>
        <p:spPr>
          <a:xfrm>
            <a:off x="539496" y="56269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.plant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planting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.planted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53_1#36b65112f?vaa=1&amp;vcp=1&amp;pid=ff952c9e4&amp;color=0,0,0&amp;vtp=1&amp;vaab=1&amp;bt=1&amp;bbb=1&amp;hb=1"/>
          <p:cNvSpPr/>
          <p:nvPr/>
        </p:nvSpPr>
        <p:spPr>
          <a:xfrm>
            <a:off x="539496" y="554400"/>
            <a:ext cx="11109960" cy="1023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7.（2024·江苏无锡·中考改编）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John!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called.(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36b65112f.bracket?vaa=1&amp;vcp=1&amp;pid=ff952c9e4&amp;color=0,0,0&amp;vpa=17&amp;vtp=1&amp;vaab=1"/>
          <p:cNvSpPr/>
          <p:nvPr/>
        </p:nvSpPr>
        <p:spPr>
          <a:xfrm>
            <a:off x="4615402" y="1087737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53_2#36b65112f.choices?vaa=1&amp;vcp=1&amp;pid=ff952c9e4&amp;color=0,0,0&amp;vtp=1&amp;vaab=1&amp;bbb=1"/>
          <p:cNvSpPr/>
          <p:nvPr/>
        </p:nvSpPr>
        <p:spPr>
          <a:xfrm>
            <a:off x="539496" y="1645076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taking</a:t>
            </a:r>
            <a:endParaRPr lang="en-US" altLang="zh-CN" sz="2800" dirty="0"/>
          </a:p>
        </p:txBody>
      </p:sp>
      <p:sp>
        <p:nvSpPr>
          <p:cNvPr id="5" name="QC_7_BD.55_1#9adea8865?sp=1&amp;vaa=1&amp;vcp=1&amp;pid=ff952c9e4&amp;color=0,0,0&amp;vtp=1&amp;vaab=1&amp;bbb=1&amp;hb=1"/>
          <p:cNvSpPr/>
          <p:nvPr/>
        </p:nvSpPr>
        <p:spPr>
          <a:xfrm>
            <a:off x="539496" y="2173270"/>
            <a:ext cx="11109960" cy="1569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8.（2024·甘肃平凉·中考改编）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—Oh,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left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umbrella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heavy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afternoon.</a:t>
            </a:r>
            <a:endParaRPr lang="en-US" altLang="zh-CN" sz="2800" dirty="0"/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worry,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2_1#9adea8865.bracket?vaa=1&amp;vcp=1&amp;pid=ff952c9e4&amp;color=0,0,0&amp;vpa=18&amp;vtp=1&amp;vaab=1"/>
          <p:cNvSpPr/>
          <p:nvPr/>
        </p:nvSpPr>
        <p:spPr>
          <a:xfrm>
            <a:off x="7316375" y="3252707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7_BD.55_2#9adea8865.choices?vaa=1&amp;vcp=1&amp;pid=ff952c9e4&amp;color=0,0,0&amp;vtp=1&amp;vaab=1&amp;bbb=1"/>
          <p:cNvSpPr/>
          <p:nvPr/>
        </p:nvSpPr>
        <p:spPr>
          <a:xfrm>
            <a:off x="539496" y="3816713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.are</a:t>
            </a:r>
            <a:endParaRPr lang="en-US" altLang="zh-CN" sz="2800" dirty="0"/>
          </a:p>
        </p:txBody>
      </p:sp>
      <p:sp>
        <p:nvSpPr>
          <p:cNvPr id="8" name="QC_7_BD.57_1#a548bc4e4?sp=1&amp;vaa=1&amp;vcp=1&amp;pid=ff952c9e4&amp;color=0,0,0&amp;vtp=1&amp;vaab=1&amp;bbb=1&amp;hb=1"/>
          <p:cNvSpPr/>
          <p:nvPr/>
        </p:nvSpPr>
        <p:spPr>
          <a:xfrm>
            <a:off x="539496" y="4344907"/>
            <a:ext cx="11109960" cy="1569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9.（2024·安徽·中考改编）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—Excuse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dictionary?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behind.</a:t>
            </a:r>
            <a:endParaRPr lang="en-US" altLang="zh-CN" sz="2800" dirty="0"/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7_AN.58_1#a548bc4e4.bracket?vaa=1&amp;vcp=1&amp;pid=ff952c9e4&amp;color=0,0,0&amp;vpa=19&amp;vtp=1&amp;vaab=1"/>
          <p:cNvSpPr/>
          <p:nvPr/>
        </p:nvSpPr>
        <p:spPr>
          <a:xfrm>
            <a:off x="4193127" y="5424344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7_BD.57_2#a548bc4e4.choices?vaa=1&amp;vcp=1&amp;pid=ff952c9e4&amp;color=0,0,0&amp;vtp=1&amp;vaab=1&amp;bbb=1"/>
          <p:cNvSpPr/>
          <p:nvPr/>
        </p:nvSpPr>
        <p:spPr>
          <a:xfrm>
            <a:off x="539496" y="5988350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.leave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left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cb79594f.fixed?vcp=1&amp;pid=c24ccf9c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动词的时态及语态</a:t>
            </a:r>
            <a:endParaRPr lang="en-US" altLang="zh-CN" sz="4000" dirty="0"/>
          </a:p>
        </p:txBody>
      </p:sp>
      <p:sp>
        <p:nvSpPr>
          <p:cNvPr id="3" name="C_4_BD#fcb79594f.fixed?vcp=1&amp;pid=c24ccf9c4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59_1#571ec9628?vaa=1&amp;vcp=1&amp;pid=ff952c9e4&amp;color=0,0,0&amp;vtp=1&amp;vaab=1&amp;bt=1&amp;bbb=1&amp;hb=1"/>
          <p:cNvSpPr/>
          <p:nvPr/>
        </p:nvSpPr>
        <p:spPr>
          <a:xfrm>
            <a:off x="539496" y="554400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10.（2024·河北·中考改编）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expecting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afraid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571ec9628.bracket?vaa=1&amp;vcp=1&amp;pid=ff952c9e4&amp;color=0,0,0&amp;vpa=20&amp;vtp=1&amp;vaab=1"/>
          <p:cNvSpPr/>
          <p:nvPr/>
        </p:nvSpPr>
        <p:spPr>
          <a:xfrm>
            <a:off x="3116230" y="1154094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59_2#571ec9628.choices?vaa=1&amp;vcp=1&amp;pid=ff952c9e4&amp;color=0,0,0&amp;vtp=1&amp;vaab=1&amp;bbb=1"/>
          <p:cNvSpPr/>
          <p:nvPr/>
        </p:nvSpPr>
        <p:spPr>
          <a:xfrm>
            <a:off x="539496" y="1763694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.order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B.ordered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order</a:t>
            </a:r>
            <a:endParaRPr lang="en-US" altLang="zh-CN" sz="2800" dirty="0"/>
          </a:p>
        </p:txBody>
      </p:sp>
      <p:sp>
        <p:nvSpPr>
          <p:cNvPr id="5" name="QC_7_BD.61_1#58a371dcd?sp=1&amp;vaa=1&amp;vcp=1&amp;pid=ff952c9e4&amp;color=0,0,0&amp;vtp=1&amp;vaab=1&amp;bbb=1&amp;hb=1"/>
          <p:cNvSpPr/>
          <p:nvPr/>
        </p:nvSpPr>
        <p:spPr>
          <a:xfrm>
            <a:off x="539496" y="2360530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11.（2024·江西·中考改编）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—Oh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shoes.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shop.(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2_1#58a371dcd.bracket?vaa=1&amp;vcp=1&amp;pid=ff952c9e4&amp;color=0,0,0&amp;vpa=21&amp;vtp=1&amp;vaab=1"/>
          <p:cNvSpPr/>
          <p:nvPr/>
        </p:nvSpPr>
        <p:spPr>
          <a:xfrm>
            <a:off x="2229389" y="3569824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7_BD.61_2#58a371dcd.choices?vaa=1&amp;vcp=1&amp;pid=ff952c9e4&amp;color=0,0,0&amp;vtp=1&amp;vaab=1&amp;bbb=1"/>
          <p:cNvSpPr/>
          <p:nvPr/>
        </p:nvSpPr>
        <p:spPr>
          <a:xfrm>
            <a:off x="539496" y="4166788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.came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endParaRPr lang="en-US" altLang="zh-CN" sz="2800" dirty="0"/>
          </a:p>
        </p:txBody>
      </p:sp>
      <p:sp>
        <p:nvSpPr>
          <p:cNvPr id="8" name="QC_7_BD.63_1#1628a18f6?vaa=1&amp;vcp=1&amp;pid=ff952c9e4&amp;color=0,0,0&amp;vtp=1&amp;vaab=1&amp;bbb=1&amp;hb=1"/>
          <p:cNvSpPr/>
          <p:nvPr/>
        </p:nvSpPr>
        <p:spPr>
          <a:xfrm>
            <a:off x="539496" y="4763624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12.（2024·江苏常州·中考改编）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Yancheng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several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7_AN.64_1#1628a18f6.bracket?vaa=1&amp;vcp=1&amp;pid=ff952c9e4&amp;color=0,0,0&amp;vpa=22&amp;vtp=1&amp;vaab=1"/>
          <p:cNvSpPr/>
          <p:nvPr/>
        </p:nvSpPr>
        <p:spPr>
          <a:xfrm>
            <a:off x="5750465" y="5363318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7_BD.63_2#1628a18f6.choices?vaa=1&amp;vcp=1&amp;pid=ff952c9e4&amp;color=0,0,0&amp;vtp=1&amp;vaab=1&amp;bbb=1"/>
          <p:cNvSpPr/>
          <p:nvPr/>
        </p:nvSpPr>
        <p:spPr>
          <a:xfrm>
            <a:off x="539496" y="5972982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.visit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65_1#99717d0e5?sp=1&amp;vaa=1&amp;vcp=1&amp;pid=ff952c9e4&amp;color=0,0,0&amp;vtp=1&amp;vaab=1&amp;bt=1&amp;bbb=1&amp;hb=1"/>
          <p:cNvSpPr/>
          <p:nvPr/>
        </p:nvSpPr>
        <p:spPr>
          <a:xfrm>
            <a:off x="539496" y="89849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13.（2024·四川遂宁·中考改编）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—Tim,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bicycle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sister.(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99717d0e5.bracket?vaa=1&amp;vcp=1&amp;pid=ff952c9e4&amp;color=0,0,0&amp;vpa=23&amp;vtp=1&amp;vaab=1"/>
          <p:cNvSpPr/>
          <p:nvPr/>
        </p:nvSpPr>
        <p:spPr>
          <a:xfrm>
            <a:off x="6530944" y="21805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65_2#99717d0e5.choices?vaa=1&amp;vcp=1&amp;pid=ff952c9e4&amp;color=0,0,0&amp;vtp=1&amp;vaab=1&amp;bbb=1"/>
          <p:cNvSpPr/>
          <p:nvPr/>
        </p:nvSpPr>
        <p:spPr>
          <a:xfrm>
            <a:off x="539496" y="28144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cutting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fixing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5" name="QC_7_BD.67_1#b01a1a38f?vaa=1&amp;vcp=1&amp;pid=ff952c9e4&amp;color=0,0,0&amp;vtp=1&amp;vaab=1&amp;bbb=1&amp;hb=1"/>
          <p:cNvSpPr/>
          <p:nvPr/>
        </p:nvSpPr>
        <p:spPr>
          <a:xfrm>
            <a:off x="539496" y="344389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14.（2024·四川成都·中考）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astronauts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Shenzhou-18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Tiangong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April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68_1#b01a1a38f.bracket?vaa=1&amp;vcp=1&amp;pid=ff952c9e4&amp;color=0,0,0&amp;vpa=24&amp;vtp=1&amp;vaab=1"/>
          <p:cNvSpPr/>
          <p:nvPr/>
        </p:nvSpPr>
        <p:spPr>
          <a:xfrm>
            <a:off x="7672356" y="472595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7_BD.67_2#b01a1a38f.choices?vaa=1&amp;vcp=1&amp;pid=ff952c9e4&amp;color=0,0,0&amp;vtp=1&amp;vaab=1&amp;bbb=1"/>
          <p:cNvSpPr/>
          <p:nvPr/>
        </p:nvSpPr>
        <p:spPr>
          <a:xfrm>
            <a:off x="539496" y="53664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69_1#6fe6dc3e6?vaa=1&amp;vcp=1&amp;pid=ff952c9e4&amp;color=0,0,0&amp;vtp=1&amp;vaab=1&amp;bt=1&amp;bbb=1&amp;hb=1"/>
          <p:cNvSpPr/>
          <p:nvPr/>
        </p:nvSpPr>
        <p:spPr>
          <a:xfrm>
            <a:off x="539496" y="554400"/>
            <a:ext cx="11109960" cy="15347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15.（2024·江苏连云港·中考改编）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martial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武术）,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Taijiquan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6fe6dc3e6.bracket?vaa=1&amp;vcp=1&amp;pid=ff952c9e4&amp;color=0,0,0&amp;vpa=25&amp;vtp=1&amp;vaab=1"/>
          <p:cNvSpPr/>
          <p:nvPr/>
        </p:nvSpPr>
        <p:spPr>
          <a:xfrm>
            <a:off x="2782856" y="1608500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69_2#6fe6dc3e6.choices?vaa=1&amp;vcp=1&amp;pid=ff952c9e4&amp;color=0,0,0&amp;vtp=1&amp;vaab=1&amp;bbb=1"/>
          <p:cNvSpPr/>
          <p:nvPr/>
        </p:nvSpPr>
        <p:spPr>
          <a:xfrm>
            <a:off x="539496" y="2152822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.spreads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spreading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spread</a:t>
            </a:r>
            <a:endParaRPr lang="en-US" altLang="zh-CN" sz="2800" dirty="0"/>
          </a:p>
        </p:txBody>
      </p:sp>
      <p:sp>
        <p:nvSpPr>
          <p:cNvPr id="5" name="QC_7_BD.71_1#e22c476ae?sp=1&amp;vaa=1&amp;vcp=1&amp;pid=ff952c9e4&amp;color=0,0,0&amp;vtp=1&amp;vaab=1&amp;bbb=1&amp;hb=1"/>
          <p:cNvSpPr/>
          <p:nvPr/>
        </p:nvSpPr>
        <p:spPr>
          <a:xfrm>
            <a:off x="539496" y="2665203"/>
            <a:ext cx="11109960" cy="15347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16.（2024·黑龙江牡丹江·中考）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hungry.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zongzi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already.(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2_1#e22c476ae.bracket?vaa=1&amp;vcp=1&amp;pid=ff952c9e4&amp;color=0,0,0&amp;vpa=26&amp;vtp=1&amp;vaab=1"/>
          <p:cNvSpPr/>
          <p:nvPr/>
        </p:nvSpPr>
        <p:spPr>
          <a:xfrm>
            <a:off x="10663587" y="3719303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7_BD.71_2#e22c476ae.choices?vaa=1&amp;vcp=1&amp;pid=ff952c9e4&amp;color=0,0,0&amp;vtp=1&amp;vaab=1&amp;bbb=1"/>
          <p:cNvSpPr/>
          <p:nvPr/>
        </p:nvSpPr>
        <p:spPr>
          <a:xfrm>
            <a:off x="539496" y="4261022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B.ate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eaten</a:t>
            </a:r>
            <a:endParaRPr lang="en-US" altLang="zh-CN" sz="2800" dirty="0"/>
          </a:p>
        </p:txBody>
      </p:sp>
      <p:sp>
        <p:nvSpPr>
          <p:cNvPr id="8" name="QC_7_BD.73_1#f00e5c362?vaa=1&amp;vcp=1&amp;pid=ff952c9e4&amp;color=0,0,0&amp;vtp=1&amp;vaab=1&amp;bbb=1&amp;hb=1"/>
          <p:cNvSpPr/>
          <p:nvPr/>
        </p:nvSpPr>
        <p:spPr>
          <a:xfrm>
            <a:off x="539496" y="4773403"/>
            <a:ext cx="11109960" cy="1001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17.（2024·江苏扬州·中考改编）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born,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flat.(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7_AN.74_1#f00e5c362.bracket?vaa=1&amp;vcp=1&amp;pid=ff952c9e4&amp;color=0,0,0&amp;vpa=27&amp;vtp=1&amp;vaab=1"/>
          <p:cNvSpPr/>
          <p:nvPr/>
        </p:nvSpPr>
        <p:spPr>
          <a:xfrm>
            <a:off x="3350165" y="5294103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7_BD.73_2#f00e5c362.choices?vaa=1&amp;vcp=1&amp;pid=ff952c9e4&amp;color=0,0,0&amp;vtp=1&amp;vaab=1&amp;bbb=1"/>
          <p:cNvSpPr/>
          <p:nvPr/>
        </p:nvSpPr>
        <p:spPr>
          <a:xfrm>
            <a:off x="539496" y="5844331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5_1#87c3223ae?vaa=1&amp;vcp=1&amp;pid=ff952c9e4&amp;color=0,0,0&amp;vtp=1&amp;vaab=1&amp;bt=1&amp;bbb=1&amp;hb=1"/>
          <p:cNvSpPr/>
          <p:nvPr/>
        </p:nvSpPr>
        <p:spPr>
          <a:xfrm>
            <a:off x="539496" y="554400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18.（2024·甘肃临夏州·中考改编）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87c3223ae.bracket?vaa=1&amp;vcp=1&amp;pid=ff952c9e4&amp;color=0,0,0&amp;vpa=28&amp;vtp=1&amp;vaab=1"/>
          <p:cNvSpPr/>
          <p:nvPr/>
        </p:nvSpPr>
        <p:spPr>
          <a:xfrm>
            <a:off x="1654714" y="1154094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75_2#87c3223ae.choices?vaa=1&amp;vcp=1&amp;pid=ff952c9e4&amp;color=0,0,0&amp;vtp=1&amp;vaab=1&amp;bbb=1"/>
          <p:cNvSpPr/>
          <p:nvPr/>
        </p:nvSpPr>
        <p:spPr>
          <a:xfrm>
            <a:off x="539496" y="1763694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gone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5" name="QC_7_BD.77_1#36f566a9c?sp=1&amp;vaa=1&amp;vcp=1&amp;pid=ff952c9e4&amp;color=0,0,0&amp;vtp=1&amp;vaab=1&amp;bbb=1"/>
          <p:cNvSpPr/>
          <p:nvPr/>
        </p:nvSpPr>
        <p:spPr>
          <a:xfrm>
            <a:off x="539496" y="2360530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19.（2024·黑龙江龙东地区·中考）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—Lucy,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Wang?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Hе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Beijing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attend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meeting.(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2_1#36f566a9c.bracket?vaa=1&amp;vcp=1&amp;pid=ff952c9e4&amp;color=0,0,0&amp;vpa=29&amp;vtp=1&amp;vaab=1"/>
          <p:cNvSpPr/>
          <p:nvPr/>
        </p:nvSpPr>
        <p:spPr>
          <a:xfrm>
            <a:off x="7652289" y="2960224"/>
            <a:ext cx="5159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7_BD.77_2#36f566a9c.choices?vaa=1&amp;vcp=1&amp;pid=ff952c9e4&amp;color=0,0,0&amp;vtp=1&amp;vaab=1&amp;bbb=1"/>
          <p:cNvSpPr/>
          <p:nvPr/>
        </p:nvSpPr>
        <p:spPr>
          <a:xfrm>
            <a:off x="539496" y="3569888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gone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8" name="QC_7_BD.79_1#8c0d6f9ba?sp=1&amp;vaa=1&amp;vcp=1&amp;pid=ff952c9e4&amp;color=0,0,0&amp;vtp=1&amp;vaab=1&amp;bbb=1&amp;hb=1"/>
          <p:cNvSpPr/>
          <p:nvPr/>
        </p:nvSpPr>
        <p:spPr>
          <a:xfrm>
            <a:off x="539496" y="4166724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（2024·四川凉山州·中考）—Have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Wall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trip.(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7_AN.80_1#8c0d6f9ba.bracket?vaa=1&amp;vcp=1&amp;pid=ff952c9e4&amp;color=0,0,0&amp;vpa=30&amp;vtp=1&amp;vaab=1"/>
          <p:cNvSpPr/>
          <p:nvPr/>
        </p:nvSpPr>
        <p:spPr>
          <a:xfrm>
            <a:off x="8785067" y="5376018"/>
            <a:ext cx="5159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7_BD.79_2#8c0d6f9ba.choices?vaa=1&amp;vcp=1&amp;pid=ff952c9e4&amp;color=0,0,0&amp;vtp=1&amp;vaab=1&amp;bbb=1"/>
          <p:cNvSpPr/>
          <p:nvPr/>
        </p:nvSpPr>
        <p:spPr>
          <a:xfrm>
            <a:off x="539496" y="5972982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gone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81_1#a11c5a1f7?sp=1&amp;vaa=1&amp;vcp=1&amp;pid=ff952c9e4&amp;color=0,0,0&amp;vtp=1&amp;vaab=1&amp;bt=1&amp;bb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worry.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push.(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a11c5a1f7.bracket?vaa=1&amp;vcp=1&amp;pid=ff952c9e4&amp;color=0,0,0&amp;vpa=31&amp;vtp=1&amp;vaab=1"/>
          <p:cNvSpPr/>
          <p:nvPr/>
        </p:nvSpPr>
        <p:spPr>
          <a:xfrm>
            <a:off x="8150384" y="118876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81_2#a11c5a1f7.choices?vaa=1&amp;vcp=1&amp;pid=ff952c9e4&amp;color=0,0,0&amp;vtp=1&amp;vaab=1&amp;bbb=1"/>
          <p:cNvSpPr/>
          <p:nvPr/>
        </p:nvSpPr>
        <p:spPr>
          <a:xfrm>
            <a:off x="539496" y="18296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.give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B.gave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endParaRPr lang="en-US" altLang="zh-CN" sz="2800" dirty="0"/>
          </a:p>
        </p:txBody>
      </p:sp>
      <p:sp>
        <p:nvSpPr>
          <p:cNvPr id="5" name="QC_7_BD.83_1#a13a96ae6?vaa=1&amp;vcp=1&amp;pid=ff952c9e4&amp;color=0,0,0&amp;vtp=1&amp;vaab=1&amp;bbb=1&amp;hb=1"/>
          <p:cNvSpPr/>
          <p:nvPr/>
        </p:nvSpPr>
        <p:spPr>
          <a:xfrm>
            <a:off x="539496" y="245908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22.（2023·河北·中考改编）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sister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2_1#a13a96ae6.bracket?vaa=1&amp;vcp=1&amp;pid=ff952c9e4&amp;color=0,0,0&amp;vpa=32&amp;vtp=1&amp;vaab=1"/>
          <p:cNvSpPr/>
          <p:nvPr/>
        </p:nvSpPr>
        <p:spPr>
          <a:xfrm>
            <a:off x="4378865" y="309344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7_BD.83_2#a13a96ae6.choices?vaa=1&amp;vcp=1&amp;pid=ff952c9e4&amp;color=0,0,0&amp;vtp=1&amp;vaab=1&amp;bbb=1"/>
          <p:cNvSpPr/>
          <p:nvPr/>
        </p:nvSpPr>
        <p:spPr>
          <a:xfrm>
            <a:off x="539496" y="37282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.reads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endParaRPr lang="en-US" altLang="zh-CN" sz="2800" dirty="0"/>
          </a:p>
        </p:txBody>
      </p:sp>
      <p:sp>
        <p:nvSpPr>
          <p:cNvPr id="8" name="QC_7_BD.85_1#e021120ad?vaa=1&amp;vcp=1&amp;pid=ff952c9e4&amp;color=0,0,0&amp;vtp=1&amp;vaab=1&amp;bbb=1&amp;hb=1"/>
          <p:cNvSpPr/>
          <p:nvPr/>
        </p:nvSpPr>
        <p:spPr>
          <a:xfrm>
            <a:off x="539496" y="43577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23.（2023·北京·中考改编）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concert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tomorrow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7_AN.86_1#e021120ad.bracket?vaa=1&amp;vcp=1&amp;pid=ff952c9e4&amp;color=0,0,0&amp;vpa=33&amp;vtp=1&amp;vaab=1"/>
          <p:cNvSpPr/>
          <p:nvPr/>
        </p:nvSpPr>
        <p:spPr>
          <a:xfrm>
            <a:off x="5956840" y="499209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7_BD.85_2#e021120ad.choices?vaa=1&amp;vcp=1&amp;pid=ff952c9e4&amp;color=0,0,0&amp;vtp=1&amp;vaab=1&amp;bbb=1"/>
          <p:cNvSpPr/>
          <p:nvPr/>
        </p:nvSpPr>
        <p:spPr>
          <a:xfrm>
            <a:off x="539496" y="56269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.have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87_1#628fe8950?vaa=1&amp;vcp=1&amp;pid=ff952c9e4&amp;color=0,0,0&amp;vtp=1&amp;vaab=1&amp;bt=1&amp;bbb=1&amp;hb=1"/>
          <p:cNvSpPr/>
          <p:nvPr/>
        </p:nvSpPr>
        <p:spPr>
          <a:xfrm>
            <a:off x="539496" y="554400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24.（2023·江西·中考改编）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tickets!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Tony.(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628fe8950.bracket?vaa=1&amp;vcp=1&amp;pid=ff952c9e4&amp;color=0,0,0&amp;vpa=34&amp;vtp=1&amp;vaab=1"/>
          <p:cNvSpPr/>
          <p:nvPr/>
        </p:nvSpPr>
        <p:spPr>
          <a:xfrm>
            <a:off x="4864323" y="1154094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87_2#628fe8950.choices?vaa=1&amp;vcp=1&amp;pid=ff952c9e4&amp;color=0,0,0&amp;vtp=1&amp;vaab=1&amp;bbb=1"/>
          <p:cNvSpPr/>
          <p:nvPr/>
        </p:nvSpPr>
        <p:spPr>
          <a:xfrm>
            <a:off x="539496" y="1763694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gone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endParaRPr lang="en-US" altLang="zh-CN" sz="2800" dirty="0"/>
          </a:p>
        </p:txBody>
      </p:sp>
      <p:sp>
        <p:nvSpPr>
          <p:cNvPr id="5" name="QC_7_BD.89_1#6f3ee4e15?sp=1&amp;vaa=1&amp;vcp=1&amp;pid=ff952c9e4&amp;color=0,0,0&amp;vtp=1&amp;vaab=1&amp;bbb=1&amp;hb=1"/>
          <p:cNvSpPr/>
          <p:nvPr/>
        </p:nvSpPr>
        <p:spPr>
          <a:xfrm>
            <a:off x="539496" y="2360530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25.（2023·湖南益阳·中考）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—I’ve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already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museum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you?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2_1#6f3ee4e15.bracket?vaa=1&amp;vcp=1&amp;pid=ff952c9e4&amp;color=0,0,0&amp;vpa=35&amp;vtp=1&amp;vaab=1"/>
          <p:cNvSpPr/>
          <p:nvPr/>
        </p:nvSpPr>
        <p:spPr>
          <a:xfrm>
            <a:off x="6767481" y="3569824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7_BD.89_2#6f3ee4e15.choices?vaa=1&amp;vcp=1&amp;pid=ff952c9e4&amp;color=0,0,0&amp;vtp=1&amp;vaab=1&amp;bbb=1"/>
          <p:cNvSpPr/>
          <p:nvPr/>
        </p:nvSpPr>
        <p:spPr>
          <a:xfrm>
            <a:off x="539496" y="4166788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B.went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gone</a:t>
            </a:r>
            <a:endParaRPr lang="en-US" altLang="zh-CN" sz="2800" dirty="0"/>
          </a:p>
        </p:txBody>
      </p:sp>
      <p:sp>
        <p:nvSpPr>
          <p:cNvPr id="8" name="QC_7_BD.91_1#7ce99c381?vaa=1&amp;vcp=1&amp;pid=ff952c9e4&amp;color=0,0,0&amp;vtp=1&amp;vaab=1&amp;bbb=1&amp;hb=1"/>
          <p:cNvSpPr/>
          <p:nvPr/>
        </p:nvSpPr>
        <p:spPr>
          <a:xfrm>
            <a:off x="539496" y="4763624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26.（2023·甘肃白银·中考改编）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ice,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7_AN.92_1#7ce99c381.bracket?vaa=1&amp;vcp=1&amp;pid=ff952c9e4&amp;color=0,0,0&amp;vpa=36&amp;vtp=1&amp;vaab=1"/>
          <p:cNvSpPr/>
          <p:nvPr/>
        </p:nvSpPr>
        <p:spPr>
          <a:xfrm>
            <a:off x="1674781" y="5363318"/>
            <a:ext cx="5159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7_BD.91_2#7ce99c381.choices?vaa=1&amp;vcp=1&amp;pid=ff952c9e4&amp;color=0,0,0&amp;vtp=1&amp;vaab=1&amp;bbb=1"/>
          <p:cNvSpPr/>
          <p:nvPr/>
        </p:nvSpPr>
        <p:spPr>
          <a:xfrm>
            <a:off x="539496" y="5972982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.turns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B.turned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93_1#c76a67b58?sp=1&amp;vaa=1&amp;vcp=1&amp;pid=ff952c9e4&amp;color=0,0,0&amp;vtp=1&amp;vaab=1&amp;bt=1&amp;bbb=1&amp;hb=1"/>
          <p:cNvSpPr/>
          <p:nvPr/>
        </p:nvSpPr>
        <p:spPr>
          <a:xfrm>
            <a:off x="539496" y="122005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27.（2023·云南·中考改编）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Naxi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Ancient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yet?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Naxi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culture.(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c76a67b58.bracket?vaa=1&amp;vcp=1&amp;pid=ff952c9e4&amp;color=0,0,0&amp;vpa=37&amp;vtp=1&amp;vaab=1"/>
          <p:cNvSpPr/>
          <p:nvPr/>
        </p:nvSpPr>
        <p:spPr>
          <a:xfrm>
            <a:off x="7481728" y="25021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93_2#c76a67b58.choices?vaa=1&amp;vcp=1&amp;pid=ff952c9e4&amp;color=0,0,0&amp;vtp=1&amp;vaab=1&amp;bbb=1"/>
          <p:cNvSpPr/>
          <p:nvPr/>
        </p:nvSpPr>
        <p:spPr>
          <a:xfrm>
            <a:off x="539496" y="313801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A.Has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.Have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.Did;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</a:t>
            </a:r>
            <a:endParaRPr lang="en-US" altLang="zh-CN" sz="2800" dirty="0"/>
          </a:p>
        </p:txBody>
      </p:sp>
      <p:sp>
        <p:nvSpPr>
          <p:cNvPr id="5" name="QC_7_BD.95_1#1998f03d6?vaa=1&amp;vcp=1&amp;pid=ff952c9e4&amp;color=0,0,0&amp;vtp=1&amp;vaab=1&amp;bbb=1&amp;hb=1"/>
          <p:cNvSpPr/>
          <p:nvPr/>
        </p:nvSpPr>
        <p:spPr>
          <a:xfrm>
            <a:off x="539496" y="376748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28.（2023·辽宁本溪、辽阳、葫芦岛·中考改编）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boys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soccer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96_1#1998f03d6.bracket?vaa=1&amp;vcp=1&amp;pid=ff952c9e4&amp;color=0,0,0&amp;vpa=38&amp;vtp=1&amp;vaab=1"/>
          <p:cNvSpPr/>
          <p:nvPr/>
        </p:nvSpPr>
        <p:spPr>
          <a:xfrm>
            <a:off x="8219028" y="440185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7_BD.95_2#1998f03d6.choices?vaa=1&amp;vcp=1&amp;pid=ff952c9e4&amp;color=0,0,0&amp;vtp=1&amp;vaab=1&amp;bbb=1"/>
          <p:cNvSpPr/>
          <p:nvPr/>
        </p:nvSpPr>
        <p:spPr>
          <a:xfrm>
            <a:off x="539496" y="50366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97_1#594f91633?sp=1&amp;vaa=1&amp;vcp=1&amp;pid=ff952c9e4&amp;color=0,0,0&amp;vtp=1&amp;vaab=1&amp;bbb=1&amp;hb=1">
            <a:extLst>
              <a:ext uri="{FF2B5EF4-FFF2-40B4-BE49-F238E27FC236}">
                <a16:creationId xmlns:a16="http://schemas.microsoft.com/office/drawing/2014/main" id="{5B044E67-E639-907E-6A92-0C4C30FB67E4}"/>
              </a:ext>
            </a:extLst>
          </p:cNvPr>
          <p:cNvSpPr/>
          <p:nvPr/>
        </p:nvSpPr>
        <p:spPr>
          <a:xfrm>
            <a:off x="539496" y="185971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29.（2023·四川泸州·中考改编）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graduation?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encouraged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97_2#594f91633.choices?vaa=1&amp;vcp=1&amp;pid=ff952c9e4&amp;color=0,0,0&amp;vtp=1&amp;vaab=1&amp;bbb=1">
            <a:extLst>
              <a:ext uri="{FF2B5EF4-FFF2-40B4-BE49-F238E27FC236}">
                <a16:creationId xmlns:a16="http://schemas.microsoft.com/office/drawing/2014/main" id="{E3A6631B-05DF-8DA7-5507-E601A4A1CF79}"/>
              </a:ext>
            </a:extLst>
          </p:cNvPr>
          <p:cNvSpPr/>
          <p:nvPr/>
        </p:nvSpPr>
        <p:spPr>
          <a:xfrm>
            <a:off x="539496" y="441605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failed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failing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.failed</a:t>
            </a:r>
            <a:endParaRPr lang="en-US" altLang="zh-CN" sz="2800" dirty="0"/>
          </a:p>
        </p:txBody>
      </p:sp>
      <p:sp>
        <p:nvSpPr>
          <p:cNvPr id="4" name="QC_7_AN.98_1#594f91633.bracket?vaa=1&amp;vcp=1&amp;pid=ff952c9e4&amp;color=0,0,0&amp;vpa=39&amp;vtp=1&amp;vaab=1">
            <a:extLst>
              <a:ext uri="{FF2B5EF4-FFF2-40B4-BE49-F238E27FC236}">
                <a16:creationId xmlns:a16="http://schemas.microsoft.com/office/drawing/2014/main" id="{AF58904E-09F3-7E1A-C65C-C6977BEFFC85}"/>
              </a:ext>
            </a:extLst>
          </p:cNvPr>
          <p:cNvSpPr/>
          <p:nvPr/>
        </p:nvSpPr>
        <p:spPr>
          <a:xfrm>
            <a:off x="1673764" y="378948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31713658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99_1#0a688f216?sp=1&amp;vaa=1&amp;vcp=1&amp;pid=ff952c9e4&amp;color=0,0,0&amp;vtp=1&amp;vaab=1&amp;bt=1&amp;bbb=1"/>
          <p:cNvSpPr/>
          <p:nvPr/>
        </p:nvSpPr>
        <p:spPr>
          <a:xfrm>
            <a:off x="539496" y="813435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30.（2022·江苏扬州·中考改编）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Li?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Sorry,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01_1#0a688f216.bracket?vaa=1&amp;vcp=1&amp;pid=ff952c9e4&amp;color=0,0,0&amp;vpa=40&amp;vtp=1&amp;vaab=1"/>
          <p:cNvSpPr/>
          <p:nvPr/>
        </p:nvSpPr>
        <p:spPr>
          <a:xfrm>
            <a:off x="10100914" y="1400493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99_2#0a688f216.choices?vaa=1&amp;vcp=1&amp;pid=ff952c9e4&amp;color=0,0,0&amp;vtp=1&amp;vaab=1&amp;bbb=1"/>
          <p:cNvSpPr/>
          <p:nvPr/>
        </p:nvSpPr>
        <p:spPr>
          <a:xfrm>
            <a:off x="539496" y="1992757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2983653" algn="l"/>
                <a:tab pos="65896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.left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left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endParaRPr lang="en-US" altLang="zh-CN" sz="2800" dirty="0"/>
          </a:p>
        </p:txBody>
      </p:sp>
      <p:sp>
        <p:nvSpPr>
          <p:cNvPr id="5" name="QC_7_AS.1_1#0a688f216?vaa=1&amp;vcp=1&amp;pid=ff952c9e4&amp;color=0,0,0&amp;vtp=1&amp;vaab=1&amp;bbb=1&amp;hb=1"/>
          <p:cNvSpPr/>
          <p:nvPr/>
        </p:nvSpPr>
        <p:spPr>
          <a:xfrm>
            <a:off x="539496" y="2573719"/>
            <a:ext cx="11109960" cy="3500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根据since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month可知，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这是一个表示一段时间的时间状语，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通常用于现在完成时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，且动词应该用延续性动词。leave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是短暂性动词，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不能和表示时间段的时间状语连用。在表示持续一段时间的现在完成时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的句子中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，短暂性动词要转换为相应的延续性动词。leave要变成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，其现在完成时形式为have/has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away，句中主语为she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，是第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三人称单数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，所以此处应用has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73d01d67?sp=1&amp;vcp=1&amp;pid=0b79dbf62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二、被动语态专练。</a:t>
            </a:r>
            <a:endParaRPr lang="en-US" altLang="zh-CN" sz="3200" dirty="0"/>
          </a:p>
        </p:txBody>
      </p:sp>
      <p:sp>
        <p:nvSpPr>
          <p:cNvPr id="3" name="QC_7_BD.103_1#a0f056923?vaa=1&amp;vcp=1&amp;pid=273d01d67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1.（2024·云南·中考改编）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_1#a0f056923.bracket?vaa=1&amp;vcp=1&amp;pid=273d01d67&amp;color=0,0,0&amp;vpa=41&amp;vtp=1&amp;vaab=1"/>
          <p:cNvSpPr/>
          <p:nvPr/>
        </p:nvSpPr>
        <p:spPr>
          <a:xfrm>
            <a:off x="4536027" y="189786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103_2#a0f056923.choices?vaa=1&amp;vcp=1&amp;pid=273d01d67&amp;color=0,0,0&amp;vtp=1&amp;vaab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.speak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spoken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spoken</a:t>
            </a:r>
            <a:endParaRPr lang="en-US" altLang="zh-CN" sz="2800" dirty="0"/>
          </a:p>
        </p:txBody>
      </p:sp>
      <p:sp>
        <p:nvSpPr>
          <p:cNvPr id="6" name="QC_7_BD.105_1#59875a35d?vaa=1&amp;vcp=1&amp;pid=273d01d67&amp;color=0,0,0&amp;vtp=1&amp;vaab=1&amp;bbb=1&amp;hb=1"/>
          <p:cNvSpPr/>
          <p:nvPr/>
        </p:nvSpPr>
        <p:spPr>
          <a:xfrm>
            <a:off x="539496" y="316913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2.（2024·江苏扬州·中考改编）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Yangtze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River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“mother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river”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nation.(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106_1#59875a35d.bracket?vaa=1&amp;vcp=1&amp;pid=273d01d67&amp;color=0,0,0&amp;vpa=42&amp;vtp=1&amp;vaab=1"/>
          <p:cNvSpPr/>
          <p:nvPr/>
        </p:nvSpPr>
        <p:spPr>
          <a:xfrm>
            <a:off x="8955628" y="380350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105_2#59875a35d.choices?vaa=1&amp;vcp=1&amp;pid=273d01d67&amp;color=0,0,0&amp;vtp=1&amp;vaab=1&amp;bbb=1"/>
          <p:cNvSpPr/>
          <p:nvPr/>
        </p:nvSpPr>
        <p:spPr>
          <a:xfrm>
            <a:off x="539496" y="443831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.knows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2681e2495?vcp=1&amp;pid=fcb79594f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动词决定句子的结构或句型，它有时态、语态、词形等的变化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一讲要求熟记动词的词形变化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；掌握初中阶段出现的八种时态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，重点掌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握一般现在时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、一般过去时、一般将来时、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现在进行时和现在完成时；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同时要掌握被动语态的用法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07_1#847c4aea2?sp=1&amp;vaa=1&amp;vcp=1&amp;pid=273d01d67&amp;color=0,0,0&amp;vtp=1&amp;vaab=1&amp;bt=1&amp;bbb=1&amp;hb=1"/>
          <p:cNvSpPr/>
          <p:nvPr/>
        </p:nvSpPr>
        <p:spPr>
          <a:xfrm>
            <a:off x="539496" y="554400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3.（2024·山东菏泽·中考）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Hanfu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clothes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Heze,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Shandong.(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847c4aea2.bracket?vaa=1&amp;vcp=1&amp;pid=273d01d67&amp;color=0,0,0&amp;vpa=43&amp;vtp=1&amp;vaab=1"/>
          <p:cNvSpPr/>
          <p:nvPr/>
        </p:nvSpPr>
        <p:spPr>
          <a:xfrm>
            <a:off x="3777202" y="2335258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107_2#847c4aea2.choices?vaa=1&amp;vcp=1&amp;pid=273d01d67&amp;color=0,0,0&amp;vtp=1&amp;vaab=1&amp;bbb=1"/>
          <p:cNvSpPr/>
          <p:nvPr/>
        </p:nvSpPr>
        <p:spPr>
          <a:xfrm>
            <a:off x="539496" y="290212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producing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produce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produced</a:t>
            </a:r>
            <a:endParaRPr lang="en-US" altLang="zh-CN" sz="2800" dirty="0"/>
          </a:p>
        </p:txBody>
      </p:sp>
      <p:sp>
        <p:nvSpPr>
          <p:cNvPr id="5" name="QC_7_BD.109_1#1a9c2ba42?sp=1&amp;vaa=1&amp;vcp=1&amp;pid=273d01d67&amp;color=0,0,0&amp;vtp=1&amp;vaab=1&amp;bbb=1&amp;hb=1"/>
          <p:cNvSpPr/>
          <p:nvPr/>
        </p:nvSpPr>
        <p:spPr>
          <a:xfrm>
            <a:off x="539496" y="3483084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4.（2024·四川凉山州·中考）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Floating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Holiday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2024?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widely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nowadays.(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110_1#1a9c2ba42.bracket?vaa=1&amp;vcp=1&amp;pid=273d01d67&amp;color=0,0,0&amp;vpa=44&amp;vtp=1&amp;vaab=1"/>
          <p:cNvSpPr/>
          <p:nvPr/>
        </p:nvSpPr>
        <p:spPr>
          <a:xfrm>
            <a:off x="2326228" y="5263942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7_BD.109_2#1a9c2ba42.choices?vaa=1&amp;vcp=1&amp;pid=273d01d67&amp;color=0,0,0&amp;vtp=1&amp;vaab=1&amp;bbb=1"/>
          <p:cNvSpPr/>
          <p:nvPr/>
        </p:nvSpPr>
        <p:spPr>
          <a:xfrm>
            <a:off x="539496" y="583868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celebrated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celebrated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celebrated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11_1#f9c0eeb16?vaa=1&amp;vcp=1&amp;pid=273d01d67&amp;color=0,0,0&amp;vtp=1&amp;vaab=1&amp;bt=1&amp;bbb=1&amp;hb=1"/>
          <p:cNvSpPr/>
          <p:nvPr/>
        </p:nvSpPr>
        <p:spPr>
          <a:xfrm>
            <a:off x="539496" y="554400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5.（2024·江西·中考改编）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preferred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favorite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interview.(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f9c0eeb16.bracket?vaa=1&amp;vcp=1&amp;pid=273d01d67&amp;color=0,0,0&amp;vpa=45&amp;vtp=1&amp;vaab=1"/>
          <p:cNvSpPr/>
          <p:nvPr/>
        </p:nvSpPr>
        <p:spPr>
          <a:xfrm>
            <a:off x="7156100" y="1154094"/>
            <a:ext cx="5159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111_2#f9c0eeb16.choices?vaa=1&amp;vcp=1&amp;pid=273d01d67&amp;color=0,0,0&amp;vtp=1&amp;vaab=1&amp;bbb=1"/>
          <p:cNvSpPr/>
          <p:nvPr/>
        </p:nvSpPr>
        <p:spPr>
          <a:xfrm>
            <a:off x="539496" y="1763694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B.asked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asked</a:t>
            </a:r>
            <a:endParaRPr lang="en-US" altLang="zh-CN" sz="2800" dirty="0"/>
          </a:p>
        </p:txBody>
      </p:sp>
      <p:sp>
        <p:nvSpPr>
          <p:cNvPr id="5" name="QC_7_BD.113_1#3244f2f23?sp=1&amp;vaa=1&amp;vcp=1&amp;pid=273d01d67&amp;color=0,0,0&amp;vtp=1&amp;vaab=1&amp;bbb=1&amp;hb=1"/>
          <p:cNvSpPr/>
          <p:nvPr/>
        </p:nvSpPr>
        <p:spPr>
          <a:xfrm>
            <a:off x="539496" y="2360530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6.（2024·四川达州·中考）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—Bob,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dirty.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2_1#3244f2f23.bracket?vaa=1&amp;vcp=1&amp;pid=273d01d67&amp;color=0,0,0&amp;vpa=46&amp;vtp=1&amp;vaab=1"/>
          <p:cNvSpPr/>
          <p:nvPr/>
        </p:nvSpPr>
        <p:spPr>
          <a:xfrm>
            <a:off x="6038500" y="3569824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7_BD.113_2#3244f2f23.choices?vaa=1&amp;vcp=1&amp;pid=273d01d67&amp;color=0,0,0&amp;vtp=1&amp;vaab=1&amp;bbb=1"/>
          <p:cNvSpPr/>
          <p:nvPr/>
        </p:nvSpPr>
        <p:spPr>
          <a:xfrm>
            <a:off x="539496" y="4166788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.clean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cleaned</a:t>
            </a:r>
            <a:endParaRPr lang="en-US" altLang="zh-CN" sz="2800" dirty="0"/>
          </a:p>
        </p:txBody>
      </p:sp>
      <p:sp>
        <p:nvSpPr>
          <p:cNvPr id="8" name="QC_7_BD.115_1#da1d82754?vaa=1&amp;vcp=1&amp;pid=273d01d67&amp;color=0,0,0&amp;vtp=1&amp;vaab=1&amp;bbb=1&amp;hb=1"/>
          <p:cNvSpPr/>
          <p:nvPr/>
        </p:nvSpPr>
        <p:spPr>
          <a:xfrm>
            <a:off x="539496" y="4763624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7.（2024·河北·中考改编）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Emma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7_AN.116_1#da1d82754.bracket?vaa=1&amp;vcp=1&amp;pid=273d01d67&amp;color=0,0,0&amp;vpa=47&amp;vtp=1&amp;vaab=1"/>
          <p:cNvSpPr/>
          <p:nvPr/>
        </p:nvSpPr>
        <p:spPr>
          <a:xfrm>
            <a:off x="5521865" y="5363318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7_BD.115_2#da1d82754.choices?vaa=1&amp;vcp=1&amp;pid=273d01d67&amp;color=0,0,0&amp;vtp=1&amp;vaab=1&amp;bbb=1"/>
          <p:cNvSpPr/>
          <p:nvPr/>
        </p:nvSpPr>
        <p:spPr>
          <a:xfrm>
            <a:off x="539496" y="5972982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.reads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17_1#9a6c69ca4?vaa=1&amp;vcp=1&amp;pid=273d01d67&amp;color=0,0,0&amp;vtp=1&amp;vaab=1&amp;bt=1&amp;bbb=1&amp;hb=1"/>
          <p:cNvSpPr/>
          <p:nvPr/>
        </p:nvSpPr>
        <p:spPr>
          <a:xfrm>
            <a:off x="539496" y="554400"/>
            <a:ext cx="11109960" cy="1023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8.（2024·天津·中考改编）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wrote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Artist”.(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9a6c69ca4.bracket?vaa=1&amp;vcp=1&amp;pid=273d01d67&amp;color=0,0,0&amp;vpa=48&amp;vtp=1&amp;vaab=1"/>
          <p:cNvSpPr/>
          <p:nvPr/>
        </p:nvSpPr>
        <p:spPr>
          <a:xfrm>
            <a:off x="4022693" y="1087737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117_2#9a6c69ca4.choices?vaa=1&amp;vcp=1&amp;pid=273d01d67&amp;color=0,0,0&amp;vtp=1&amp;vaab=1&amp;bbb=1"/>
          <p:cNvSpPr/>
          <p:nvPr/>
        </p:nvSpPr>
        <p:spPr>
          <a:xfrm>
            <a:off x="539496" y="1645076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named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B.named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named</a:t>
            </a:r>
            <a:endParaRPr lang="en-US" altLang="zh-CN" sz="2800" dirty="0"/>
          </a:p>
        </p:txBody>
      </p:sp>
      <p:sp>
        <p:nvSpPr>
          <p:cNvPr id="5" name="QC_7_BD.119_1#645178c70?sp=1&amp;vaa=1&amp;vcp=1&amp;pid=273d01d67&amp;color=0,0,0&amp;vtp=1&amp;vaab=1&amp;bbb=1&amp;hb=1"/>
          <p:cNvSpPr/>
          <p:nvPr/>
        </p:nvSpPr>
        <p:spPr>
          <a:xfrm>
            <a:off x="539496" y="2173270"/>
            <a:ext cx="11109960" cy="1569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9.（2024·四川泸州·中考改编）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—Tom,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high-speed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railway（高铁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connecting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Luzhou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Chongqing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hopefully.</a:t>
            </a:r>
            <a:endParaRPr lang="en-US" altLang="zh-CN" sz="2800" dirty="0"/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Amazing!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forward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it!(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2_1#645178c70.bracket?vaa=1&amp;vcp=1&amp;pid=273d01d67&amp;color=0,0,0&amp;vpa=49&amp;vtp=1&amp;vaab=1"/>
          <p:cNvSpPr/>
          <p:nvPr/>
        </p:nvSpPr>
        <p:spPr>
          <a:xfrm>
            <a:off x="6801389" y="3252707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7_BD.119_2#645178c70.choices?vaa=1&amp;vcp=1&amp;pid=273d01d67&amp;color=0,0,0&amp;vtp=1&amp;vaab=1&amp;bbb=1"/>
          <p:cNvSpPr/>
          <p:nvPr/>
        </p:nvSpPr>
        <p:spPr>
          <a:xfrm>
            <a:off x="539496" y="3816713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completed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completed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completed</a:t>
            </a:r>
            <a:endParaRPr lang="en-US" altLang="zh-CN" sz="2800" dirty="0"/>
          </a:p>
        </p:txBody>
      </p:sp>
      <p:sp>
        <p:nvSpPr>
          <p:cNvPr id="8" name="QC_7_BD.121_1#25ae68ee5?sp=1&amp;vaa=1&amp;vcp=1&amp;pid=273d01d67&amp;color=0,0,0&amp;vtp=1&amp;vaab=1&amp;bbb=1&amp;hb=1"/>
          <p:cNvSpPr/>
          <p:nvPr/>
        </p:nvSpPr>
        <p:spPr>
          <a:xfrm>
            <a:off x="539496" y="4344907"/>
            <a:ext cx="11109960" cy="1569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10.（2024·江苏宿迁·中考改编）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fashion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</a:t>
            </a:r>
            <a:endParaRPr lang="en-US" altLang="zh-CN" sz="2800" dirty="0"/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forward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it!(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7_AN.122_1#25ae68ee5.bracket?vaa=1&amp;vcp=1&amp;pid=273d01d67&amp;color=0,0,0&amp;vpa=50&amp;vtp=1&amp;vaab=1"/>
          <p:cNvSpPr/>
          <p:nvPr/>
        </p:nvSpPr>
        <p:spPr>
          <a:xfrm>
            <a:off x="6288627" y="5424344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7_BD.121_2#25ae68ee5.choices?vaa=1&amp;vcp=1&amp;pid=273d01d67&amp;color=0,0,0&amp;vtp=1&amp;vaab=1&amp;bbb=1"/>
          <p:cNvSpPr/>
          <p:nvPr/>
        </p:nvSpPr>
        <p:spPr>
          <a:xfrm>
            <a:off x="539496" y="5988350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23_1#ada04a2af?vaa=1&amp;vcp=1&amp;pid=273d01d67&amp;color=0,0,0&amp;vtp=1&amp;vaab=1&amp;bt=1&amp;bbb=1&amp;hb=1"/>
          <p:cNvSpPr/>
          <p:nvPr/>
        </p:nvSpPr>
        <p:spPr>
          <a:xfrm>
            <a:off x="539496" y="5914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11.（2024·四川成都·中考）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news!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Chengdu.(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ada04a2af.bracket?vaa=1&amp;vcp=1&amp;pid=273d01d67&amp;color=0,0,0&amp;vpa=51&amp;vtp=1&amp;vaab=1"/>
          <p:cNvSpPr/>
          <p:nvPr/>
        </p:nvSpPr>
        <p:spPr>
          <a:xfrm>
            <a:off x="5405977" y="12257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123_2#ada04a2af.choices?vaa=1&amp;vcp=1&amp;pid=273d01d67&amp;color=0,0,0&amp;vtp=1&amp;vaab=1&amp;bbb=1"/>
          <p:cNvSpPr/>
          <p:nvPr/>
        </p:nvSpPr>
        <p:spPr>
          <a:xfrm>
            <a:off x="539496" y="18584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held</a:t>
            </a:r>
            <a:endParaRPr lang="en-US" altLang="zh-CN" sz="2800" dirty="0"/>
          </a:p>
        </p:txBody>
      </p:sp>
      <p:sp>
        <p:nvSpPr>
          <p:cNvPr id="5" name="QC_7_BD.125_1#a0fc893e0?vaa=1&amp;vcp=1&amp;pid=273d01d67&amp;color=0,0,0&amp;vtp=1&amp;vaab=1&amp;bbb=1&amp;hb=1"/>
          <p:cNvSpPr/>
          <p:nvPr/>
        </p:nvSpPr>
        <p:spPr>
          <a:xfrm>
            <a:off x="539496" y="248796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12.（2024·福建·中考）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photos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2_1#a0fc893e0.bracket?vaa=1&amp;vcp=1&amp;pid=273d01d67&amp;color=0,0,0&amp;vpa=52&amp;vtp=1&amp;vaab=1"/>
          <p:cNvSpPr/>
          <p:nvPr/>
        </p:nvSpPr>
        <p:spPr>
          <a:xfrm>
            <a:off x="2327814" y="312232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7_BD.125_2#a0fc893e0.choices?vaa=1&amp;vcp=1&amp;pid=273d01d67&amp;color=0,0,0&amp;vtp=1&amp;vaab=1&amp;bbb=1"/>
          <p:cNvSpPr/>
          <p:nvPr/>
        </p:nvSpPr>
        <p:spPr>
          <a:xfrm>
            <a:off x="539496" y="37571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taken</a:t>
            </a:r>
            <a:endParaRPr lang="en-US" altLang="zh-CN" sz="2800" dirty="0"/>
          </a:p>
        </p:txBody>
      </p:sp>
      <p:sp>
        <p:nvSpPr>
          <p:cNvPr id="8" name="QC_7_BD.127_1#2c8ddadb5?vaa=1&amp;vcp=1&amp;pid=273d01d67&amp;color=0,0,0&amp;vtp=1&amp;vaab=1&amp;bbb=1&amp;hb=1"/>
          <p:cNvSpPr/>
          <p:nvPr/>
        </p:nvSpPr>
        <p:spPr>
          <a:xfrm>
            <a:off x="539496" y="43866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13.（2024·江苏连云港·中考改编）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Robot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volunteers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Asian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7_AN.128_1#2c8ddadb5.bracket?vaa=1&amp;vcp=1&amp;pid=273d01d67&amp;color=0,0,0&amp;vpa=53&amp;vtp=1&amp;vaab=1"/>
          <p:cNvSpPr/>
          <p:nvPr/>
        </p:nvSpPr>
        <p:spPr>
          <a:xfrm>
            <a:off x="8268239" y="50209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7_BD.127_2#2c8ddadb5.choices?vaa=1&amp;vcp=1&amp;pid=273d01d67&amp;color=0,0,0&amp;vtp=1&amp;vaab=1&amp;bbb=1"/>
          <p:cNvSpPr/>
          <p:nvPr/>
        </p:nvSpPr>
        <p:spPr>
          <a:xfrm>
            <a:off x="539496" y="56557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.used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29_1#0c6a83df0?sp=1&amp;vaa=1&amp;vcp=1&amp;pid=273d01d67&amp;color=0,0,0&amp;vtp=1&amp;vaab=1&amp;bt=1&amp;bbb=1&amp;hb=1"/>
          <p:cNvSpPr/>
          <p:nvPr/>
        </p:nvSpPr>
        <p:spPr>
          <a:xfrm>
            <a:off x="539496" y="554400"/>
            <a:ext cx="11109960" cy="2068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14.（2023·黑龙江齐齐哈尔·中考）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elephants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Thailand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humans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catch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ivory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0c6a83df0.bracket?vaa=1&amp;vcp=1&amp;pid=273d01d67&amp;color=0,0,0&amp;vpa=54&amp;vtp=1&amp;vaab=1"/>
          <p:cNvSpPr/>
          <p:nvPr/>
        </p:nvSpPr>
        <p:spPr>
          <a:xfrm>
            <a:off x="1849088" y="2141900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129_2#0c6a83df0.choices?vaa=1&amp;vcp=1&amp;pid=273d01d67&amp;color=0,0,0&amp;vtp=1&amp;vaab=1&amp;bbb=1"/>
          <p:cNvSpPr/>
          <p:nvPr/>
        </p:nvSpPr>
        <p:spPr>
          <a:xfrm>
            <a:off x="539496" y="2686222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  <a:tabLst>
                <a:tab pos="3191087" algn="l"/>
                <a:tab pos="72076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.protect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protected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protected</a:t>
            </a:r>
            <a:endParaRPr lang="en-US" altLang="zh-CN" sz="2800" dirty="0"/>
          </a:p>
        </p:txBody>
      </p:sp>
      <p:sp>
        <p:nvSpPr>
          <p:cNvPr id="5" name="QC_7_BD.131_1#8ea9c1752?sp=1&amp;vaa=1&amp;vcp=1&amp;pid=273d01d67&amp;color=0,0,0&amp;vtp=1&amp;vaab=1&amp;bbb=1&amp;hb=1"/>
          <p:cNvSpPr/>
          <p:nvPr/>
        </p:nvSpPr>
        <p:spPr>
          <a:xfrm>
            <a:off x="539496" y="3198603"/>
            <a:ext cx="11109960" cy="15347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15.（2023·山东滨州·中考改编）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prize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race?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impossible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132_1#8ea9c1752.bracket?vaa=1&amp;vcp=1&amp;pid=273d01d67&amp;color=0,0,0&amp;vpa=55&amp;vtp=1&amp;vaab=1"/>
          <p:cNvSpPr/>
          <p:nvPr/>
        </p:nvSpPr>
        <p:spPr>
          <a:xfrm>
            <a:off x="1495076" y="4252703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7_BD.131_2#8ea9c1752.choices?vaa=1&amp;vcp=1&amp;pid=273d01d67&amp;color=0,0,0&amp;vtp=1&amp;vaab=1&amp;bbb=1"/>
          <p:cNvSpPr/>
          <p:nvPr/>
        </p:nvSpPr>
        <p:spPr>
          <a:xfrm>
            <a:off x="539496" y="4773403"/>
            <a:ext cx="11109960" cy="15347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expected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endParaRPr lang="en-US" altLang="zh-CN" sz="2800" dirty="0"/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expected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ec8a9f23?sp=1&amp;vcp=1&amp;pid=fcb79594f&amp;color=0,0,0&amp;vtp=1&amp;vaab=1&amp;bt=1&amp;bbb=1"/>
          <p:cNvSpPr/>
          <p:nvPr/>
        </p:nvSpPr>
        <p:spPr>
          <a:xfrm>
            <a:off x="539496" y="554400"/>
            <a:ext cx="11109960" cy="5932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一、动词的词形变化</a:t>
            </a:r>
            <a:endParaRPr lang="en-US" altLang="zh-CN" sz="3200" dirty="0"/>
          </a:p>
        </p:txBody>
      </p:sp>
      <p:sp>
        <p:nvSpPr>
          <p:cNvPr id="3" name="P_6_BD#b1b4b2863?vcp=1&amp;pid=3ec8a9f23&amp;color=0,0,0&amp;vtp=1&amp;vaab=1&amp;bbb=1&amp;hb=1"/>
          <p:cNvSpPr/>
          <p:nvPr/>
        </p:nvSpPr>
        <p:spPr>
          <a:xfrm>
            <a:off x="539496" y="1202012"/>
            <a:ext cx="11109960" cy="16744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动词是词形变化最多的一类词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，这些变化是较难掌握而又必须掌握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。主要有第三人称单数形式、现在分词、过去式、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过去分词。</a:t>
            </a:r>
          </a:p>
          <a:p>
            <a:pPr>
              <a:lnSpc>
                <a:spcPts val="44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1.第三人称单数形式的构成。</a:t>
            </a:r>
            <a:endParaRPr lang="en-US" altLang="zh-CN" sz="2800" dirty="0"/>
          </a:p>
        </p:txBody>
      </p:sp>
      <p:graphicFrame>
        <p:nvGraphicFramePr>
          <p:cNvPr id="8" name="P_6_BD#b1b4b2863?colgroup=4,5,10,8&amp;vcp=1&amp;pid=3ec8a9f2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1577656"/>
              </p:ext>
            </p:extLst>
          </p:nvPr>
        </p:nvGraphicFramePr>
        <p:xfrm>
          <a:off x="539496" y="3001691"/>
          <a:ext cx="11064240" cy="3331353"/>
        </p:xfrm>
        <a:graphic>
          <a:graphicData uri="http://schemas.openxmlformats.org/drawingml/2006/table">
            <a:tbl>
              <a:tblPr/>
              <a:tblGrid>
                <a:gridCol w="1764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9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89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877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618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4533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5564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644988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6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          规则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6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    例词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 hangingPunct="0">
                        <a:lnSpc>
                          <a:spcPts val="46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一般情况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ctr" hangingPunct="0">
                        <a:lnSpc>
                          <a:spcPts val="45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在词尾加-s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ctr" hangingPunct="0">
                        <a:lnSpc>
                          <a:spcPts val="46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“辅音字母+y”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结尾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ctr" hangingPunct="0">
                        <a:lnSpc>
                          <a:spcPts val="45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y为i,再加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ctr" hangingPunct="0">
                        <a:lnSpc>
                          <a:spcPts val="46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s,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x,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sh,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ch等结</a:t>
                      </a:r>
                    </a:p>
                    <a:p>
                      <a:pPr marL="0" lvl="0" indent="0" algn="ctr" hangingPunct="0">
                        <a:lnSpc>
                          <a:spcPts val="45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尾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726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原形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fly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pass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catch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99652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6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第三人称</a:t>
                      </a:r>
                    </a:p>
                    <a:p>
                      <a:pPr marL="0" lv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单数形式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plays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studies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flies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passes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catches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cxnSp>
        <p:nvCxnSpPr>
          <p:cNvPr id="5" name="P_6_BD#b1b4b2863?colgroup=4,5,10,8&amp;vcp=1&amp;pid=3ec8a9f23&amp;color=0,0,0&amp;vtp=1&amp;vaab=1&amp;bbb=1&amp;hb=1&amp;tl=1">
            <a:extLst>
              <a:ext uri="{FF2B5EF4-FFF2-40B4-BE49-F238E27FC236}">
                <a16:creationId xmlns:a16="http://schemas.microsoft.com/office/drawing/2014/main" id="{B373C89C-66D4-4F3F-4C81-D08D7C15EE0A}"/>
              </a:ext>
            </a:extLst>
          </p:cNvPr>
          <p:cNvCxnSpPr>
            <a:cxnSpLocks/>
          </p:cNvCxnSpPr>
          <p:nvPr/>
        </p:nvCxnSpPr>
        <p:spPr>
          <a:xfrm>
            <a:off x="539496" y="3001691"/>
            <a:ext cx="1004011" cy="1674432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P_6_BD#b1b4b2863?colgroup=4,5,10,8&amp;vcp=1&amp;pid=3ec8a9f23&amp;color=0,0,0&amp;vtp=1&amp;vaab=1&amp;bbb=1&amp;hb=1&amp;tl=1">
            <a:extLst>
              <a:ext uri="{FF2B5EF4-FFF2-40B4-BE49-F238E27FC236}">
                <a16:creationId xmlns:a16="http://schemas.microsoft.com/office/drawing/2014/main" id="{B6BFCC9B-A53D-E33D-0923-A1A786E5A6C4}"/>
              </a:ext>
            </a:extLst>
          </p:cNvPr>
          <p:cNvCxnSpPr/>
          <p:nvPr/>
        </p:nvCxnSpPr>
        <p:spPr>
          <a:xfrm>
            <a:off x="539496" y="3001691"/>
            <a:ext cx="1764792" cy="866553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1b4b2863?sp=1&amp;vcp=1&amp;pid=3ec8a9f23&amp;color=0,0,0&amp;vtp=1&amp;vaab=1&amp;bt=1&amp;bbb=1"/>
          <p:cNvSpPr/>
          <p:nvPr/>
        </p:nvSpPr>
        <p:spPr>
          <a:xfrm>
            <a:off x="539496" y="139458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2.现在分词的构成。</a:t>
            </a:r>
            <a:endParaRPr lang="en-US" altLang="zh-CN" sz="2800" dirty="0"/>
          </a:p>
        </p:txBody>
      </p:sp>
      <p:graphicFrame>
        <p:nvGraphicFramePr>
          <p:cNvPr id="9" name="P_6_BD#b1b4b2863?colgroup=4,4,4,9,4&amp;vcp=1&amp;pid=3ec8a9f2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5938794"/>
              </p:ext>
            </p:extLst>
          </p:nvPr>
        </p:nvGraphicFramePr>
        <p:xfrm>
          <a:off x="539496" y="2080768"/>
          <a:ext cx="11045952" cy="3369310"/>
        </p:xfrm>
        <a:graphic>
          <a:graphicData uri="http://schemas.openxmlformats.org/drawingml/2006/table">
            <a:tbl>
              <a:tblPr/>
              <a:tblGrid>
                <a:gridCol w="1627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83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836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2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299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9280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2707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        规则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      例词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一般情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在词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尾加-ing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去掉词尾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不发音的e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再加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以重读闭音节结尾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且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末尾只有一个辅音字母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双写该辅音字母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再加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-ing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改词尾ie为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y后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再加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ing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原形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stop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sit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现在分词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studying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making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stopping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sitting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dying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cxnSp>
        <p:nvCxnSpPr>
          <p:cNvPr id="3" name="P_6_BD#b1b4b2863?colgroup=4,4,4,9,4&amp;vcp=1&amp;pid=3ec8a9f23&amp;color=0,0,0&amp;vtp=1&amp;vaab=1&amp;bbb=1&amp;hb=1&amp;tl=1">
            <a:extLst>
              <a:ext uri="{FF2B5EF4-FFF2-40B4-BE49-F238E27FC236}">
                <a16:creationId xmlns:a16="http://schemas.microsoft.com/office/drawing/2014/main" id="{9326C7CC-849E-643A-1F3F-C6D2EF5A2847}"/>
              </a:ext>
            </a:extLst>
          </p:cNvPr>
          <p:cNvCxnSpPr>
            <a:cxnSpLocks/>
          </p:cNvCxnSpPr>
          <p:nvPr/>
        </p:nvCxnSpPr>
        <p:spPr>
          <a:xfrm>
            <a:off x="539496" y="2080768"/>
            <a:ext cx="1216152" cy="2227072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P_6_BD#b1b4b2863?colgroup=4,4,4,9,4&amp;vcp=1&amp;pid=3ec8a9f23&amp;color=0,0,0&amp;vtp=1&amp;vaab=1&amp;bbb=1&amp;hb=1&amp;tl=1">
            <a:extLst>
              <a:ext uri="{FF2B5EF4-FFF2-40B4-BE49-F238E27FC236}">
                <a16:creationId xmlns:a16="http://schemas.microsoft.com/office/drawing/2014/main" id="{0FFF0130-BF78-4A6E-E20D-FFEC74D26007}"/>
              </a:ext>
            </a:extLst>
          </p:cNvPr>
          <p:cNvCxnSpPr/>
          <p:nvPr/>
        </p:nvCxnSpPr>
        <p:spPr>
          <a:xfrm>
            <a:off x="539496" y="2080768"/>
            <a:ext cx="1627632" cy="1113536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1b4b2863?sp=1&amp;vcp=1&amp;pid=3ec8a9f23&amp;color=0,0,0&amp;vtp=1&amp;vaab=1&amp;bt=1&amp;bbb=1"/>
          <p:cNvSpPr/>
          <p:nvPr/>
        </p:nvSpPr>
        <p:spPr>
          <a:xfrm>
            <a:off x="539496" y="139674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3.动词过去式的构成。</a:t>
            </a:r>
            <a:endParaRPr lang="en-US" altLang="zh-CN" sz="2800" dirty="0"/>
          </a:p>
        </p:txBody>
      </p:sp>
      <p:graphicFrame>
        <p:nvGraphicFramePr>
          <p:cNvPr id="10" name="P_6_BD#b1b4b2863?colgroup=3,4,4,9,6&amp;vcp=1&amp;pid=3ec8a9f2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190151"/>
              </p:ext>
            </p:extLst>
          </p:nvPr>
        </p:nvGraphicFramePr>
        <p:xfrm>
          <a:off x="539496" y="2082927"/>
          <a:ext cx="11064240" cy="3364992"/>
        </p:xfrm>
        <a:graphic>
          <a:graphicData uri="http://schemas.openxmlformats.org/drawingml/2006/table">
            <a:tbl>
              <a:tblPr/>
              <a:tblGrid>
                <a:gridCol w="16910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95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19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465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465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7860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2275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     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   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一般情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在词尾加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-ed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词尾有字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母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的词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只加-d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末尾只有一个辅音字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母的重读闭音节词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双写该辅音字母后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再加-ed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以“辅音字母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y”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结尾的词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y为i,再加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-ed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原形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love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stop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过去式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helped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loved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stopped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planned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studied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cxnSp>
        <p:nvCxnSpPr>
          <p:cNvPr id="3" name="P_6_BD#b1b4b2863?colgroup=3,4,4,9,6&amp;vcp=1&amp;pid=3ec8a9f23&amp;color=0,0,0&amp;vtp=1&amp;vaab=1&amp;bbb=1&amp;hb=1&amp;tl=1">
            <a:extLst>
              <a:ext uri="{FF2B5EF4-FFF2-40B4-BE49-F238E27FC236}">
                <a16:creationId xmlns:a16="http://schemas.microsoft.com/office/drawing/2014/main" id="{CB690DF9-9CC1-FE07-AC4C-257443618F04}"/>
              </a:ext>
            </a:extLst>
          </p:cNvPr>
          <p:cNvCxnSpPr>
            <a:cxnSpLocks/>
          </p:cNvCxnSpPr>
          <p:nvPr/>
        </p:nvCxnSpPr>
        <p:spPr>
          <a:xfrm>
            <a:off x="539496" y="2082927"/>
            <a:ext cx="1268522" cy="2222754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P_6_BD#b1b4b2863?colgroup=3,4,4,9,6&amp;vcp=1&amp;pid=3ec8a9f23&amp;color=0,0,0&amp;vtp=1&amp;vaab=1&amp;bbb=1&amp;hb=1&amp;tl=1">
            <a:extLst>
              <a:ext uri="{FF2B5EF4-FFF2-40B4-BE49-F238E27FC236}">
                <a16:creationId xmlns:a16="http://schemas.microsoft.com/office/drawing/2014/main" id="{963E14CA-5B13-E3D6-6ADF-6E13703B7BD7}"/>
              </a:ext>
            </a:extLst>
          </p:cNvPr>
          <p:cNvCxnSpPr>
            <a:cxnSpLocks/>
          </p:cNvCxnSpPr>
          <p:nvPr/>
        </p:nvCxnSpPr>
        <p:spPr>
          <a:xfrm>
            <a:off x="539496" y="2082927"/>
            <a:ext cx="1691086" cy="978928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9384A549-E879-3F6E-E0B9-1675B382FBCB}"/>
              </a:ext>
            </a:extLst>
          </p:cNvPr>
          <p:cNvSpPr txBox="1"/>
          <p:nvPr/>
        </p:nvSpPr>
        <p:spPr>
          <a:xfrm>
            <a:off x="1293669" y="2115395"/>
            <a:ext cx="61202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规则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9B3975F-0C49-5356-4B0C-4C0911367142}"/>
              </a:ext>
            </a:extLst>
          </p:cNvPr>
          <p:cNvSpPr txBox="1"/>
          <p:nvPr/>
        </p:nvSpPr>
        <p:spPr>
          <a:xfrm>
            <a:off x="1120487" y="2841808"/>
            <a:ext cx="61202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例词</a:t>
            </a:r>
            <a:endParaRPr lang="zh-CN" altLang="en-US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4546</Words>
  <Application>Microsoft Office PowerPoint</Application>
  <PresentationFormat>宽屏</PresentationFormat>
  <Paragraphs>808</Paragraphs>
  <Slides>64</Slides>
  <Notes>62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72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7</cp:revision>
  <dcterms:created xsi:type="dcterms:W3CDTF">2024-11-19T09:55:17Z</dcterms:created>
  <dcterms:modified xsi:type="dcterms:W3CDTF">2025-07-25T08:38:02Z</dcterms:modified>
  <cp:category/>
  <cp:contentStatus/>
</cp:coreProperties>
</file>