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5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35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3" descr="第8课时1_00"/>
          <p:cNvPicPr>
            <a:picLocks noChangeAspect="1"/>
          </p:cNvPicPr>
          <p:nvPr/>
        </p:nvPicPr>
        <p:blipFill>
          <a:blip r:embed="rId1"/>
          <a:srcRect l="10253" r="6618" b="82233"/>
          <a:stretch>
            <a:fillRect/>
          </a:stretch>
        </p:blipFill>
        <p:spPr>
          <a:xfrm>
            <a:off x="625475" y="767080"/>
            <a:ext cx="8472805" cy="1530350"/>
          </a:xfrm>
          <a:prstGeom prst="rect">
            <a:avLst/>
          </a:prstGeom>
        </p:spPr>
      </p:pic>
      <p:pic>
        <p:nvPicPr>
          <p:cNvPr id="5" name="图片 4" descr="第8课时1_00"/>
          <p:cNvPicPr>
            <a:picLocks noChangeAspect="1"/>
          </p:cNvPicPr>
          <p:nvPr/>
        </p:nvPicPr>
        <p:blipFill>
          <a:blip r:embed="rId1"/>
          <a:srcRect l="14948" t="49180" r="12006" b="160"/>
          <a:stretch>
            <a:fillRect/>
          </a:stretch>
        </p:blipFill>
        <p:spPr>
          <a:xfrm>
            <a:off x="6724650" y="2778125"/>
            <a:ext cx="4925060" cy="2885440"/>
          </a:xfrm>
          <a:prstGeom prst="rect">
            <a:avLst/>
          </a:prstGeom>
        </p:spPr>
      </p:pic>
      <p:pic>
        <p:nvPicPr>
          <p:cNvPr id="6" name="图片 5" descr="第8课时1_00"/>
          <p:cNvPicPr>
            <a:picLocks noChangeAspect="1"/>
          </p:cNvPicPr>
          <p:nvPr/>
        </p:nvPicPr>
        <p:blipFill>
          <a:blip r:embed="rId1"/>
          <a:srcRect l="12189" t="16592" r="10988" b="50287"/>
          <a:stretch>
            <a:fillRect/>
          </a:stretch>
        </p:blipFill>
        <p:spPr>
          <a:xfrm>
            <a:off x="625475" y="2136775"/>
            <a:ext cx="5947410" cy="21659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67940" y="3081020"/>
            <a:ext cx="624205" cy="3073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12.5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1595" y="3081020"/>
            <a:ext cx="50038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13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38020" y="3351530"/>
            <a:ext cx="452755" cy="2762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67940" y="3590925"/>
            <a:ext cx="294640" cy="2768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11445" y="3590925"/>
            <a:ext cx="54419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1.5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73045" y="3867785"/>
            <a:ext cx="257873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王叔叔应付多少钱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94980" y="4128770"/>
            <a:ext cx="563880" cy="291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</a:t>
            </a:r>
            <a:endParaRPr lang="en-US" altLang="zh-CN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24215" y="4535170"/>
            <a:ext cx="548005" cy="3028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</a:t>
            </a:r>
            <a:endParaRPr lang="en-US" altLang="zh-CN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05015" y="4565650"/>
            <a:ext cx="294005" cy="2317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</a:t>
            </a:r>
            <a:endParaRPr lang="en-US" altLang="zh-CN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44330" y="3782695"/>
            <a:ext cx="2333625" cy="11684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方法一：</a:t>
            </a:r>
            <a:r>
              <a:rPr lang="zh-CN" altLang="en-US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9+1.5×10=24(</a:t>
            </a:r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方法二：</a:t>
            </a:r>
            <a:r>
              <a:rPr lang="zh-CN" altLang="en-US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1.5×13=19.5(</a:t>
            </a:r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前</a:t>
            </a:r>
            <a:r>
              <a:rPr lang="zh-CN" altLang="en-US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3km</a:t>
            </a:r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少算：</a:t>
            </a:r>
            <a:endParaRPr lang="zh-CN" altLang="en-US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</a:t>
            </a:r>
            <a:r>
              <a:rPr lang="zh-CN" altLang="en-US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</a:t>
            </a:r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-</a:t>
            </a:r>
            <a:r>
              <a:rPr lang="zh-CN" altLang="en-US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1.5×3=4.5(</a:t>
            </a:r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应付：</a:t>
            </a:r>
            <a:r>
              <a:rPr lang="zh-CN" altLang="en-US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19.5+4.5=24(</a:t>
            </a:r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4" grpId="0"/>
      <p:bldP spid="14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8课时1_01"/>
          <p:cNvPicPr>
            <a:picLocks noChangeAspect="1"/>
          </p:cNvPicPr>
          <p:nvPr/>
        </p:nvPicPr>
        <p:blipFill>
          <a:blip r:embed="rId1"/>
          <a:srcRect l="10980" r="8685"/>
          <a:stretch>
            <a:fillRect/>
          </a:stretch>
        </p:blipFill>
        <p:spPr>
          <a:xfrm>
            <a:off x="608330" y="1490345"/>
            <a:ext cx="10347960" cy="43573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61210" y="2891155"/>
            <a:ext cx="3620770" cy="699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26.5+(12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6)×2.5=41.5(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8课时2_00"/>
          <p:cNvPicPr>
            <a:picLocks noChangeAspect="1"/>
          </p:cNvPicPr>
          <p:nvPr/>
        </p:nvPicPr>
        <p:blipFill>
          <a:blip r:embed="rId1"/>
          <a:srcRect l="9923" r="10346" b="14194"/>
          <a:stretch>
            <a:fillRect/>
          </a:stretch>
        </p:blipFill>
        <p:spPr>
          <a:xfrm>
            <a:off x="608330" y="1490345"/>
            <a:ext cx="9029065" cy="4116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67255" y="3348990"/>
            <a:ext cx="23806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85×0.56=47.6(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0855" y="5360035"/>
            <a:ext cx="50425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120×0.56+(135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120)×0.8=79.2(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8课时2_01"/>
          <p:cNvPicPr>
            <a:picLocks noChangeAspect="1"/>
          </p:cNvPicPr>
          <p:nvPr/>
        </p:nvPicPr>
        <p:blipFill>
          <a:blip r:embed="rId1"/>
          <a:srcRect l="10376" r="11111"/>
          <a:stretch>
            <a:fillRect/>
          </a:stretch>
        </p:blipFill>
        <p:spPr>
          <a:xfrm>
            <a:off x="608330" y="1490345"/>
            <a:ext cx="10749280" cy="29476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94535" y="2830830"/>
            <a:ext cx="36709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3+(4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2)×2.5=8(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8课时2_02"/>
          <p:cNvPicPr>
            <a:picLocks noChangeAspect="1"/>
          </p:cNvPicPr>
          <p:nvPr/>
        </p:nvPicPr>
        <p:blipFill>
          <a:blip r:embed="rId1"/>
          <a:srcRect l="8431" r="9534" b="23360"/>
          <a:stretch>
            <a:fillRect/>
          </a:stretch>
        </p:blipFill>
        <p:spPr>
          <a:xfrm>
            <a:off x="608330" y="1490345"/>
            <a:ext cx="8234680" cy="39287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58085" y="5049520"/>
            <a:ext cx="3518535" cy="132207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行驶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6.7km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,应按7km计算。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上班：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6+1.5×(7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3)=12(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下班：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12+2.5×(7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3)=22(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12+22=34(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WPS 演示</Application>
  <PresentationFormat>宽屏</PresentationFormat>
  <Paragraphs>37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172</cp:revision>
  <dcterms:created xsi:type="dcterms:W3CDTF">2019-06-19T02:08:00Z</dcterms:created>
  <dcterms:modified xsi:type="dcterms:W3CDTF">2024-08-28T09:05:19Z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