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9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0" r:id="rId29"/>
    <p:sldId id="284" r:id="rId30"/>
    <p:sldId id="285" r:id="rId31"/>
    <p:sldId id="301" r:id="rId32"/>
    <p:sldId id="286" r:id="rId33"/>
    <p:sldId id="302" r:id="rId34"/>
    <p:sldId id="287" r:id="rId35"/>
    <p:sldId id="288" r:id="rId36"/>
    <p:sldId id="303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41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a0d224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893F87-0D40-4818-A4D8-59F814049A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工业革命和国际共产主义运动的兴起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a0d224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2C4BE8-FDE4-4B46-BD43-0A960B0077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工业革命和国际共产主义运动的兴起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a0d224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40191FC-7ABD-443F-9AD7-987EA9D23A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工业革命和国际共产主义运动的兴起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EC59329-9AAC-0B51-4107-2D5C94C5F02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7044C9-B401-4422-9333-AB5B2378B16C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C8B31D3-CD88-4184-9517-ABB1D8DA17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D6E786-5DF6-4D4A-BA24-EDF169BCEA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38CEF4-4623-495E-9269-2804E265AD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4911e1b33?colgroup=3,3,3,19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520147"/>
              </p:ext>
            </p:extLst>
          </p:nvPr>
        </p:nvGraphicFramePr>
        <p:xfrm>
          <a:off x="539496" y="1822100"/>
          <a:ext cx="11112523" cy="3918396"/>
        </p:xfrm>
        <a:graphic>
          <a:graphicData uri="http://schemas.openxmlformats.org/drawingml/2006/table">
            <a:tbl>
              <a:tblPr/>
              <a:tblGrid>
                <a:gridCol w="135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85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是生产领域的一次意义重大的飞跃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它极大地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使工业革命得以更快地向纵深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厂制度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进入19世纪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传统的手工工场逐渐被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大工厂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有集中的生产场所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生产纪律和管理制度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模更大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以蒸汽机为动力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911e1b33?colgroup=3,3,3,19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1028FDC2-CBB2-88F2-673F-97737DBC070D}"/>
              </a:ext>
            </a:extLst>
          </p:cNvPr>
          <p:cNvSpPr txBox="1"/>
          <p:nvPr/>
        </p:nvSpPr>
        <p:spPr>
          <a:xfrm>
            <a:off x="1093387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4911e1b33?colgroup=2,3,2,8,10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46242"/>
              </p:ext>
            </p:extLst>
          </p:nvPr>
        </p:nvGraphicFramePr>
        <p:xfrm>
          <a:off x="539496" y="1524730"/>
          <a:ext cx="11064240" cy="451313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3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191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火车与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1825年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斯蒂芬森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设计的蒸汽机车正式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试车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到1851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英国建成了总长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1万千米的铁路网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500"/>
                        </a:lnSpc>
                      </a:pPr>
                      <a:r>
                        <a:rPr lang="en-US" altLang="zh-CN" sz="11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为社会提供了更为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快捷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廉价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便利的交通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使生产和市场之间的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更加密切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911e1b33.table_image?iti=2&amp;tii=4&amp;vcp=1&amp;pid=b245af619&amp;color=0,0,0&amp;mp=1&amp;vtp=1&amp;vaab=1&amp;bbb=1"/>
          <p:cNvSpPr/>
          <p:nvPr/>
        </p:nvSpPr>
        <p:spPr>
          <a:xfrm>
            <a:off x="7828440" y="3869372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斯蒂芬森试验蒸汽机车</a:t>
            </a:r>
            <a:endParaRPr lang="en-US" altLang="zh-CN" sz="2800" dirty="0"/>
          </a:p>
        </p:txBody>
      </p:sp>
      <p:sp>
        <p:nvSpPr>
          <p:cNvPr id="2" name="P_7_BD#4911e1b33?colgroup=2,3,2,8,10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7CBAE2E0-A5C3-E11F-FF8D-20789B021CA8}"/>
              </a:ext>
            </a:extLst>
          </p:cNvPr>
          <p:cNvSpPr txBox="1"/>
          <p:nvPr/>
        </p:nvSpPr>
        <p:spPr>
          <a:xfrm>
            <a:off x="10885591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史蒂芬孙试验蒸汽机车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97839" y="2003996"/>
            <a:ext cx="2587752" cy="18653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4911e1b33?colgroup=3,26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30957"/>
              </p:ext>
            </p:extLst>
          </p:nvPr>
        </p:nvGraphicFramePr>
        <p:xfrm>
          <a:off x="539496" y="2660078"/>
          <a:ext cx="11113578" cy="2242440"/>
        </p:xfrm>
        <a:graphic>
          <a:graphicData uri="http://schemas.openxmlformats.org/drawingml/2006/table">
            <a:tbl>
              <a:tblPr/>
              <a:tblGrid>
                <a:gridCol w="1366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9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从18世纪后期起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其他西方国家纷纷学习英国的先进技术和生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极大地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提高了社会生产力水平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人类进入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蒸汽时代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英国已成为世界上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第一个工业国家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911e1b33?colgroup=3,26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8B4AAEDA-8AD3-6F9D-BB1A-551C1FA3F94A}"/>
              </a:ext>
            </a:extLst>
          </p:cNvPr>
          <p:cNvSpPr txBox="1"/>
          <p:nvPr/>
        </p:nvSpPr>
        <p:spPr>
          <a:xfrm>
            <a:off x="1093492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d61f258?vcp=1&amp;pid=4c9f2778d&amp;color=0,0,0&amp;mp=1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bf90d7b4?sp=1&amp;vcp=1&amp;pid=12d61f25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第一次工业革命对人类社会的深远影响</a:t>
            </a:r>
            <a:endParaRPr lang="en-US" altLang="zh-CN" sz="2800" dirty="0"/>
          </a:p>
        </p:txBody>
      </p:sp>
      <p:graphicFrame>
        <p:nvGraphicFramePr>
          <p:cNvPr id="14" name="P_7_BD#1bf90d7b4?colgroup=2,4,21&amp;vcp=1&amp;pid=12d61f25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736534"/>
              </p:ext>
            </p:extLst>
          </p:nvPr>
        </p:nvGraphicFramePr>
        <p:xfrm>
          <a:off x="539496" y="1929556"/>
          <a:ext cx="11073384" cy="4356228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2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54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极大地提高了社会生产力水平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使人类进入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“蒸汽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推动了资本主义世界市场的初步形成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资本主义雇佣制度普遍建立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工业资产阶级和工业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使资本主义最终战胜封建主义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西方资本主义国家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逐步确立起对世界的统治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形成西方先进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东方落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1bf90d7b4?colgroup=2,4,21&amp;vcp=1&amp;pid=12d61f258&amp;color=0,0,0&amp;vtp=1&amp;vaab=1&amp;bbb=1&amp;hb=1">
            <a:extLst>
              <a:ext uri="{FF2B5EF4-FFF2-40B4-BE49-F238E27FC236}">
                <a16:creationId xmlns:a16="http://schemas.microsoft.com/office/drawing/2014/main" id="{69DE2E46-893B-6125-B53A-62B336F56D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281641"/>
              </p:ext>
            </p:extLst>
          </p:nvPr>
        </p:nvGraphicFramePr>
        <p:xfrm>
          <a:off x="539496" y="3247780"/>
          <a:ext cx="11073384" cy="110490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7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丰富了人们的物质文化生活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便利了人们的交往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促进了城市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7_BD#1bf90d7b4?colgroup=2,4,21&amp;vcp=1&amp;pid=12d61f258&amp;color=0,0,0&amp;vtp=1&amp;vaab=1&amp;bbb=1&amp;hb=1">
            <a:extLst>
              <a:ext uri="{FF2B5EF4-FFF2-40B4-BE49-F238E27FC236}">
                <a16:creationId xmlns:a16="http://schemas.microsoft.com/office/drawing/2014/main" id="{01C68159-E7AA-8655-05FC-5CF41C0B67C5}"/>
              </a:ext>
            </a:extLst>
          </p:cNvPr>
          <p:cNvSpPr txBox="1"/>
          <p:nvPr/>
        </p:nvSpPr>
        <p:spPr>
          <a:xfrm>
            <a:off x="9072880" y="254869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968832867"/>
      </p:ext>
    </p:extLst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b9f6e3d?vcp=1&amp;pid=4c9f277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da17beba?sp=1&amp;vcp=1&amp;pid=0db9f6e3d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工业革命的含义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又称产业革命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是指以机器生产代替手工劳动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实现向机器大工业转变的过程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是从传统农业社会向现代工业社会转变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的重要变革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瓦特改进了蒸汽机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而不是发明了蒸汽机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瓦特对前人制造的蒸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汽机不断改进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使蒸汽机变成了适用于一切工业部门的动力机械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b76d1f7?vcp=1&amp;pid=31b87e9c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马克思主义的诞生和国际共产主义运动的兴起</a:t>
            </a:r>
            <a:endParaRPr lang="en-US" altLang="zh-CN" sz="3200" dirty="0"/>
          </a:p>
        </p:txBody>
      </p:sp>
      <p:sp>
        <p:nvSpPr>
          <p:cNvPr id="3" name="C_6_BD#23a425f43?vcp=1&amp;pid=b7b76d1f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c147d1f6?vcp=1&amp;pid=23a425f43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通过了解早期工人阶级的斗争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恩格斯的革命活动和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产党宣言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理解马克思主义诞生的历史意义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通过了解第一国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际成立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巴黎公社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理解马克思主义的传播和国际工人运动的发展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59c0446?vcp=1&amp;pid=b7b76d1f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7" name="P_7_BD#288c87521?colgroup=2,16,10&amp;vcp=1&amp;pid=b059c04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961430"/>
              </p:ext>
            </p:extLst>
          </p:nvPr>
        </p:nvGraphicFramePr>
        <p:xfrm>
          <a:off x="539496" y="1295191"/>
          <a:ext cx="11115902" cy="5046980"/>
        </p:xfrm>
        <a:graphic>
          <a:graphicData uri="http://schemas.openxmlformats.org/drawingml/2006/table">
            <a:tbl>
              <a:tblPr/>
              <a:tblGrid>
                <a:gridCol w="105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6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4698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（1）马克思多次在《莱茵报》上发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表文章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抨击普鲁士政府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恩格斯为共产主义者同盟起草的纲领《共产党宣言》在伦敦正式出版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（3）1849年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马克思移居伦敦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撰写《资本论》等重要的著作和文章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（4）马克思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恩格斯批判地继承了前人思想的精华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马克思主义理论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图片 4" descr="马克思.jpg"/>
          <p:cNvPicPr/>
          <p:nvPr/>
        </p:nvPicPr>
        <p:blipFill>
          <a:blip r:embed="rId3" cstate="print"/>
          <a:srcRect l="6484" t="3160" r="9990" b="12781"/>
          <a:stretch>
            <a:fillRect/>
          </a:stretch>
        </p:blipFill>
        <p:spPr>
          <a:xfrm>
            <a:off x="8948043" y="1595800"/>
            <a:ext cx="1245979" cy="1645920"/>
          </a:xfrm>
          <a:prstGeom prst="rect">
            <a:avLst/>
          </a:prstGeom>
        </p:spPr>
      </p:pic>
      <p:pic>
        <p:nvPicPr>
          <p:cNvPr id="6" name="图片 5" descr="恩格斯.jpg"/>
          <p:cNvPicPr/>
          <p:nvPr/>
        </p:nvPicPr>
        <p:blipFill>
          <a:blip r:embed="rId4"/>
          <a:srcRect b="7143"/>
          <a:stretch>
            <a:fillRect/>
          </a:stretch>
        </p:blipFill>
        <p:spPr>
          <a:xfrm>
            <a:off x="8948043" y="3911134"/>
            <a:ext cx="1312085" cy="16451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95647" y="3241720"/>
            <a:ext cx="385380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 hangingPunct="0">
              <a:lnSpc>
                <a:spcPts val="45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马克思（1818—1883）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8047" y="5556257"/>
            <a:ext cx="385380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 hangingPunct="0">
              <a:lnSpc>
                <a:spcPts val="45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恩格斯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（1820—1895）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288c87521?colgroup=2,3,23&amp;vcp=1&amp;pid=b059c04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76886"/>
              </p:ext>
            </p:extLst>
          </p:nvPr>
        </p:nvGraphicFramePr>
        <p:xfrm>
          <a:off x="539496" y="2313654"/>
          <a:ext cx="11363203" cy="2235200"/>
        </p:xfrm>
        <a:graphic>
          <a:graphicData uri="http://schemas.openxmlformats.org/drawingml/2006/table">
            <a:tbl>
              <a:tblPr/>
              <a:tblGrid>
                <a:gridCol w="980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2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（1）经济基础：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促进了资本主义经济的迅速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也造成了新的社会矛盾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（2）阶级基础：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壮大并作为独立的政治力量登上历史舞台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（3）实践基础：19世纪三四十年代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288c87521?colgroup=2,3,1,21&amp;vcp=1&amp;pid=b059c04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411545"/>
              </p:ext>
            </p:extLst>
          </p:nvPr>
        </p:nvGraphicFramePr>
        <p:xfrm>
          <a:off x="539496" y="966234"/>
          <a:ext cx="11112444" cy="5313998"/>
        </p:xfrm>
        <a:graphic>
          <a:graphicData uri="http://schemas.openxmlformats.org/drawingml/2006/table">
            <a:tbl>
              <a:tblPr/>
              <a:tblGrid>
                <a:gridCol w="964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9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76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4209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标志：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党宣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言》的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共产主义者同盟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起草的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《共产党宣言》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在伦敦正式出版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18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）指出有文字记载的全部历史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阶级斗争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人类进入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资本主义时代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整个社会日益分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裂为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两大对立阶级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：资产阶级和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资本主义社会必将被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没有阶级剥削和压迫的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共产主义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所取代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500"/>
                        </a:lnSpc>
                      </a:pPr>
                      <a:r>
                        <a:rPr lang="en-US" altLang="zh-CN" sz="1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88c87521.table_image?iti=3&amp;tii=7&amp;vcp=1&amp;pid=b059c0446&amp;color=0,0,0&amp;mp=1&amp;vtp=1&amp;vaab=1&amp;bbb=1&amp;hb=1"/>
          <p:cNvSpPr/>
          <p:nvPr/>
        </p:nvSpPr>
        <p:spPr>
          <a:xfrm>
            <a:off x="8946945" y="5131485"/>
            <a:ext cx="2633472" cy="10055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共产党宣言》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书影</a:t>
            </a:r>
            <a:endParaRPr lang="en-US" altLang="zh-CN" sz="2800" dirty="0"/>
          </a:p>
        </p:txBody>
      </p:sp>
      <p:sp>
        <p:nvSpPr>
          <p:cNvPr id="2" name="P_7_BD#288c87521?colgroup=2,3,1,21&amp;vcp=1&amp;pid=b059c0446&amp;color=0,0,0&amp;mp=1&amp;vtp=1&amp;vaab=1&amp;bt=1&amp;bbb=1">
            <a:extLst>
              <a:ext uri="{FF2B5EF4-FFF2-40B4-BE49-F238E27FC236}">
                <a16:creationId xmlns:a16="http://schemas.microsoft.com/office/drawing/2014/main" id="{0928D1CC-2D97-B326-8724-5BCC9FC6993E}"/>
              </a:ext>
            </a:extLst>
          </p:cNvPr>
          <p:cNvSpPr txBox="1"/>
          <p:nvPr/>
        </p:nvSpPr>
        <p:spPr>
          <a:xfrm>
            <a:off x="10933795" y="408627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共产党宣言》书影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9238927" y="2278557"/>
            <a:ext cx="1947672" cy="285292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SimSun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288c87521?colgroup=2,3,1,14,7&amp;vcp=1&amp;pid=b059c04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63967"/>
              </p:ext>
            </p:extLst>
          </p:nvPr>
        </p:nvGraphicFramePr>
        <p:xfrm>
          <a:off x="539496" y="1677099"/>
          <a:ext cx="11112444" cy="4244340"/>
        </p:xfrm>
        <a:graphic>
          <a:graphicData uri="http://schemas.openxmlformats.org/drawingml/2006/table">
            <a:tbl>
              <a:tblPr/>
              <a:tblGrid>
                <a:gridCol w="964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9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76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9658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）肯定资产阶级在历史上曾起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到非常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）号召工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人阶级组织起来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建立无产阶级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自己的政党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产阶级革命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用暴力推翻资产阶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800"/>
                        </a:lnSpc>
                      </a:pPr>
                      <a:r>
                        <a:rPr lang="en-US" altLang="zh-CN" sz="17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288c87521.table_image?iti=4&amp;tii=9&amp;vcp=1&amp;pid=b059c0446&amp;color=0,0,0&amp;mp=1&amp;vtp=1&amp;vaab=1&amp;bbb=1&amp;hb=1"/>
          <p:cNvSpPr/>
          <p:nvPr/>
        </p:nvSpPr>
        <p:spPr>
          <a:xfrm>
            <a:off x="8946945" y="4742401"/>
            <a:ext cx="263347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共产党宣言》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书影</a:t>
            </a:r>
            <a:endParaRPr lang="en-US" altLang="zh-CN" sz="2800" dirty="0"/>
          </a:p>
        </p:txBody>
      </p:sp>
      <p:sp>
        <p:nvSpPr>
          <p:cNvPr id="2" name="P_7_BD#288c87521?colgroup=2,3,1,14,7&amp;vcp=1&amp;pid=b059c0446&amp;color=0,0,0&amp;mp=1&amp;vtp=1&amp;vaab=1&amp;bt=1&amp;bbb=1">
            <a:extLst>
              <a:ext uri="{FF2B5EF4-FFF2-40B4-BE49-F238E27FC236}">
                <a16:creationId xmlns:a16="http://schemas.microsoft.com/office/drawing/2014/main" id="{9F6F5D82-32D5-6055-8B61-1C971A33152B}"/>
              </a:ext>
            </a:extLst>
          </p:cNvPr>
          <p:cNvSpPr txBox="1"/>
          <p:nvPr/>
        </p:nvSpPr>
        <p:spPr>
          <a:xfrm>
            <a:off x="10933795" y="9686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共产党宣言》书影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9283486" y="2061276"/>
            <a:ext cx="1890792" cy="26811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288c87521?colgroup=2,3,23&amp;vcp=1&amp;pid=b059c04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442778"/>
              </p:ext>
            </p:extLst>
          </p:nvPr>
        </p:nvGraphicFramePr>
        <p:xfrm>
          <a:off x="539496" y="1550606"/>
          <a:ext cx="11113577" cy="4461384"/>
        </p:xfrm>
        <a:graphic>
          <a:graphicData uri="http://schemas.openxmlformats.org/drawingml/2006/table">
            <a:tbl>
              <a:tblPr/>
              <a:tblGrid>
                <a:gridCol w="959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58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马克思主义哲学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政治经济学和科学社会主义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（1）特点：马克思主义是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创造性地揭示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了人类社会发展规律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次创立了人民实现自身解放的思想体系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指引着人民改造世界的行动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不断发展的开放的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始终站在时代前沿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（2）作用：使无产阶级的斗争有了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科学理论的指导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国际共产主义运动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兴起并蓬勃发展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88c87521?colgroup=2,3,23&amp;vcp=1&amp;pid=b059c0446&amp;color=0,0,0&amp;vtp=1&amp;vaab=1&amp;bt=1&amp;bbb=1">
            <a:extLst>
              <a:ext uri="{FF2B5EF4-FFF2-40B4-BE49-F238E27FC236}">
                <a16:creationId xmlns:a16="http://schemas.microsoft.com/office/drawing/2014/main" id="{41A82081-4235-6237-F091-596D81DA826F}"/>
              </a:ext>
            </a:extLst>
          </p:cNvPr>
          <p:cNvSpPr txBox="1"/>
          <p:nvPr/>
        </p:nvSpPr>
        <p:spPr>
          <a:xfrm>
            <a:off x="10934927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288c87521?colgroup=2,3,1,22&amp;vcp=1&amp;pid=b059c04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49951"/>
              </p:ext>
            </p:extLst>
          </p:nvPr>
        </p:nvGraphicFramePr>
        <p:xfrm>
          <a:off x="539495" y="1286700"/>
          <a:ext cx="11301209" cy="5007928"/>
        </p:xfrm>
        <a:graphic>
          <a:graphicData uri="http://schemas.openxmlformats.org/drawingml/2006/table">
            <a:tbl>
              <a:tblPr/>
              <a:tblGrid>
                <a:gridCol w="977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885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037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德国等国的工人代表联合起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来成立了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国际工人协会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第一国际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马克思是第一国际的创始人之一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3月18日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巴黎的无产阶级和人民群众举行武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装起义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推翻了资产阶级反动统治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3月28日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世界上第一个无产阶级政权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——巴黎公社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资产阶级反动政府勾结普军联合反扑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88c87521?colgroup=2,3,1,22&amp;vcp=1&amp;pid=b059c0446&amp;color=0,0,0&amp;vtp=1&amp;vaab=1&amp;bt=1&amp;bbb=1">
            <a:extLst>
              <a:ext uri="{FF2B5EF4-FFF2-40B4-BE49-F238E27FC236}">
                <a16:creationId xmlns:a16="http://schemas.microsoft.com/office/drawing/2014/main" id="{CA6CB210-1F1E-2A60-0236-50105AB4B043}"/>
              </a:ext>
            </a:extLst>
          </p:cNvPr>
          <p:cNvSpPr txBox="1"/>
          <p:nvPr/>
        </p:nvSpPr>
        <p:spPr>
          <a:xfrm>
            <a:off x="1093438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2acafab?vcp=1&amp;pid=b7b76d1f7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cffff6440?sp=1&amp;vcp=1&amp;pid=072acafab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马克思主义诞生对世界历史发展的影响</a:t>
            </a:r>
            <a:endParaRPr lang="en-US" altLang="zh-CN" sz="2800" dirty="0"/>
          </a:p>
        </p:txBody>
      </p:sp>
      <p:graphicFrame>
        <p:nvGraphicFramePr>
          <p:cNvPr id="24" name="P_7_BD#cffff6440?colgroup=6,23&amp;vcp=1&amp;pid=072acafa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67468"/>
              </p:ext>
            </p:extLst>
          </p:nvPr>
        </p:nvGraphicFramePr>
        <p:xfrm>
          <a:off x="539496" y="1929556"/>
          <a:ext cx="11082528" cy="3363660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对国际共产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使无产阶级的斗争有了科学理论的指导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国际共产主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义运动兴起并蓬勃发展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对无产阶级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为无产阶级战胜资产阶级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建立无产阶级专政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主义最终由理论变为现实奠定了思想基础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迫使资产阶级不得不改变统治策略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提高工人阶级的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待遇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以稳定统治秩序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c276ae9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4000" dirty="0"/>
          </a:p>
        </p:txBody>
      </p:sp>
      <p:sp>
        <p:nvSpPr>
          <p:cNvPr id="3" name="C_4_BD#40c276ae9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dc4d5e3c?vaa=1&amp;vcp=1&amp;vis=1&amp;pid=40c276ae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）制作思维导图是学习历史的方法之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下列思维导图中的空白处应填写(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cdc4d5e3c?vaa=1&amp;vcp=1&amp;vis=1&amp;pid=40c276a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9299" y="1891329"/>
            <a:ext cx="514948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cdc4d5e3c.choices?vaa=1&amp;vcp=1&amp;vis=1&amp;pid=40c276ae9&amp;color=0,0,0&amp;vtp=1&amp;vaab=1&amp;bbb=1"/>
          <p:cNvSpPr/>
          <p:nvPr/>
        </p:nvSpPr>
        <p:spPr>
          <a:xfrm>
            <a:off x="539496" y="50536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A.《资本论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》的问世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.马克思主义的诞生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.《国际歌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》的创作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.苏维埃政权的建立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dc4d5e3c?vaa=1&amp;vcp=1&amp;vis=1&amp;pid=40c276ae9&amp;color=0,0,0&amp;vtp=1&amp;vaab=1&amp;bt=1&amp;bbb=1&amp;hb=1"/>
          <p:cNvSpPr/>
          <p:nvPr/>
        </p:nvSpPr>
        <p:spPr>
          <a:xfrm>
            <a:off x="539496" y="1540821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以思维导图的方式直观呈现重要的历史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知识和结构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体现了大单元教学的发展趋势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解题时先分析图表中各部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分的内容和联系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图表反映的是国际共产主义运动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史上的重要阶段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而空白处的历史事件反映了共产主义从空想到科学的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飞跃，因此该历史事件是马克思主义的诞生，B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cdc4d5e3c?vaa=1&amp;vcp=1&amp;vis=1&amp;pid=40c276ae9&amp;color=0,0,0&amp;vtp=1&amp;vaab=1&amp;bbb=1"/>
          <p:cNvSpPr/>
          <p:nvPr/>
        </p:nvSpPr>
        <p:spPr>
          <a:xfrm>
            <a:off x="539496" y="424355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3db17d5?vcp=1&amp;pid=40c276a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937019002?vcp=1&amp;pid=d43db17d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图表类选择题的解题方法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分析图表各部分的联系及文字说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弄清各部分的逻辑关系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根据图表的特点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推导出部分逻辑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逐一排除选项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将选项分别带入试题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检查答案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AB7B3D-E80B-F163-AD19-35B48642B2C1}"/>
              </a:ext>
            </a:extLst>
          </p:cNvPr>
          <p:cNvSpPr txBox="1"/>
          <p:nvPr/>
        </p:nvSpPr>
        <p:spPr>
          <a:xfrm>
            <a:off x="2736574" y="3104872"/>
            <a:ext cx="6718852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请完成第269—271页［备考练习］习题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18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e83eb0b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37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3700" dirty="0"/>
          </a:p>
        </p:txBody>
      </p:sp>
      <p:sp>
        <p:nvSpPr>
          <p:cNvPr id="3" name="C_4_BD#7fe83eb0b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37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8ed97e2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4000" dirty="0"/>
          </a:p>
        </p:txBody>
      </p:sp>
      <p:sp>
        <p:nvSpPr>
          <p:cNvPr id="3" name="C_4_BD#728ed97e2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7a76f51?vcp=1&amp;pid=7fe83eb0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4" name="QC_6_BD.5_2#fb3dbc009?htil=1&amp;sp=1&amp;vaa=1&amp;vcp=1&amp;vis=1&amp;pid=457a76f51&amp;color=0,0,0&amp;vtp=1&amp;vaab=1&amp;bbb=1&amp;hb=1&amp;hs=1"/>
          <p:cNvSpPr/>
          <p:nvPr/>
        </p:nvSpPr>
        <p:spPr>
          <a:xfrm>
            <a:off x="539495" y="1544068"/>
            <a:ext cx="10665779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1.（2024·云南·中考）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图是织工哈格里夫斯的发明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它改进后使纺织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效率大大提高，广泛应用后推动了工业革命的发展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这一发明是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fb3dbc009.bracket?vaa=1&amp;vcp=1&amp;vis=1&amp;pid=457a76f51&amp;color=0,0,0&amp;vpa=2&amp;vtp=1&amp;vaab=1"/>
          <p:cNvSpPr/>
          <p:nvPr/>
        </p:nvSpPr>
        <p:spPr>
          <a:xfrm>
            <a:off x="10462324" y="22653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B</a:t>
            </a:r>
            <a:endParaRPr lang="en-US" altLang="zh-CN" sz="2800" dirty="0"/>
          </a:p>
        </p:txBody>
      </p:sp>
      <p:sp>
        <p:nvSpPr>
          <p:cNvPr id="6" name="QC_6_BD.5_3#fb3dbc009.choices?vaa=1&amp;vcp=1&amp;vis=1&amp;pid=457a76f51&amp;color=0,0,0&amp;vtp=1&amp;vaab=1&amp;bbb=1&amp;hs=1"/>
          <p:cNvSpPr/>
          <p:nvPr/>
        </p:nvSpPr>
        <p:spPr>
          <a:xfrm>
            <a:off x="539496" y="28394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A.飞梭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B.珍妮机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C.蒸汽机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D.内燃机</a:t>
            </a:r>
            <a:endParaRPr lang="en-US" altLang="zh-CN" sz="2800" dirty="0"/>
          </a:p>
        </p:txBody>
      </p:sp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999" y="3071943"/>
            <a:ext cx="2756975" cy="21670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6_BD.7_1#05b2cc3be?vaa=1&amp;vcp=1&amp;vis=1&amp;pid=457a76f51&amp;color=0,0,0&amp;vtp=1&amp;vaab=1&amp;bbb=1&amp;hb=1&amp;hs=1"/>
          <p:cNvSpPr/>
          <p:nvPr/>
        </p:nvSpPr>
        <p:spPr>
          <a:xfrm>
            <a:off x="539496" y="1534332"/>
            <a:ext cx="1141992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2.他被称为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铁路机车之父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为了纪念他，英国政府将他的肖像和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箭号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”的形象印在了纸币上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材料中的“他”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8_1#05b2cc3be.bracket?vaa=1&amp;vcp=1&amp;vis=1&amp;pid=457a76f51&amp;color=0,0,0&amp;vpa=3&amp;vtp=1&amp;vaab=1"/>
          <p:cNvSpPr/>
          <p:nvPr/>
        </p:nvSpPr>
        <p:spPr>
          <a:xfrm>
            <a:off x="8323236" y="216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7_2#05b2cc3be.choices?vaa=1&amp;vcp=1&amp;vis=1&amp;pid=457a76f51&amp;color=0,0,0&amp;vtp=1&amp;vaab=1&amp;bbb=1&amp;hs=1"/>
          <p:cNvSpPr/>
          <p:nvPr/>
        </p:nvSpPr>
        <p:spPr>
          <a:xfrm>
            <a:off x="539496" y="29601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A.法拉第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B.瓦特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C.斯蒂芬森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D.凯伊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07f64fd9f?vaa=1&amp;vcp=1&amp;vis=1&amp;pid=457a76f51&amp;color=0,0,0&amp;vtp=1&amp;vaab=1&amp;bt=1&amp;bbb=1&amp;hb=1"/>
          <p:cNvSpPr/>
          <p:nvPr/>
        </p:nvSpPr>
        <p:spPr>
          <a:xfrm>
            <a:off x="539496" y="1830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3.（2024·四川宜宾·中考，有改动）列宁曾评价一部著作是完整的、系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统的，至今仍然是关于阶级斗争最好的阐述，是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每个觉悟工人必读的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这本著作是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7f64fd9f.bracket?vaa=1&amp;vcp=1&amp;vis=1&amp;pid=457a76f51&amp;color=0,0,0&amp;vpa=4&amp;vtp=1&amp;vaab=1"/>
          <p:cNvSpPr/>
          <p:nvPr/>
        </p:nvSpPr>
        <p:spPr>
          <a:xfrm>
            <a:off x="3818477" y="31116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4" name="QC_6_BD.9_2#07f64fd9f.choices?vaa=1&amp;vcp=1&amp;vis=1&amp;pid=457a76f51&amp;color=0,0,0&amp;vtp=1&amp;vaab=1&amp;bbb=1"/>
          <p:cNvSpPr/>
          <p:nvPr/>
        </p:nvSpPr>
        <p:spPr>
          <a:xfrm>
            <a:off x="539496" y="3679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A.《独立宣言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B.《共产党宣言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C.《开罗宣言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1_1#d3da49c5c?vaa=1&amp;vcp=1&amp;vis=1&amp;pid=457a76f51&amp;color=0,0,0&amp;vtp=1&amp;vaab=1&amp;bbb=1&amp;hb=1"/>
          <p:cNvSpPr/>
          <p:nvPr/>
        </p:nvSpPr>
        <p:spPr>
          <a:xfrm>
            <a:off x="539496" y="18907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马克思主义在实践中产生，并在实践中不断丰富、发展。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下列体现了马克思主义由理论到实践的事件是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_1#d3da49c5c.bracket?vaa=1&amp;vcp=1&amp;vis=1&amp;pid=457a76f51&amp;color=0,0,0&amp;vpa=5&amp;vtp=1&amp;vaab=1"/>
          <p:cNvSpPr/>
          <p:nvPr/>
        </p:nvSpPr>
        <p:spPr>
          <a:xfrm>
            <a:off x="7928514" y="2524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_2#d3da49c5c.choices?vaa=1&amp;vcp=1&amp;vis=1&amp;pid=457a76f51&amp;color=0,0,0&amp;vtp=1&amp;vaab=1&amp;bbb=1"/>
          <p:cNvSpPr/>
          <p:nvPr/>
        </p:nvSpPr>
        <p:spPr>
          <a:xfrm>
            <a:off x="539496" y="3092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A.1848年《共产党宣言》发表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B.1871年巴黎公社建立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C.1917年俄国十月革命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D.1997年香港回归祖国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bff00b4?vcp=1&amp;pid=7fe83eb0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251593441?vaa=1&amp;vcp=1&amp;vis=1&amp;pid=dcbff00b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5.（2024·重庆B卷·中考）19世纪40年代起，伦敦的报纸可以及时送往全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国各地，铁路公司为液态奶打开了城市市场，铁路需要标准时间来制定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时刻表，火车还改变了邮政服务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251593441.bracket?vaa=1&amp;vcp=1&amp;vis=1&amp;pid=dcbff00b4&amp;color=0,0,0&amp;vpa=6&amp;vtp=1&amp;vaab=1"/>
          <p:cNvSpPr/>
          <p:nvPr/>
        </p:nvSpPr>
        <p:spPr>
          <a:xfrm>
            <a:off x="75729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251593441.choices?vaa=1&amp;vcp=1&amp;vis=1&amp;pid=dcbff00b4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.英国掀起了建设铁路的热潮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.近代交通改变了社会生活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C.蒸汽机车广泛运用到运输业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.铁路导致人口大规模流动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081f1bb23?vaa=1&amp;vcp=1&amp;vis=1&amp;pid=dcbff00b4&amp;color=0,0,0&amp;vtp=1&amp;vaab=1&amp;bt=1&amp;bbb=1&amp;hb=1"/>
          <p:cNvSpPr/>
          <p:nvPr/>
        </p:nvSpPr>
        <p:spPr>
          <a:xfrm>
            <a:off x="539496" y="148783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6.（2024·江苏扬州·中考）1825—1875年，法国丝织业中心里昂的织机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数从3万台增加到12万台，天然丝的消费量从10万公斤增加到300万公斤。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出现这一现象的原因是当时法国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81f1bb23.bracket?vaa=1&amp;vcp=1&amp;vis=1&amp;pid=dcbff00b4&amp;color=0,0,0&amp;vpa=7&amp;vtp=1&amp;vaab=1"/>
          <p:cNvSpPr/>
          <p:nvPr/>
        </p:nvSpPr>
        <p:spPr>
          <a:xfrm>
            <a:off x="5794915" y="267700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_2#081f1bb23.choices?vaa=1&amp;vcp=1&amp;vis=1&amp;pid=dcbff00b4&amp;color=0,0,0&amp;vtp=1&amp;vaab=1&amp;bbb=1"/>
          <p:cNvSpPr/>
          <p:nvPr/>
        </p:nvSpPr>
        <p:spPr>
          <a:xfrm>
            <a:off x="539496" y="319719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A.开始加入殖民争霸行列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B.获得了德国的战争赔款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C.采取机器和大工厂生产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D.组建了欧洲经济共同体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a49918c3b?vaa=1&amp;vcp=1&amp;vis=1&amp;pid=dcbff00b4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7.（2024·福建·中考）1846年，马克思、恩格斯建立了共产主义通讯委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员会，与德国、法国等国的共产主义者和工人建立联系，共同讨论共产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主义的宣传问题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a49918c3b.bracket?vaa=1&amp;vcp=1&amp;vis=1&amp;pid=dcbff00b4&amp;color=0,0,0&amp;vpa=8&amp;vtp=1&amp;vaab=1"/>
          <p:cNvSpPr/>
          <p:nvPr/>
        </p:nvSpPr>
        <p:spPr>
          <a:xfrm>
            <a:off x="5083715" y="297273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7_2#a49918c3b.choices?vaa=1&amp;vcp=1&amp;vis=1&amp;pid=dcbff00b4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A.指导了里昂工人起义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B.促进革命理论的传播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C.标志马克思主义诞生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D.巩固了无产阶级政权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8facea17f?vaa=1&amp;vcp=1&amp;vis=1&amp;pid=dcbff00b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8.（2024·广西钦州·模拟）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第一国际推动了欧洲各国工人运动的发展，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并培养了一批工人运动骨干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，为各国建立无产阶级政党奠定了基础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些活动属于(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8facea17f.bracket?vaa=1&amp;vcp=1&amp;vis=1&amp;pid=dcbff00b4&amp;color=0,0,0&amp;vpa=9&amp;vtp=1&amp;vaab=1"/>
          <p:cNvSpPr/>
          <p:nvPr/>
        </p:nvSpPr>
        <p:spPr>
          <a:xfrm>
            <a:off x="25945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9_2#8facea17f.choices?vaa=1&amp;vcp=1&amp;vis=1&amp;pid=dcbff00b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.资产阶级革命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.工业化国家发展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C.殖民地人民反抗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.国际共产主义运动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c6b73ef?vcp=1&amp;pid=7fe83eb0b&amp;color=199,134,85&amp;vtp=1&amp;vaab=1&amp;bt=1&amp;bbb=1"/>
          <p:cNvSpPr/>
          <p:nvPr/>
        </p:nvSpPr>
        <p:spPr>
          <a:xfrm>
            <a:off x="539496" y="554400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d937d24d6?sp=1&amp;vaa=1&amp;vcp=1&amp;vis=1&amp;pid=89c6b73ef&amp;color=0,0,0&amp;vtp=1&amp;vaab=1&amp;bbb=1&amp;hb=1"/>
          <p:cNvSpPr/>
          <p:nvPr/>
        </p:nvSpPr>
        <p:spPr>
          <a:xfrm>
            <a:off x="539496" y="1224870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（2024·广西柳州·模拟，有改动）历史在各种因素、动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力的助推下不断向前发展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6" name="QO_6_BD.21_2#d937d24d6?colgroup=4,25&amp;vaa=1&amp;vcp=1&amp;vis=1&amp;pid=89c6b73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791796"/>
              </p:ext>
            </p:extLst>
          </p:nvPr>
        </p:nvGraphicFramePr>
        <p:xfrm>
          <a:off x="539496" y="3023916"/>
          <a:ext cx="11082528" cy="342900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14—17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意大利佛罗伦萨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威尼斯等地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工商业已有一定的发展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形成中的资产阶级提倡发扬人的个性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兴起了一场追求人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文主义思潮的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世纪三</a:t>
                      </a: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英国和德意志爆发大规模的工人运动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格斯发表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共产党宣言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QO_6_BD.21_3#d937d24d6?colgroup=4,25&amp;vaa=1&amp;vcp=1&amp;vis=1&amp;pid=89c6b73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312548"/>
              </p:ext>
            </p:extLst>
          </p:nvPr>
        </p:nvGraphicFramePr>
        <p:xfrm>
          <a:off x="539496" y="1552320"/>
          <a:ext cx="11082528" cy="446449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面对严重的民族危机和社会危机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俄国进行农奴制改革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美国进行南北战争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日本实行明治维新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中国掀起新文化运动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传播民主与科学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后期传播马克思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中国共产党诞生后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在实践中走出了一条工农武装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割据道路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开辟了中国历史的新纪元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O_6_BD.21_3#d937d24d6?colgroup=4,25&amp;vaa=1&amp;vcp=1&amp;vis=1&amp;pid=89c6b73ef&amp;color=0,0,0&amp;vtp=1&amp;vaab=1&amp;bt=1&amp;bbb=1">
            <a:extLst>
              <a:ext uri="{FF2B5EF4-FFF2-40B4-BE49-F238E27FC236}">
                <a16:creationId xmlns:a16="http://schemas.microsoft.com/office/drawing/2014/main" id="{5874678E-6FE5-2FAA-AD27-37F849DD169D}"/>
              </a:ext>
            </a:extLst>
          </p:cNvPr>
          <p:cNvSpPr txBox="1"/>
          <p:nvPr/>
        </p:nvSpPr>
        <p:spPr>
          <a:xfrm>
            <a:off x="10903879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c5577e9?vcp=1&amp;pid=728ed97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0e5c08e6a?vcp=1&amp;pid=a6c5577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O_6_BD.21_4#d937d24d6?colgroup=4,25&amp;vaa=1&amp;vcp=1&amp;vis=1&amp;pid=89c6b73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70301"/>
              </p:ext>
            </p:extLst>
          </p:nvPr>
        </p:nvGraphicFramePr>
        <p:xfrm>
          <a:off x="539496" y="1558194"/>
          <a:ext cx="11082528" cy="4452748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我国基本上完成了三大改造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这是中国历史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上最深刻的社会变革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中共十一届三中全会后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我国开始进行经济体制改革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已基本在全国农村普遍实行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我国在广东和福建设立四个经济特区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它们以国家给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予的优惠经济政策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吸收侨资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引进先进科学技术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和管理经验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进行现代化建设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O_6_AN.22_1#d937d24d6.blank?vaa=1&amp;vcp=1&amp;vis=1&amp;pid=89c6b73ef&amp;color=0,0,0&amp;mp=1&amp;vpa=10&amp;vtp=1&amp;vaab=1"/>
          <p:cNvSpPr/>
          <p:nvPr/>
        </p:nvSpPr>
        <p:spPr>
          <a:xfrm>
            <a:off x="3896891" y="377536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2" name="QO_6_BD.21_4#d937d24d6?colgroup=4,25&amp;vaa=1&amp;vcp=1&amp;vis=1&amp;pid=89c6b73ef&amp;color=0,0,0&amp;mp=1&amp;vtp=1&amp;vaab=1&amp;bt=1&amp;bbb=1">
            <a:extLst>
              <a:ext uri="{FF2B5EF4-FFF2-40B4-BE49-F238E27FC236}">
                <a16:creationId xmlns:a16="http://schemas.microsoft.com/office/drawing/2014/main" id="{79224B56-8F00-384D-C6C1-8C8C4C0FA8DA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3_1#596a6c874?vaa=1&amp;vcp=1&amp;vis=1&amp;pid=d937d24d6&amp;color=0,0,0&amp;mp=1&amp;vtp=1&amp;vaab=1&amp;bt=1&amp;bbb=1"/>
          <p:cNvSpPr/>
          <p:nvPr/>
        </p:nvSpPr>
        <p:spPr>
          <a:xfrm>
            <a:off x="539496" y="13162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（1）请将材料中的①②③处的内容补充完整。</a:t>
            </a:r>
            <a:endParaRPr lang="en-US" altLang="zh-CN" sz="2800" dirty="0"/>
          </a:p>
        </p:txBody>
      </p:sp>
      <p:sp>
        <p:nvSpPr>
          <p:cNvPr id="3" name="QO_7_AN.1_1#596a6c874?vaa=1&amp;vcp=1&amp;vis=1&amp;pid=d937d24d6&amp;color=0,0,0&amp;vtp=1&amp;vaab=1&amp;bbb=1"/>
          <p:cNvSpPr/>
          <p:nvPr/>
        </p:nvSpPr>
        <p:spPr>
          <a:xfrm>
            <a:off x="539496" y="19361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①文艺复兴。②马克思主义。③家庭联产承包责任制。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5_1#b7d4413ca?vaa=1&amp;vcp=1&amp;vis=1&amp;pid=d937d24d6&amp;color=0,0,0&amp;vtp=1&amp;vaab=1&amp;bbb=1"/>
          <p:cNvSpPr/>
          <p:nvPr/>
        </p:nvSpPr>
        <p:spPr>
          <a:xfrm>
            <a:off x="539496" y="31115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（2）根据材料，指出20世纪七八十年代我国建立经济特区的目的。</a:t>
            </a:r>
            <a:endParaRPr lang="en-US" altLang="zh-CN" sz="2800" dirty="0"/>
          </a:p>
        </p:txBody>
      </p:sp>
      <p:sp>
        <p:nvSpPr>
          <p:cNvPr id="5" name="QO_7_AN.2_1#b7d4413ca?vaa=1&amp;vcp=1&amp;vis=1&amp;pid=d937d24d6&amp;color=0,0,0&amp;vtp=1&amp;vaab=1&amp;bbb=1&amp;hb=1"/>
          <p:cNvSpPr/>
          <p:nvPr/>
        </p:nvSpPr>
        <p:spPr>
          <a:xfrm>
            <a:off x="539496" y="37409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目的：吸收侨资、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外资，引进先进科学技术和管理经验，进行现代化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建设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2c09b9a46?vaa=1&amp;vcp=1&amp;vis=1&amp;pid=d937d24d6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历史发展的动力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提炼一个观点并加以论述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2c09b9a46?vaa=1&amp;vcp=1&amp;vis=1&amp;pid=d937d24d6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观点：先进思想是历史发展的重要动力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：①14世纪中期，欧洲兴起文艺复兴运动，人文主义思想流行，起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到了解放思想的作用，为欧洲资本主义社会的产生奠定了重要的思想基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础。②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启蒙运动中，启蒙思想家宣传自由、平等、民主，反对专制，提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倡用理性之光驱散愚昧的黑暗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这些思想的进一步传播为美国独立战争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和法国大革命作了重要的理论准备，对西方资本主义制度的确立起到了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重要的影响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。③1848年，马克思、恩格斯发表《共产党宣言》，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标志着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马克思主义诞生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从此，无产阶级有了科学理论的指导，国际共产主义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运动蓬勃发展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结论：先进思想是历史发展的先导，我们要解放思想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2c09b9a46?vaa=1&amp;vcp=1&amp;vis=1&amp;pid=d937d24d6&amp;color=0,0,0&amp;vtp=1&amp;vaab=1&amp;bt=1&amp;bbb=1&amp;hb=1"/>
          <p:cNvSpPr/>
          <p:nvPr/>
        </p:nvSpPr>
        <p:spPr>
          <a:xfrm>
            <a:off x="539496" y="382124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观点：符合国情的改革是历史发展的动力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：①沙皇亚历山大二世进行1861年农奴制改革，废除了农奴制，为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俄国资本主义发展提供了大量的资金和自由劳动力，使俄国走上了发展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资本主义的道路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。②1868年，在明治天皇的领导下，日本开始明治维新，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在政治、经济、社会生活等方面向西方学习，使日本实现富国强兵，走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上发展资本主义的道路，跻身资本主义强国之列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中共十一届三中全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会后，我国开始进行经济体制改革，家庭联产承包责任制逐步在农村普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遍实行，这激发了农民的劳动热情，带来了农村生产力的大解放，农业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生产和农民收入均有很大提高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结论：改革是推动历史进步的重要手段，我们要进一步全面深化改革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9f6eb80?vcp=1&amp;pid=728ed97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3b3c91492?colgroup=3,25&amp;vcp=1&amp;pid=3c9f6eb8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077346"/>
              </p:ext>
            </p:extLst>
          </p:nvPr>
        </p:nvGraphicFramePr>
        <p:xfrm>
          <a:off x="539496" y="1295191"/>
          <a:ext cx="11091672" cy="2254188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第一次工业革命兴起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生产力得到巨大发展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人类进入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“蒸汽时代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资本主义制度的弊端逐渐暴露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国际工人运动兴起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无产阶级的斗争有了科学理论的指导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b87e9c9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4000" dirty="0"/>
          </a:p>
        </p:txBody>
      </p:sp>
      <p:sp>
        <p:nvSpPr>
          <p:cNvPr id="3" name="C_4_BD#31b87e9c9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9f2778d?vcp=1&amp;pid=31b87e9c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第一次工业革命</a:t>
            </a:r>
            <a:endParaRPr lang="en-US" altLang="zh-CN" sz="3200" dirty="0"/>
          </a:p>
        </p:txBody>
      </p:sp>
      <p:sp>
        <p:nvSpPr>
          <p:cNvPr id="3" name="C_6_BD#1feccec1d?vcp=1&amp;pid=4c9f2778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d539c62d?vcp=1&amp;pid=1feccec1d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通过了解珍妮机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蒸汽机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铁路和现代工厂制度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初步理解第一次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工业革命的影响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45af619?vcp=1&amp;pid=4c9f277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4911e1b33?colgroup=3,26&amp;vcp=1&amp;pid=b245af6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14400"/>
              </p:ext>
            </p:extLst>
          </p:nvPr>
        </p:nvGraphicFramePr>
        <p:xfrm>
          <a:off x="539496" y="1295191"/>
          <a:ext cx="11113697" cy="3375408"/>
        </p:xfrm>
        <a:graphic>
          <a:graphicData uri="http://schemas.openxmlformats.org/drawingml/2006/table">
            <a:tbl>
              <a:tblPr/>
              <a:tblGrid>
                <a:gridCol w="1328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6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18世纪60年代至19世纪中期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（1）政治前提：英国君主立宪制确立后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政局稳定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济根源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：英国资本主义经济迅速发展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国内外市场不断扩大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的改进和应用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不仅是一次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也是一场深刻的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4911e1b33?colgroup=3,3,22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216781"/>
              </p:ext>
            </p:extLst>
          </p:nvPr>
        </p:nvGraphicFramePr>
        <p:xfrm>
          <a:off x="539496" y="1262806"/>
          <a:ext cx="11055096" cy="505568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珍妮机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1765年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哈格里夫斯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大大提高了生产效率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18世纪中期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蒸汽机作了一系列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瓦特改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进的蒸汽机投入使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到19世纪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成为主要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动力来源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200"/>
                        </a:lnSpc>
                      </a:pPr>
                      <a:r>
                        <a:rPr lang="en-US" altLang="zh-CN" sz="9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911e1b33.table_image?iti=1&amp;tii=2&amp;vcp=1&amp;pid=b245af619&amp;color=0,0,0&amp;mp=1&amp;vtp=1&amp;vaab=1&amp;bbb=1"/>
          <p:cNvSpPr/>
          <p:nvPr/>
        </p:nvSpPr>
        <p:spPr>
          <a:xfrm>
            <a:off x="8791099" y="4544264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瓦特和蒸汽机</a:t>
            </a:r>
            <a:endParaRPr lang="en-US" altLang="zh-CN" sz="2800" dirty="0"/>
          </a:p>
        </p:txBody>
      </p:sp>
      <p:sp>
        <p:nvSpPr>
          <p:cNvPr id="2" name="P_7_BD#4911e1b33?colgroup=3,3,22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747274A6-3B31-0BFC-5098-799B4DC02B9B}"/>
              </a:ext>
            </a:extLst>
          </p:cNvPr>
          <p:cNvSpPr txBox="1"/>
          <p:nvPr/>
        </p:nvSpPr>
        <p:spPr>
          <a:xfrm>
            <a:off x="1087644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蒸汽机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54133" y="3007691"/>
            <a:ext cx="1713508" cy="1536573"/>
          </a:xfrm>
          <a:prstGeom prst="rect">
            <a:avLst/>
          </a:prstGeom>
        </p:spPr>
      </p:pic>
      <p:pic>
        <p:nvPicPr>
          <p:cNvPr id="7" name="图片 6" descr="瓦特.jpeg"/>
          <p:cNvPicPr/>
          <p:nvPr/>
        </p:nvPicPr>
        <p:blipFill>
          <a:blip r:embed="rId4"/>
          <a:srcRect l="38125" t="13930" r="15000" b="45771"/>
          <a:stretch>
            <a:fillRect/>
          </a:stretch>
        </p:blipFill>
        <p:spPr>
          <a:xfrm>
            <a:off x="10067641" y="3007691"/>
            <a:ext cx="1386308" cy="15544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1439</Words>
  <Application>Microsoft Office PowerPoint</Application>
  <PresentationFormat>宽屏</PresentationFormat>
  <Paragraphs>417</Paragraphs>
  <Slides>44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2024-11-29T16:34:48Z</dcterms:created>
  <dcterms:modified xsi:type="dcterms:W3CDTF">2025-07-28T01:03:07Z</dcterms:modified>
  <cp:category/>
  <cp:contentStatus/>
</cp:coreProperties>
</file>