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10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12192000" cy="6858000"/>
  <p:notesSz cx="6858000" cy="12192000"/>
  <p:custDataLst>
    <p:tags r:id="rId5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7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59c4c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8648D87-AF60-44CF-8AE4-A0173F94D9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9c4c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4E61272-2DE2-4414-898F-D9240D40C2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4fca17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f32eb6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64fca173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f32eb6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AAF3A7-61FC-6B78-F4FE-8310444D3B3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57EF683-5900-41D7-9158-EA652028EFED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4BC160-5AA5-4039-B50C-F5EF0B93A5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1909449-27AF-4FBD-AFB0-211FF7725B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4fca17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f32eb6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64fca173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3f32eb6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6E2FBC-AEC7-E4B8-5C3A-2EF55226151F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734fac7?vcp=1&amp;pid=64fca173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地理环境与工农业生产</a:t>
            </a:r>
            <a:endParaRPr lang="en-US" altLang="zh-CN" sz="3000" dirty="0"/>
          </a:p>
        </p:txBody>
      </p:sp>
      <p:pic>
        <p:nvPicPr>
          <p:cNvPr id="3" name="QO_6_BD.20_1#1f14d8820?htil=6&amp;vaa=1&amp;vcp=1&amp;vis=1&amp;pid=39734fac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229532"/>
            <a:ext cx="4855464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_2#1f14d8820?htil=6&amp;sp=1&amp;vaa=1&amp;vcp=1&amp;vis=1&amp;pid=39734fac7&amp;color=0,0,0&amp;vtp=1&amp;vaab=1&amp;bbb=1&amp;hb=1"/>
          <p:cNvSpPr/>
          <p:nvPr/>
        </p:nvSpPr>
        <p:spPr>
          <a:xfrm>
            <a:off x="539496" y="1211244"/>
            <a:ext cx="61173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（2024·广东·中考）斯里兰卡是印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度洋的一个岛国，位于热带季风气候区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是亚洲象重要的栖息地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象粪纸”是一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种利用大象粪便生产的纸张，因制作精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美而成为斯里兰卡的名牌产品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斯里兰卡亚洲象活动范围示意图，据此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_1#4f0b27893?htil=7&amp;vaa=1&amp;vcp=1&amp;vis=1&amp;pid=1f14d882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068" y="1231646"/>
            <a:ext cx="4855464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1_2#4f0b27893?htil=7&amp;vaa=1&amp;vcp=1&amp;vis=1&amp;pid=1f14d8820&amp;color=0,0,0&amp;vtp=1&amp;vaab=1&amp;bt=1&amp;bbb=1&amp;hb=1"/>
          <p:cNvSpPr/>
          <p:nvPr/>
        </p:nvSpPr>
        <p:spPr>
          <a:xfrm>
            <a:off x="539496" y="1213358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）亚洲象在斯里兰卡的主要活动范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围是(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3_1#4f0b27893.bracket?vaa=1&amp;vcp=1&amp;vis=1&amp;pid=1f14d8820&amp;color=0,0,0&amp;vpa=6&amp;vtp=1&amp;vaab=1"/>
          <p:cNvSpPr/>
          <p:nvPr/>
        </p:nvSpPr>
        <p:spPr>
          <a:xfrm>
            <a:off x="1527714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1_3#4f0b27893.choices?htil=7&amp;vaa=1&amp;vcp=1&amp;vis=1&amp;pid=1f14d8820&amp;color=0,0,0&amp;vtp=1&amp;vaab=1&amp;bbb=1"/>
          <p:cNvSpPr/>
          <p:nvPr/>
        </p:nvSpPr>
        <p:spPr>
          <a:xfrm>
            <a:off x="539496" y="2496375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661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.中部山地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.西部丘陵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661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C.西南部高原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.东部、北部平原</a:t>
            </a:r>
            <a:endParaRPr lang="en-US" altLang="zh-CN" sz="2800" dirty="0"/>
          </a:p>
        </p:txBody>
      </p:sp>
      <p:sp>
        <p:nvSpPr>
          <p:cNvPr id="6" name="QC_7_AS.1_1#4f0b27893?htil=7&amp;vaa=1&amp;vcp=1&amp;vis=1&amp;pid=1f14d8820&amp;color=0,0,0&amp;vtp=1&amp;vaab=1&amp;bbb=1&amp;hb=1"/>
          <p:cNvSpPr/>
          <p:nvPr/>
        </p:nvSpPr>
        <p:spPr>
          <a:xfrm>
            <a:off x="539496" y="3773360"/>
            <a:ext cx="61173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根据图示可知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亚洲象在斯里兰卡的主要活动范围在东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北部的平原地区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5_1#16ebff388?htil=8&amp;vaa=1&amp;vcp=1&amp;vis=1&amp;pid=1f14d882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208" y="799278"/>
            <a:ext cx="3884678" cy="30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5_2#16ebff388?htil=8&amp;vaa=1&amp;vcp=1&amp;vis=1&amp;pid=1f14d8820&amp;color=0,0,0&amp;vtp=1&amp;vaab=1&amp;bt=1&amp;bbb=1&amp;hb=1&amp;hs=1"/>
          <p:cNvSpPr/>
          <p:nvPr/>
        </p:nvSpPr>
        <p:spPr>
          <a:xfrm>
            <a:off x="539496" y="757428"/>
            <a:ext cx="661111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）亚洲象在斯里兰卡生存的有利条件是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7_1#16ebff388.bracket?vaa=1&amp;vcp=1&amp;vis=1&amp;pid=1f14d8820&amp;color=0,0,0&amp;vpa=7&amp;vtp=1&amp;vaab=1"/>
          <p:cNvSpPr/>
          <p:nvPr/>
        </p:nvSpPr>
        <p:spPr>
          <a:xfrm>
            <a:off x="816515" y="1281303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_3#16ebff388.choices?htil=8&amp;vaa=1&amp;vcp=1&amp;vis=1&amp;pid=1f14d8820&amp;color=0,0,0&amp;vtp=1&amp;vaab=1&amp;bbb=1&amp;hs=1"/>
          <p:cNvSpPr/>
          <p:nvPr/>
        </p:nvSpPr>
        <p:spPr>
          <a:xfrm>
            <a:off x="539496" y="1819465"/>
            <a:ext cx="661111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A.气候适宜，食物丰富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.海面广阔，水源充足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.地形崎岖，栖息地广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.土壤疏松，觅食方便</a:t>
            </a:r>
            <a:endParaRPr lang="en-US" altLang="zh-CN" sz="2800" dirty="0"/>
          </a:p>
        </p:txBody>
      </p:sp>
      <p:sp>
        <p:nvSpPr>
          <p:cNvPr id="6" name="QC_7_AS.1_1#16ebff388?vaa=1&amp;vcp=1&amp;vis=1&amp;pid=1f14d8820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斯里兰卡位于热带季风气候区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该气候区热量充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有利于亚洲象的生存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亚洲象主要生活在平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而非海上或山区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土壤疏松与当地的自然环境状况不符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且土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壤疏松与否对亚洲象的影响不大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9_1#403373ad1?htil=9&amp;vaa=1&amp;vcp=1&amp;vis=1&amp;pid=1f14d882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3838" y="708089"/>
            <a:ext cx="3695753" cy="293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9_2#403373ad1?htil=9&amp;sp=1&amp;vaa=1&amp;vcp=1&amp;vis=1&amp;pid=1f14d8820&amp;color=0,0,0&amp;vtp=1&amp;vaab=1&amp;bt=1&amp;bbb=1&amp;hs=1"/>
          <p:cNvSpPr/>
          <p:nvPr/>
        </p:nvSpPr>
        <p:spPr>
          <a:xfrm>
            <a:off x="539496" y="724408"/>
            <a:ext cx="661111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（3）斯里兰卡生产的“象粪纸”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1_1#403373ad1.bracket?vaa=1&amp;vcp=1&amp;vis=1&amp;pid=1f14d8820&amp;color=0,0,0&amp;vpa=8&amp;vtp=1&amp;vaab=1"/>
          <p:cNvSpPr/>
          <p:nvPr/>
        </p:nvSpPr>
        <p:spPr>
          <a:xfrm>
            <a:off x="6287040" y="70808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9_3#403373ad1?htil=9&amp;vaa=1&amp;vcp=1&amp;vis=1&amp;pid=1f14d8820&amp;color=0,0,0&amp;vtp=1&amp;vaab=1&amp;bbb=1&amp;hb=1&amp;hs=1"/>
          <p:cNvSpPr/>
          <p:nvPr/>
        </p:nvSpPr>
        <p:spPr>
          <a:xfrm>
            <a:off x="539496" y="1319721"/>
            <a:ext cx="6611112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①获得较高的经济收益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②善用资源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，化废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③提高当地的教育水平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④推动对野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生动物的保护</a:t>
            </a:r>
            <a:endParaRPr lang="en-US" altLang="zh-CN" sz="2800" dirty="0"/>
          </a:p>
        </p:txBody>
      </p:sp>
      <p:sp>
        <p:nvSpPr>
          <p:cNvPr id="6" name="QC_7_BD.29_4#403373ad1.choices?htil=9&amp;vaa=1&amp;vcp=1&amp;vis=1&amp;pid=1f14d8820&amp;color=0,0,0&amp;vtp=1&amp;vaab=1&amp;bbb=1&amp;hs=1"/>
          <p:cNvSpPr/>
          <p:nvPr/>
        </p:nvSpPr>
        <p:spPr>
          <a:xfrm>
            <a:off x="539496" y="3140330"/>
            <a:ext cx="661111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1725295" algn="l"/>
                <a:tab pos="3413125" algn="l"/>
                <a:tab pos="51009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7" name="QC_7_AS.1_1#403373ad1?vaa=1&amp;vcp=1&amp;vis=1&amp;pid=1f14d8820&amp;color=0,0,0&amp;vtp=1&amp;vaab=1&amp;bbb=1&amp;hb=1&amp;hs=1"/>
          <p:cNvSpPr/>
          <p:nvPr/>
        </p:nvSpPr>
        <p:spPr>
          <a:xfrm>
            <a:off x="539496" y="3732849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斯里兰卡生产的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能够善用资源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化废为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从而获得较高的经济收益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同时还能推动对野生动物的保护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，①②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提高当地的教育水平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与生产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与否关系不大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cf812a5?vcp=1&amp;pid=39734fac7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33_1#eb6ae1b1a?htil=10&amp;vaa=1&amp;vcp=1&amp;vis=1&amp;pid=02cf812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243" y="1407594"/>
            <a:ext cx="4088408" cy="40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33_2#eb6ae1b1a?htil=10&amp;vaa=1&amp;vcp=1&amp;vis=1&amp;pid=02cf812a5&amp;color=0,0,0&amp;vtp=1&amp;vaab=1&amp;bbb=1&amp;hb=1"/>
          <p:cNvSpPr/>
          <p:nvPr/>
        </p:nvSpPr>
        <p:spPr>
          <a:xfrm>
            <a:off x="539496" y="1233469"/>
            <a:ext cx="60624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（2023·广东·中考）巴西是全球最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大的咖啡生产国和出口国。读巴西咖啡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种植区分布示意图，完成3~4题。</a:t>
            </a:r>
            <a:endParaRPr lang="en-US" altLang="zh-CN" sz="2800" dirty="0"/>
          </a:p>
        </p:txBody>
      </p:sp>
      <p:sp>
        <p:nvSpPr>
          <p:cNvPr id="5" name="QC_8_BD.34_1#78b99c894?htil=10&amp;vaa=1&amp;vcp=1&amp;vis=1&amp;pid=eb6ae1b1a&amp;color=0,0,0&amp;vtp=1&amp;vaab=1&amp;bbb=1"/>
          <p:cNvSpPr/>
          <p:nvPr/>
        </p:nvSpPr>
        <p:spPr>
          <a:xfrm>
            <a:off x="539496" y="3151169"/>
            <a:ext cx="60624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巴西的咖啡种植区主要分布在(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34_2#78b99c894.choices?htil=10&amp;vaa=1&amp;vcp=1&amp;vis=1&amp;pid=eb6ae1b1a&amp;color=0,0,0&amp;vtp=1&amp;vaab=1&amp;bbb=1"/>
          <p:cNvSpPr/>
          <p:nvPr/>
        </p:nvSpPr>
        <p:spPr>
          <a:xfrm>
            <a:off x="539496" y="3780645"/>
            <a:ext cx="60624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388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.亚马孙平原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388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C.巴拉圭盆地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.圭亚那高原</a:t>
            </a:r>
            <a:endParaRPr lang="en-US" altLang="zh-CN" sz="2800" dirty="0"/>
          </a:p>
        </p:txBody>
      </p:sp>
      <p:sp>
        <p:nvSpPr>
          <p:cNvPr id="7" name="QC_8_AN.35_1#78b99c894.bracket?vaa=1&amp;vcp=1&amp;vis=1&amp;pid=eb6ae1b1a&amp;color=0,0,0&amp;vpa=9&amp;vtp=1&amp;vaab=1"/>
          <p:cNvSpPr/>
          <p:nvPr/>
        </p:nvSpPr>
        <p:spPr>
          <a:xfrm>
            <a:off x="5706015" y="313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6_1#6e1459a4e?htil=10&amp;vaa=1&amp;vcp=1&amp;vis=1&amp;pid=eb6ae1b1a&amp;color=0,0,0&amp;vtp=1&amp;vaab=1&amp;bbb=1&amp;hb=1"/>
          <p:cNvSpPr/>
          <p:nvPr/>
        </p:nvSpPr>
        <p:spPr>
          <a:xfrm>
            <a:off x="539496" y="1634481"/>
            <a:ext cx="60624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下列自然条件与巴西咖啡主要种植区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36_2#6e1459a4e.choices?htil=10&amp;vaa=1&amp;vcp=1&amp;vis=1&amp;pid=eb6ae1b1a&amp;color=0,0,0&amp;vtp=1&amp;vaab=1&amp;bbb=1&amp;hb=1"/>
          <p:cNvSpPr/>
          <p:nvPr/>
        </p:nvSpPr>
        <p:spPr>
          <a:xfrm>
            <a:off x="539497" y="2912754"/>
            <a:ext cx="705846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A.日照充足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B.水源充足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C.热量丰富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D.地势低平</a:t>
            </a:r>
            <a:endParaRPr lang="en-US" altLang="zh-CN" sz="2800" dirty="0"/>
          </a:p>
        </p:txBody>
      </p:sp>
      <p:sp>
        <p:nvSpPr>
          <p:cNvPr id="4" name="QC_8_AN.1_1#6e1459a4e.bracket?vaa=1&amp;vcp=1&amp;vis=1&amp;pid=eb6ae1b1a&amp;color=0,0,0&amp;vpa=10&amp;vtp=1&amp;vaab=1"/>
          <p:cNvSpPr/>
          <p:nvPr/>
        </p:nvSpPr>
        <p:spPr>
          <a:xfrm>
            <a:off x="2238914" y="22688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33_1#eb6ae1b1a?htil=10&amp;vaa=1&amp;vcp=1&amp;vis=1&amp;pid=02cf812a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8182" y="1153647"/>
            <a:ext cx="4142357" cy="409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3ebd3eb?vcp=1&amp;pid=64fca173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生态建设</a:t>
            </a:r>
            <a:endParaRPr lang="en-US" altLang="zh-CN" sz="3000" dirty="0"/>
          </a:p>
        </p:txBody>
      </p:sp>
      <p:sp>
        <p:nvSpPr>
          <p:cNvPr id="3" name="QO_6_BD.38_1#7a6c10879?sp=1&amp;vaa=1&amp;vcp=1&amp;vis=1&amp;pid=033ebd3eb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（2023·云南·中考）读某地区的地貌景观图，完成下列各题。</a:t>
            </a:r>
            <a:endParaRPr lang="en-US" altLang="zh-CN" sz="2800" dirty="0"/>
          </a:p>
        </p:txBody>
      </p:sp>
      <p:pic>
        <p:nvPicPr>
          <p:cNvPr id="4" name="QO_6_BD.38_2#7a6c10879?vaa=1&amp;vcp=1&amp;vis=1&amp;pid=033ebd3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1907331"/>
            <a:ext cx="51206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7a6c10879?vaa=1&amp;vcp=1&amp;vis=1&amp;pid=033ebd3eb&amp;color=0,0,0&amp;vtp=1&amp;vaab=1&amp;bbb=1"/>
          <p:cNvSpPr/>
          <p:nvPr/>
        </p:nvSpPr>
        <p:spPr>
          <a:xfrm>
            <a:off x="539496" y="5234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本题组主要考查黄土高原地貌景观的成因及治理措施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0_1#7c667f1f5?htil=11&amp;vaa=1&amp;vcp=1&amp;vis=1&amp;pid=7a6c108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232" y="1415583"/>
            <a:ext cx="5084064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0_2#7c667f1f5?htil=11&amp;vaa=1&amp;vcp=1&amp;vis=1&amp;pid=7a6c10879&amp;color=0,0,0&amp;vtp=1&amp;vaab=1&amp;bt=1&amp;bbb=1&amp;hb=1&amp;hs=1"/>
          <p:cNvSpPr/>
          <p:nvPr/>
        </p:nvSpPr>
        <p:spPr>
          <a:xfrm>
            <a:off x="539496" y="879348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（1）形成图示地区地貌景观的主要原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2_1#7c667f1f5.bracket?vaa=1&amp;vcp=1&amp;vis=1&amp;pid=7a6c10879&amp;color=0,0,0&amp;vpa=11&amp;vtp=1&amp;vaab=1"/>
          <p:cNvSpPr/>
          <p:nvPr/>
        </p:nvSpPr>
        <p:spPr>
          <a:xfrm>
            <a:off x="15277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40_3#7c667f1f5.choices?htil=11&amp;vaa=1&amp;vcp=1&amp;vis=1&amp;pid=7a6c10879&amp;color=0,0,0&amp;vtp=1&amp;vaab=1&amp;bbb=1&amp;hs=1"/>
          <p:cNvSpPr/>
          <p:nvPr/>
        </p:nvSpPr>
        <p:spPr>
          <a:xfrm>
            <a:off x="539496" y="2162365"/>
            <a:ext cx="5888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A.农民长期修筑梯田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.长期的水土流失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.大量废弃窑洞崩塌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.大规模开采露天煤矿</a:t>
            </a:r>
            <a:endParaRPr lang="en-US" altLang="zh-CN" sz="2800" dirty="0"/>
          </a:p>
        </p:txBody>
      </p:sp>
      <p:sp>
        <p:nvSpPr>
          <p:cNvPr id="6" name="QC_7_AS.1_1#7c667f1f5?vaa=1&amp;vcp=1&amp;vis=1&amp;pid=7a6c10879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图示景观地表支离破碎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千沟万壑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为黄土高原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的典型地貌景观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黄土高原地表千沟万壑是由长期的水土流失形成的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5721c0d03?htil=12&amp;vaa=1&amp;vcp=1&amp;vis=1&amp;pid=7a6c108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628" y="1155110"/>
            <a:ext cx="4959326" cy="311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5721c0d03?htil=12&amp;vaa=1&amp;vcp=1&amp;vis=1&amp;pid=7a6c10879&amp;color=0,0,0&amp;vtp=1&amp;vaab=1&amp;bt=1&amp;bbb=1&amp;hb=1&amp;hs=1"/>
          <p:cNvSpPr/>
          <p:nvPr/>
        </p:nvSpPr>
        <p:spPr>
          <a:xfrm>
            <a:off x="539496" y="782130"/>
            <a:ext cx="58887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针对图示地区的生态环境问题，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可采取的治理措施是(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6_1#5721c0d03.bracket?vaa=1&amp;vcp=1&amp;vis=1&amp;pid=7a6c10879&amp;color=0,0,0&amp;vpa=12&amp;vtp=1&amp;vaab=1"/>
          <p:cNvSpPr/>
          <p:nvPr/>
        </p:nvSpPr>
        <p:spPr>
          <a:xfrm>
            <a:off x="4016915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4_3#5721c0d03.choices?htil=12&amp;vaa=1&amp;vcp=1&amp;vis=1&amp;pid=7a6c10879&amp;color=0,0,0&amp;vtp=1&amp;vaab=1&amp;bbb=1&amp;hs=1"/>
          <p:cNvSpPr/>
          <p:nvPr/>
        </p:nvSpPr>
        <p:spPr>
          <a:xfrm>
            <a:off x="539496" y="1964055"/>
            <a:ext cx="588873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A.在陡坡修筑梯田，种植果树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.在缓坡开垦荒地，种植粮食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.在坡脚修挡土坝、护坡等工程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.在陡坡种植牧草，大力发展畜牧业</a:t>
            </a:r>
            <a:endParaRPr lang="en-US" altLang="zh-CN" sz="2800" dirty="0"/>
          </a:p>
        </p:txBody>
      </p:sp>
      <p:sp>
        <p:nvSpPr>
          <p:cNvPr id="6" name="QC_7_AS.1_1#5721c0d03?vaa=1&amp;vcp=1&amp;vis=1&amp;pid=7a6c10879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针对黄土高原的生态环境问题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可采取生物措施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工程措施等治理措施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如在陡坡植树种草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保持水土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在缓坡修筑梯田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种植果树和优质牧草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在坡脚修挡土坝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护坡工程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b2314ca?vcp=1&amp;pid=033ebd3e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7_BD.48_1#0805825be?vaa=1&amp;vcp=1&amp;vis=1&amp;pid=e4b2314ca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（2023·四川泸州·中考）《中华人民共和国黄河保护法》于2023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1日起正式施行，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该法律规定国家在黄河流域实行水资源刚性约束制度，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坚持以水定城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、以水定地、以水定人、以水定产。采取综合性措施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大限度节约水资源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。同时，该法律还对黄河源区、黄土高原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、河口及三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角洲等不同区域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，有针对性地规定了不同的制度和措施。据此完成5~6题。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6fa037a2.fixed?vcp=1&amp;pid=1870040bb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c6fa037a2.fixed?vcp=1&amp;pid=1870040bb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1966704e1?vaa=1&amp;vcp=1&amp;vis=1&amp;pid=0805825be&amp;color=0,0,0&amp;mp=1&amp;vtp=1&amp;vaab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黄河流域最大的发展问题是(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1966704e1.bracket?vaa=1&amp;vcp=1&amp;vis=1&amp;pid=0805825be&amp;color=0,0,0&amp;mp=1&amp;vpa=13&amp;vtp=1&amp;vaab=1"/>
          <p:cNvSpPr/>
          <p:nvPr/>
        </p:nvSpPr>
        <p:spPr>
          <a:xfrm>
            <a:off x="5350415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49_2#1966704e1.choices?vaa=1&amp;vcp=1&amp;vis=1&amp;pid=0805825be&amp;color=0,0,0&amp;vtp=1&amp;vaab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B.水资源短缺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C.环境污染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.人多地少</a:t>
            </a:r>
            <a:endParaRPr lang="en-US" altLang="zh-CN" sz="2800" dirty="0"/>
          </a:p>
        </p:txBody>
      </p:sp>
      <p:sp>
        <p:nvSpPr>
          <p:cNvPr id="5" name="QC_8_BD.51_1#9035b8c39?vaa=1&amp;vcp=1&amp;vis=1&amp;pid=0805825be&amp;color=0,0,0&amp;vtp=1&amp;vaab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黄河源区应采取的针对性措施是防治(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2_1#9035b8c39.bracket?vaa=1&amp;vcp=1&amp;vis=1&amp;pid=0805825be&amp;color=0,0,0&amp;vpa=14&amp;vtp=1&amp;vaab=1"/>
          <p:cNvSpPr/>
          <p:nvPr/>
        </p:nvSpPr>
        <p:spPr>
          <a:xfrm>
            <a:off x="6772814" y="34243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51_2#9035b8c39.choices?vaa=1&amp;vcp=1&amp;vis=1&amp;pid=0805825be&amp;color=0,0,0&amp;vtp=1&amp;vaab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.土地荒漠化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B.水污染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.洪涝灾害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341d4d3?vcp=1&amp;pid=64fca173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聚落与环境</a:t>
            </a:r>
            <a:endParaRPr lang="en-US" altLang="zh-CN" sz="3000" dirty="0"/>
          </a:p>
        </p:txBody>
      </p:sp>
      <p:pic>
        <p:nvPicPr>
          <p:cNvPr id="3" name="QO_6_BD.53_1#ca5e93407?htil=13&amp;vaa=1&amp;vcp=1&amp;vis=1&amp;pid=34341d4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1574" y="1165588"/>
            <a:ext cx="5422392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3_2#ca5e93407?htil=13&amp;sp=1&amp;vaa=1&amp;vcp=1&amp;vis=1&amp;pid=34341d4d3&amp;color=0,0,0&amp;vtp=1&amp;vaab=1&amp;bbb=1&amp;hb=1"/>
          <p:cNvSpPr/>
          <p:nvPr/>
        </p:nvSpPr>
        <p:spPr>
          <a:xfrm>
            <a:off x="539496" y="1211244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（2023·安徽·中考）传统村落凝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结着悠久的农耕文明，拥有丰富的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自然和文化资源。读安徽省部分传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统村落分布示意图，完成下列各题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5" name="QO_6_AS.1_1#ca5e93407?htil=13&amp;vaa=1&amp;vcp=1&amp;vis=1&amp;pid=34341d4d3&amp;color=0,0,0&amp;vtp=1&amp;vaab=1&amp;bbb=1&amp;hb=1"/>
          <p:cNvSpPr/>
          <p:nvPr/>
        </p:nvSpPr>
        <p:spPr>
          <a:xfrm>
            <a:off x="539496" y="377175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本题组主要考查读图分析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5_1#b38081120?htil=14&amp;vaa=1&amp;vcp=1&amp;vis=1&amp;pid=ca5e9340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7579" y="796258"/>
            <a:ext cx="4503393" cy="393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5_2#b38081120?htil=14&amp;vaa=1&amp;vcp=1&amp;vis=1&amp;pid=ca5e93407&amp;color=0,0,0&amp;vtp=1&amp;vaab=1&amp;bt=1&amp;bbb=1&amp;hb=1&amp;hs=1"/>
          <p:cNvSpPr/>
          <p:nvPr/>
        </p:nvSpPr>
        <p:spPr>
          <a:xfrm>
            <a:off x="539496" y="77797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（1）图中安徽省传统村落分布的总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57_1#b38081120.bracket?vaa=1&amp;vcp=1&amp;vis=1&amp;pid=ca5e93407&amp;color=0,0,0&amp;vpa=15&amp;vtp=1&amp;vaab=1"/>
          <p:cNvSpPr/>
          <p:nvPr/>
        </p:nvSpPr>
        <p:spPr>
          <a:xfrm>
            <a:off x="2238914" y="136178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5_3#b38081120.choices?htil=14&amp;vaa=1&amp;vcp=1&amp;vis=1&amp;pid=ca5e93407&amp;color=0,0,0&amp;vtp=1&amp;vaab=1&amp;bbb=1&amp;hs=1"/>
          <p:cNvSpPr/>
          <p:nvPr/>
        </p:nvSpPr>
        <p:spPr>
          <a:xfrm>
            <a:off x="539496" y="195989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A.淮河以北多，淮河以南少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.长江以北多，长江以南少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.东部多，西部少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.南部多，北部少</a:t>
            </a:r>
            <a:endParaRPr lang="en-US" altLang="zh-CN" sz="2800" dirty="0"/>
          </a:p>
        </p:txBody>
      </p:sp>
      <p:sp>
        <p:nvSpPr>
          <p:cNvPr id="6" name="QC_7_AS.1_1#b38081120?htil=14&amp;vaa=1&amp;vcp=1&amp;vis=1&amp;pid=ca5e93407&amp;color=0,0,0&amp;vtp=1&amp;vaab=1&amp;bbb=1&amp;hb=1&amp;hs=1"/>
          <p:cNvSpPr/>
          <p:nvPr/>
        </p:nvSpPr>
        <p:spPr>
          <a:xfrm>
            <a:off x="539496" y="4322095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图中安徽省传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统村落分布的总体特点是淮河以北</a:t>
            </a:r>
            <a:endParaRPr lang="en-US" altLang="zh-CN" sz="2800" dirty="0"/>
          </a:p>
        </p:txBody>
      </p:sp>
      <p:sp>
        <p:nvSpPr>
          <p:cNvPr id="8" name="QC_7_AS.1_1#b38081120?htil=14&amp;vaa=1&amp;vcp=1&amp;vis=1&amp;pid=ca5e93407&amp;color=0,0,0&amp;vtp=1&amp;vaab=1&amp;bbb=1&amp;hb=1&amp;hs=1"/>
          <p:cNvSpPr/>
          <p:nvPr/>
        </p:nvSpPr>
        <p:spPr>
          <a:xfrm>
            <a:off x="539995" y="5503132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淮河以南多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长江以北和长江以南均较多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南部多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9_1#bc9d67a90?htil=15&amp;vaa=1&amp;vcp=1&amp;vis=1&amp;pid=ca5e934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069848"/>
            <a:ext cx="5422392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9_2#bc9d67a90?htil=15&amp;vaa=1&amp;vcp=1&amp;vis=1&amp;pid=ca5e93407&amp;color=0,0,0&amp;vtp=1&amp;vaab=1&amp;bt=1&amp;bbb=1&amp;hb=1"/>
          <p:cNvSpPr/>
          <p:nvPr/>
        </p:nvSpPr>
        <p:spPr>
          <a:xfrm>
            <a:off x="539496" y="105156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（2）影响图中安徽省传统村落分布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的主要自然因素是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61_1#bc9d67a90.bracket?vaa=1&amp;vcp=1&amp;vis=1&amp;pid=ca5e93407&amp;color=0,0,0&amp;vpa=16&amp;vtp=1&amp;vaab=1"/>
          <p:cNvSpPr/>
          <p:nvPr/>
        </p:nvSpPr>
        <p:spPr>
          <a:xfrm>
            <a:off x="3661315" y="16859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9_3#bc9d67a90.choices?htil=15&amp;vaa=1&amp;vcp=1&amp;vis=1&amp;pid=ca5e93407&amp;color=0,0,0&amp;vtp=1&amp;vaab=1&amp;bbb=1"/>
          <p:cNvSpPr/>
          <p:nvPr/>
        </p:nvSpPr>
        <p:spPr>
          <a:xfrm>
            <a:off x="539496" y="232676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C.植被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</a:t>
            </a:r>
            <a:endParaRPr lang="en-US" altLang="zh-CN" sz="2800" dirty="0"/>
          </a:p>
        </p:txBody>
      </p:sp>
      <p:sp>
        <p:nvSpPr>
          <p:cNvPr id="6" name="QC_7_AS.1_1#bc9d67a90?htil=15&amp;vaa=1&amp;vcp=1&amp;vis=1&amp;pid=ca5e93407&amp;color=0,0,0&amp;vtp=1&amp;vaab=1&amp;bbb=1&amp;hb=1"/>
          <p:cNvSpPr/>
          <p:nvPr/>
        </p:nvSpPr>
        <p:spPr>
          <a:xfrm>
            <a:off x="539496" y="295624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地形是影响安徽省传统村落分布的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主要自然因素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4e642bf?vcp=1&amp;pid=34341d4d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63_1#66b477cab?htil=16&amp;vaa=1&amp;vcp=1&amp;vis=1&amp;pid=e14e642b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3060" y="984176"/>
            <a:ext cx="4764023" cy="197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63_2#66b477cab?htil=16&amp;vaa=1&amp;vcp=1&amp;vis=1&amp;pid=e14e642bf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古村落是中华文明的根脉所在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读黄河流域古村落分布示意图和陕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州地坑院景观图，完成7～8题。</a:t>
            </a:r>
            <a:endParaRPr lang="en-US" altLang="zh-CN" sz="2800" dirty="0"/>
          </a:p>
        </p:txBody>
      </p:sp>
      <p:sp>
        <p:nvSpPr>
          <p:cNvPr id="5" name="QC_8_BD.64_1#836807e76?sp=1&amp;vaa=1&amp;vcp=1&amp;vis=1&amp;pid=66b477cab&amp;color=0,0,0&amp;vtp=1&amp;vaab=1&amp;bbb=1&amp;hs=1"/>
          <p:cNvSpPr/>
          <p:nvPr/>
        </p:nvSpPr>
        <p:spPr>
          <a:xfrm>
            <a:off x="539496" y="31458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对古村落的未来规划，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应采取的合理措施有(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65_1#836807e76.bracket?vaa=1&amp;vcp=1&amp;vis=1&amp;pid=66b477cab&amp;color=0,0,0&amp;vpa=17&amp;vtp=1&amp;vaab=1"/>
          <p:cNvSpPr/>
          <p:nvPr/>
        </p:nvSpPr>
        <p:spPr>
          <a:xfrm>
            <a:off x="7839614" y="31325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64_2#836807e76?vaa=1&amp;vcp=1&amp;vis=1&amp;pid=66b477cab&amp;color=0,0,0&amp;vtp=1&amp;vaab=1&amp;bbb=1&amp;hs=1"/>
          <p:cNvSpPr/>
          <p:nvPr/>
        </p:nvSpPr>
        <p:spPr>
          <a:xfrm>
            <a:off x="539496" y="37771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3073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①合理保护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，有序开发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增加投入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，维护修缮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307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整村搬迁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，翻新重建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加大宣传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，增强保护意识</a:t>
            </a:r>
            <a:endParaRPr lang="en-US" altLang="zh-CN" sz="2800" dirty="0"/>
          </a:p>
        </p:txBody>
      </p:sp>
      <p:sp>
        <p:nvSpPr>
          <p:cNvPr id="8" name="QC_8_BD.64_3#836807e76.choices?vaa=1&amp;vcp=1&amp;vis=1&amp;pid=66b477cab&amp;color=0,0,0&amp;vtp=1&amp;vaab=1&amp;bbb=1&amp;hs=1"/>
          <p:cNvSpPr/>
          <p:nvPr/>
        </p:nvSpPr>
        <p:spPr>
          <a:xfrm>
            <a:off x="539496" y="50463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6_1#17b75a2ec?htil=17&amp;vaa=1&amp;vcp=1&amp;vis=1&amp;pid=66b477ca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4586" y="1881981"/>
            <a:ext cx="5422392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6_2#17b75a2ec?htil=17&amp;vaa=1&amp;vcp=1&amp;vis=1&amp;pid=66b477cab&amp;color=0,0,0&amp;vtp=1&amp;vaab=1&amp;bt=1&amp;bbb=1&amp;hb=1&amp;hs=1"/>
          <p:cNvSpPr/>
          <p:nvPr/>
        </p:nvSpPr>
        <p:spPr>
          <a:xfrm>
            <a:off x="539496" y="186369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陕州地坑院是黄河流域典型的古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村落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，被称为“地平线下古村落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居史上活化石”。地坑院的特点是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7_1#17b75a2ec.bracket?vaa=1&amp;vcp=1&amp;vis=1&amp;pid=66b477cab&amp;color=0,0,0&amp;vpa=18&amp;vtp=1&amp;vaab=1"/>
          <p:cNvSpPr/>
          <p:nvPr/>
        </p:nvSpPr>
        <p:spPr>
          <a:xfrm>
            <a:off x="816515" y="37934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66_3#17b75a2ec.choices?vaa=1&amp;vcp=1&amp;vis=1&amp;pid=66b477cab&amp;color=0,0,0&amp;vtp=1&amp;vaab=1&amp;bbb=1&amp;hs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.通风良好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B.防潮防湿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C.利于散热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.冬暖夏凉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32eb685.fixed?vcp=1&amp;pid=359c4c2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4_BD#3f32eb685.fixed?vcp=1&amp;pid=359c4c2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d97dc9b?vcp=1&amp;pid=3f32eb68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M_6_BD.68_1#bfda2c25c?htil=18&amp;vaa=1&amp;vcp=1&amp;vis=1&amp;pid=8cd97dc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160" y="1349472"/>
            <a:ext cx="5861304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6_BD.68_2#bfda2c25c?htil=18&amp;vaa=1&amp;vcp=1&amp;vis=1&amp;pid=8cd97dc9b&amp;color=0,0,0&amp;vtp=1&amp;vaab=1&amp;bbb=1&amp;hb=1"/>
          <p:cNvSpPr/>
          <p:nvPr/>
        </p:nvSpPr>
        <p:spPr>
          <a:xfrm>
            <a:off x="539496" y="1267240"/>
            <a:ext cx="512064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（2023·甘肃陇南·中考改编）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云南红河哈尼梯田是以哈尼族为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主的各族人民利用山势地形变化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因地制宜创造的农耕文明奇观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是人地和谐发展的典范。2023年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是云南红河哈尼梯田申遗成功十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周年。结合哈尼梯田景观图，完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成1～3题。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9_1#1214986c1?vaa=1&amp;vcp=1&amp;vis=1&amp;pid=bfda2c25c&amp;color=0,0,0&amp;vtp=1&amp;vaab=1&amp;bt=1&amp;bbb=1"/>
          <p:cNvSpPr/>
          <p:nvPr/>
        </p:nvSpPr>
        <p:spPr>
          <a:xfrm>
            <a:off x="539496" y="11764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与原来的山坡地相比，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修筑梯田可以有效减缓(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0_1#1214986c1.bracket?vaa=1&amp;vcp=1&amp;vis=1&amp;pid=bfda2c25c&amp;color=0,0,0&amp;vpa=19&amp;vtp=1&amp;vaab=1"/>
          <p:cNvSpPr/>
          <p:nvPr/>
        </p:nvSpPr>
        <p:spPr>
          <a:xfrm>
            <a:off x="8195214" y="11631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6_BD.69_2#1214986c1?vaa=1&amp;vcp=1&amp;vis=1&amp;pid=bfda2c2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1862677"/>
            <a:ext cx="470916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9_3#1214986c1.choices?vaa=1&amp;vcp=1&amp;vis=1&amp;pid=bfda2c25c&amp;color=0,0,0&amp;vtp=1&amp;vaab=1&amp;bbb=1"/>
          <p:cNvSpPr/>
          <p:nvPr/>
        </p:nvSpPr>
        <p:spPr>
          <a:xfrm>
            <a:off x="539496" y="51011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.气候变暖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B.能源短缺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.土地沙化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538896aa4?vaa=1&amp;vcp=1&amp;vis=1&amp;pid=bfda2c25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哈尼梯田多种植水稻，每一块梯田中的土地都要求平整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，据此判断梯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田的田埂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（田间的埂子，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用以分界并蓄水）(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2_1#538896aa4.bracket?vaa=1&amp;vcp=1&amp;vis=1&amp;pid=bfda2c25c&amp;color=0,0,0&amp;vpa=20&amp;vtp=1&amp;vaab=1"/>
          <p:cNvSpPr/>
          <p:nvPr/>
        </p:nvSpPr>
        <p:spPr>
          <a:xfrm>
            <a:off x="7572914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6_BD.71_2#538896aa4?vaa=1&amp;vcp=1&amp;vis=1&amp;pid=bfda2c2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881" y="1891329"/>
            <a:ext cx="4600334" cy="304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1_3#538896aa4.choices?vaa=1&amp;vcp=1&amp;vis=1&amp;pid=bfda2c25c&amp;color=0,0,0&amp;vtp=1&amp;vaab=1&amp;bbb=1"/>
          <p:cNvSpPr/>
          <p:nvPr/>
        </p:nvSpPr>
        <p:spPr>
          <a:xfrm>
            <a:off x="539496" y="50663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.多沿山脊修筑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.多沿山谷修筑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C.多沿陡坡修筑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.多沿等高线修筑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fca1733.fixed?vcp=1&amp;pid=359c4c2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4_BD#64fca1733.fixed?vcp=1&amp;pid=359c4c2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3_1#133a5ac71?vaa=1&amp;vcp=1&amp;vis=1&amp;pid=bfda2c25c&amp;color=0,0,0&amp;vtp=1&amp;vaab=1&amp;bt=1&amp;bbb=1"/>
          <p:cNvSpPr/>
          <p:nvPr/>
        </p:nvSpPr>
        <p:spPr>
          <a:xfrm>
            <a:off x="539496" y="9669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借助哈尼梯田申遗成功，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当地政府应大力发展(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4_1#133a5ac71.bracket?vaa=1&amp;vcp=1&amp;vis=1&amp;pid=bfda2c25c&amp;color=0,0,0&amp;vpa=21&amp;vtp=1&amp;vaab=1"/>
          <p:cNvSpPr/>
          <p:nvPr/>
        </p:nvSpPr>
        <p:spPr>
          <a:xfrm>
            <a:off x="8195214" y="9536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6_BD.73_2#133a5ac71?vaa=1&amp;vcp=1&amp;vis=1&amp;pid=bfda2c2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1653127"/>
            <a:ext cx="5330952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3_3#133a5ac71.choices?vaa=1&amp;vcp=1&amp;vis=1&amp;pid=bfda2c25c&amp;color=0,0,0&amp;vtp=1&amp;vaab=1&amp;bbb=1"/>
          <p:cNvSpPr/>
          <p:nvPr/>
        </p:nvSpPr>
        <p:spPr>
          <a:xfrm>
            <a:off x="539496" y="53107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.面粉加工业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B.旅游业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.建筑业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75_1#ebcea41e9?htil=19&amp;vaa=1&amp;vcp=1&amp;vis=1&amp;pid=8cd97dc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43552"/>
            <a:ext cx="4873752" cy="417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75_2#ebcea41e9?htil=19&amp;vaa=1&amp;vcp=1&amp;vis=1&amp;pid=8cd97dc9b&amp;color=0,0,0&amp;vtp=1&amp;vaab=1&amp;bt=1&amp;bbb=1&amp;hb=1"/>
          <p:cNvSpPr/>
          <p:nvPr/>
        </p:nvSpPr>
        <p:spPr>
          <a:xfrm>
            <a:off x="539496" y="1225264"/>
            <a:ext cx="609904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（2023·四川宜宾·中考）习近平总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书记在宜宾市考察时曾殷殷嘱托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：“筑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牢长江上游生态屏障，守护好这一江清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水。”作为“万里长江第一城”，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在因地制宜发展经济的同时，更要重视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生态环境保护。读宜宾市海拔区域分布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示意图，完成4～6题。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76_1#e4ffb1ccb?htil=20&amp;vaa=1&amp;vcp=1&amp;vis=1&amp;pid=ebcea41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408176"/>
            <a:ext cx="4873752" cy="417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6_2#e4ffb1ccb?htil=20&amp;vaa=1&amp;vcp=1&amp;vis=1&amp;pid=ebcea41e9&amp;color=0,0,0&amp;vtp=1&amp;vaab=1&amp;bt=1&amp;bbb=1&amp;hb=1"/>
          <p:cNvSpPr/>
          <p:nvPr/>
        </p:nvSpPr>
        <p:spPr>
          <a:xfrm>
            <a:off x="539496" y="1271016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读图判断，宜宾市的地势特征是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78_1#e4ffb1ccb.bracket?vaa=1&amp;vcp=1&amp;vis=1&amp;pid=ebcea41e9&amp;color=0,0,0&amp;vpa=22&amp;vtp=1&amp;vaab=1"/>
          <p:cNvSpPr/>
          <p:nvPr/>
        </p:nvSpPr>
        <p:spPr>
          <a:xfrm>
            <a:off x="816515" y="19053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6_3#e4ffb1ccb.choices?htil=20&amp;vaa=1&amp;vcp=1&amp;vis=1&amp;pid=ebcea41e9&amp;color=0,0,0&amp;vtp=1&amp;vaab=1&amp;bbb=1"/>
          <p:cNvSpPr/>
          <p:nvPr/>
        </p:nvSpPr>
        <p:spPr>
          <a:xfrm>
            <a:off x="539496" y="254590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5920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.东高西低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.东南高，西北低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5920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C.北高南低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.西南高，东北低</a:t>
            </a:r>
            <a:endParaRPr lang="en-US" altLang="zh-CN" sz="2800" dirty="0"/>
          </a:p>
        </p:txBody>
      </p:sp>
      <p:sp>
        <p:nvSpPr>
          <p:cNvPr id="6" name="QC_7_AS.1_1#e4ffb1ccb?htil=20&amp;vaa=1&amp;vcp=1&amp;vis=1&amp;pid=ebcea41e9&amp;color=0,0,0&amp;vtp=1&amp;vaab=1&amp;bbb=1&amp;hb=1"/>
          <p:cNvSpPr/>
          <p:nvPr/>
        </p:nvSpPr>
        <p:spPr>
          <a:xfrm>
            <a:off x="539496" y="3822890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提示：结合图示可知，宜宾市西部和南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部海拔较高，东部和北部海拔较低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0_1#99671478d?htil=21&amp;vaa=1&amp;vcp=1&amp;vis=1&amp;pid=ebcea41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8995" y="572689"/>
            <a:ext cx="4498711" cy="38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0_2#99671478d?htil=21&amp;vaa=1&amp;vcp=1&amp;vis=1&amp;pid=ebcea41e9&amp;color=0,0,0&amp;vtp=1&amp;vaab=1&amp;bt=1&amp;bbb=1&amp;hb=1&amp;hs=1"/>
          <p:cNvSpPr/>
          <p:nvPr/>
        </p:nvSpPr>
        <p:spPr>
          <a:xfrm>
            <a:off x="539496" y="554400"/>
            <a:ext cx="609904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据图判断，宜宾市耕地的分布特点为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99671478d.bracket?vaa=1&amp;vcp=1&amp;vis=1&amp;pid=ebcea41e9&amp;color=0,0,0&amp;vpa=23&amp;vtp=1&amp;vaab=1"/>
          <p:cNvSpPr/>
          <p:nvPr/>
        </p:nvSpPr>
        <p:spPr>
          <a:xfrm>
            <a:off x="816515" y="1173018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0_3#99671478d.choices?htil=21&amp;vaa=1&amp;vcp=1&amp;vis=1&amp;pid=ebcea41e9&amp;color=0,0,0&amp;vtp=1&amp;vaab=1&amp;bbb=1&amp;hs=1"/>
          <p:cNvSpPr/>
          <p:nvPr/>
        </p:nvSpPr>
        <p:spPr>
          <a:xfrm>
            <a:off x="539496" y="1785921"/>
            <a:ext cx="609904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.北密南疏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.南密北疏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C.西密东疏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.中密周疏</a:t>
            </a:r>
            <a:endParaRPr lang="en-US" altLang="zh-CN" sz="2800" dirty="0"/>
          </a:p>
        </p:txBody>
      </p:sp>
      <p:sp>
        <p:nvSpPr>
          <p:cNvPr id="6" name="QC_7_BD.82_1#01e22f8fe?vaa=1&amp;vcp=1&amp;vis=1&amp;pid=ebcea41e9&amp;color=0,0,0&amp;vtp=1&amp;vaab=1&amp;bbb=1&amp;hs=1"/>
          <p:cNvSpPr/>
          <p:nvPr/>
        </p:nvSpPr>
        <p:spPr>
          <a:xfrm>
            <a:off x="539496" y="455134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宜宾市因地制宜发展经济、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保护生态环境的合理措施是(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83_1#01e22f8fe.bracket?vaa=1&amp;vcp=1&amp;vis=1&amp;pid=ebcea41e9&amp;color=0,0,0&amp;vpa=24&amp;vtp=1&amp;vaab=1"/>
          <p:cNvSpPr/>
          <p:nvPr/>
        </p:nvSpPr>
        <p:spPr>
          <a:xfrm>
            <a:off x="9617614" y="4547662"/>
            <a:ext cx="495300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82_2#01e22f8fe.choices?vaa=1&amp;vcp=1&amp;vis=1&amp;pid=ebcea41e9&amp;color=0,0,0&amp;vtp=1&amp;vaab=1&amp;bbb=1&amp;hs=1"/>
          <p:cNvSpPr/>
          <p:nvPr/>
        </p:nvSpPr>
        <p:spPr>
          <a:xfrm>
            <a:off x="539496" y="5173137"/>
            <a:ext cx="11109960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.东部地区大力植树造林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.西部地区发展多种经营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C.南部地区广泛种植棉花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.北部地区陡坡修筑梯田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4_1#faaf60aed?htil=22&amp;vaa=1&amp;vcp=1&amp;vis=1&amp;pid=8cd97dc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4450" y="775210"/>
            <a:ext cx="5005006" cy="326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84_2#faaf60aed?htil=22&amp;vaa=1&amp;vcp=1&amp;vis=1&amp;pid=8cd97dc9b&amp;color=0,0,0&amp;vtp=1&amp;vaab=1&amp;bt=1&amp;bbb=1&amp;hb=1&amp;hs=1"/>
          <p:cNvSpPr/>
          <p:nvPr/>
        </p:nvSpPr>
        <p:spPr>
          <a:xfrm>
            <a:off x="539496" y="756920"/>
            <a:ext cx="579729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（2023·湖南长沙·中考）通过温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室栽培，南极科考队员吃上了亲手栽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种的新鲜蔬菜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图示意南极智慧温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室大棚，据此完成7～8题。</a:t>
            </a:r>
            <a:endParaRPr lang="en-US" altLang="zh-CN" sz="2800" dirty="0"/>
          </a:p>
        </p:txBody>
      </p:sp>
      <p:sp>
        <p:nvSpPr>
          <p:cNvPr id="4" name="QC_7_BD.85_1#35ed51388?htil=22&amp;vaa=1&amp;vcp=1&amp;vis=1&amp;pid=faaf60aed&amp;color=0,0,0&amp;vtp=1&amp;vaab=1&amp;bbb=1&amp;hb=1&amp;hs=1"/>
          <p:cNvSpPr/>
          <p:nvPr/>
        </p:nvSpPr>
        <p:spPr>
          <a:xfrm>
            <a:off x="539496" y="3152585"/>
            <a:ext cx="579729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南极智慧温室大棚改善的当地蔬菜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种植的主要不利条件是(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87_1#35ed51388.bracket?vaa=1&amp;vcp=1&amp;vis=1&amp;pid=faaf60aed&amp;color=0,0,0&amp;vpa=25&amp;vtp=1&amp;vaab=1"/>
          <p:cNvSpPr/>
          <p:nvPr/>
        </p:nvSpPr>
        <p:spPr>
          <a:xfrm>
            <a:off x="4372515" y="3752278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85_2#35ed51388.choices?htil=22&amp;vaa=1&amp;vcp=1&amp;vis=1&amp;pid=faaf60aed&amp;color=0,0,0&amp;vtp=1&amp;vaab=1&amp;bbb=1&amp;hs=1"/>
          <p:cNvSpPr/>
          <p:nvPr/>
        </p:nvSpPr>
        <p:spPr>
          <a:xfrm>
            <a:off x="539496" y="4361943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.热量不足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B.降水不足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.光照不足</a:t>
            </a:r>
            <a:endParaRPr lang="en-US" altLang="zh-CN" sz="2800" dirty="0"/>
          </a:p>
        </p:txBody>
      </p:sp>
      <p:sp>
        <p:nvSpPr>
          <p:cNvPr id="7" name="QC_7_AS.1_1#35ed51388?vaa=1&amp;vcp=1&amp;vis=1&amp;pid=faaf60aed&amp;color=0,0,0&amp;vtp=1&amp;vaab=1&amp;bbb=1&amp;hb=1&amp;hs=1"/>
          <p:cNvSpPr/>
          <p:nvPr/>
        </p:nvSpPr>
        <p:spPr>
          <a:xfrm>
            <a:off x="539496" y="495877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提示：南极地区纬度高，气温低，气候酷寒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，温室大棚可有效改善当地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蔬菜种植热量不足的条件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9_1#08ef33c9e?htil=23&amp;vaa=1&amp;vcp=1&amp;vis=1&amp;pid=faaf60a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8227" y="1540256"/>
            <a:ext cx="518464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9_2#08ef33c9e?htil=23&amp;vaa=1&amp;vcp=1&amp;vis=1&amp;pid=faaf60aed&amp;color=0,0,0&amp;vtp=1&amp;vaab=1&amp;bt=1&amp;bbb=1&amp;hb=1"/>
          <p:cNvSpPr/>
          <p:nvPr/>
        </p:nvSpPr>
        <p:spPr>
          <a:xfrm>
            <a:off x="539496" y="1521968"/>
            <a:ext cx="57972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南极智慧温室大棚底部架空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0_1#08ef33c9e.bracket?vaa=1&amp;vcp=1&amp;vis=1&amp;pid=faaf60aed&amp;color=0,0,0&amp;vpa=26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9_3#08ef33c9e.choices?htil=23&amp;vaa=1&amp;vcp=1&amp;vis=1&amp;pid=faaf60aed&amp;color=0,0,0&amp;vtp=1&amp;vaab=1&amp;bbb=1"/>
          <p:cNvSpPr/>
          <p:nvPr/>
        </p:nvSpPr>
        <p:spPr>
          <a:xfrm>
            <a:off x="539496" y="2804985"/>
            <a:ext cx="57972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A.防暴雨洪水进入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.防被积雪掩埋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.防紫外线辐射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.放置生产农具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1_1#f580a0243?htil=24&amp;vaa=1&amp;vcp=1&amp;vis=1&amp;pid=8cd97dc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1883632"/>
            <a:ext cx="39410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91_2#f580a0243?htil=24&amp;vaa=1&amp;vcp=1&amp;vis=1&amp;pid=8cd97dc9b&amp;color=0,0,0&amp;vtp=1&amp;vaab=1&amp;bt=1&amp;bbb=1&amp;hb=1"/>
          <p:cNvSpPr/>
          <p:nvPr/>
        </p:nvSpPr>
        <p:spPr>
          <a:xfrm>
            <a:off x="539496" y="1865344"/>
            <a:ext cx="70317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（2023·山东菏泽·中考改编）耕地的数量、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质量和优良的生态环境是支撑粮食安全的重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要保障。读某年我国粮食主产区耕地优势度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耕地面积占土地总面积的比重）分布示意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图，完成9～10题。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2_1#de42690c1?htil=25&amp;vaa=1&amp;vcp=1&amp;vis=1&amp;pid=f580a024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6267" y="800419"/>
            <a:ext cx="3590967" cy="27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2_2#de42690c1?htil=25&amp;vaa=1&amp;vcp=1&amp;vis=1&amp;pid=f580a0243&amp;color=0,0,0&amp;vtp=1&amp;vaab=1&amp;bt=1&amp;bbb=1&amp;hb=1&amp;hs=1"/>
          <p:cNvSpPr/>
          <p:nvPr/>
        </p:nvSpPr>
        <p:spPr>
          <a:xfrm>
            <a:off x="539496" y="782130"/>
            <a:ext cx="70317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下列关于图示粮食主产区的叙述，正确的是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4_1#de42690c1.bracket?vaa=1&amp;vcp=1&amp;vis=1&amp;pid=f580a0243&amp;color=0,0,0&amp;vpa=27&amp;vtp=1&amp;vaab=1"/>
          <p:cNvSpPr/>
          <p:nvPr/>
        </p:nvSpPr>
        <p:spPr>
          <a:xfrm>
            <a:off x="816515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2_3#de42690c1.choices?htil=25&amp;vaa=1&amp;vcp=1&amp;vis=1&amp;pid=f580a0243&amp;color=0,0,0&amp;vtp=1&amp;vaab=1&amp;bbb=1&amp;hs=1"/>
          <p:cNvSpPr/>
          <p:nvPr/>
        </p:nvSpPr>
        <p:spPr>
          <a:xfrm>
            <a:off x="539496" y="1964055"/>
            <a:ext cx="703173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A.甲产区雨热同期，以种植冬小麦为主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.乙产区地形平坦，以种植水稻为主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.丙产区人口稠密，人均耕地面积少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.耕地优势度南高北低，东高西低</a:t>
            </a:r>
            <a:endParaRPr lang="en-US" altLang="zh-CN" sz="2800" dirty="0"/>
          </a:p>
        </p:txBody>
      </p:sp>
      <p:sp>
        <p:nvSpPr>
          <p:cNvPr id="6" name="QC_7_AS.1_1#de42690c1?vaa=1&amp;vcp=1&amp;vis=1&amp;pid=f580a0243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提示：甲产区气候雨热同期，以种植春小麦为主；乙产区地形平坦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种植冬小麦为主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；丙产区人口稠密，人均耕地面积少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；我国粮食主产区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耕地优势度北高南低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，东高西低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6_1#74ebfa6d8?htil=26&amp;vaa=1&amp;vcp=1&amp;vis=1&amp;pid=f580a02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8275" y="1885553"/>
            <a:ext cx="4434229" cy="336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6_2#74ebfa6d8?htil=26&amp;vaa=1&amp;vcp=1&amp;vis=1&amp;pid=f580a0243&amp;color=0,0,0&amp;vtp=1&amp;vaab=1&amp;bt=1&amp;bbb=1&amp;hb=1"/>
          <p:cNvSpPr/>
          <p:nvPr/>
        </p:nvSpPr>
        <p:spPr>
          <a:xfrm>
            <a:off x="539496" y="1521968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丁产区中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，珠江三角洲耕地优势度低的主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7_1#74ebfa6d8.bracket?vaa=1&amp;vcp=1&amp;vis=1&amp;pid=f580a0243&amp;color=0,0,0&amp;vpa=28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6_3#74ebfa6d8.choices?htil=26&amp;vaa=1&amp;vcp=1&amp;vis=1&amp;pid=f580a0243&amp;color=0,0,0&amp;vtp=1&amp;vaab=1&amp;bbb=1"/>
          <p:cNvSpPr/>
          <p:nvPr/>
        </p:nvSpPr>
        <p:spPr>
          <a:xfrm>
            <a:off x="539496" y="2804985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A.经济发展快，城镇和工业用地多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.平原面积狭小，地表崎岖不平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.耕作方式不合理，耕地质量低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.位于南部沿海地区，台风灾害多发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8_1#1fd051af8?sp=1&amp;vaa=1&amp;vcp=1&amp;vis=1&amp;pid=8cd97dc9b&amp;color=0,0,0&amp;vtp=1&amp;vaab=1&amp;bt=1&amp;bbb=1&amp;hb=1"/>
          <p:cNvSpPr/>
          <p:nvPr/>
        </p:nvSpPr>
        <p:spPr>
          <a:xfrm>
            <a:off x="539496" y="554400"/>
            <a:ext cx="11109960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（2023·湖北天门·中考改编）2024年5月16日至17日，俄罗斯总统普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京对我国进行了国事访问。2024年6月7日，我国国家主席习近平会见了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来华正式访问的巴西副总统阿尔克明。俄罗斯和巴西同为金砖国家成员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地理特征具有许多相似之处。读右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98_2#1fd051af8?htil=27&amp;vaa=1&amp;vcp=1&amp;vis=1&amp;pid=8cd97dc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2845734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99_1#11b4da12b?htil=27&amp;vaa=1&amp;vcp=1&amp;vis=1&amp;pid=1fd051af8&amp;color=0,0,0&amp;vtp=1&amp;vaab=1&amp;bbb=1&amp;hb=1&amp;hs=1"/>
          <p:cNvSpPr/>
          <p:nvPr/>
        </p:nvSpPr>
        <p:spPr>
          <a:xfrm>
            <a:off x="539496" y="2770486"/>
            <a:ext cx="5559552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）俄罗斯和巴西两国境内均有大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①河为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②河为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11b4da12b.blank?vaa=1&amp;vcp=1&amp;vis=1&amp;pid=1fd051af8&amp;color=0,0,0&amp;vpa=29&amp;vtp=1&amp;vaab=1&amp;bbb=1"/>
          <p:cNvSpPr/>
          <p:nvPr/>
        </p:nvSpPr>
        <p:spPr>
          <a:xfrm>
            <a:off x="4105815" y="329525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叶尼塞河</a:t>
            </a:r>
            <a:endParaRPr lang="en-US" altLang="zh-CN" sz="2800" dirty="0"/>
          </a:p>
        </p:txBody>
      </p:sp>
      <p:sp>
        <p:nvSpPr>
          <p:cNvPr id="6" name="QB_7_AN.2_1#11b4da12b.blank?vaa=1&amp;vcp=1&amp;vis=1&amp;pid=1fd051af8&amp;color=0,0,0&amp;vpa=30&amp;vtp=1&amp;vaab=1&amp;bbb=1"/>
          <p:cNvSpPr/>
          <p:nvPr/>
        </p:nvSpPr>
        <p:spPr>
          <a:xfrm>
            <a:off x="1616614" y="383398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亚马孙河</a:t>
            </a:r>
            <a:endParaRPr lang="en-US" altLang="zh-CN" sz="2800" dirty="0"/>
          </a:p>
        </p:txBody>
      </p:sp>
      <p:sp>
        <p:nvSpPr>
          <p:cNvPr id="7" name="QB_7_BD.102_1#51d50419d?vaa=1&amp;vcp=1&amp;vis=1&amp;pid=1fd051af8&amp;color=0,0,0&amp;vtp=1&amp;vaab=1&amp;bbb=1&amp;hb=1&amp;hs=1"/>
          <p:cNvSpPr/>
          <p:nvPr/>
        </p:nvSpPr>
        <p:spPr>
          <a:xfrm>
            <a:off x="539496" y="5352460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（2）据图分析，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俄罗斯和巴西两国工业发展的共同有利条件：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03_1#51d50419d.blank?vaa=1&amp;vcp=1&amp;vis=1&amp;pid=1fd051af8&amp;color=0,0,0&amp;vpa=31&amp;vtp=1&amp;vaab=1&amp;bbb=1&amp;hb=1"/>
          <p:cNvSpPr/>
          <p:nvPr/>
        </p:nvSpPr>
        <p:spPr>
          <a:xfrm>
            <a:off x="539496" y="5318424"/>
            <a:ext cx="1110996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矿产资源丰富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d6199c9?vcp=1&amp;pid=64fca173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地理环境与人口、城市等的分布</a:t>
            </a:r>
            <a:endParaRPr lang="en-US" altLang="zh-CN" sz="3000" dirty="0"/>
          </a:p>
        </p:txBody>
      </p:sp>
      <p:pic>
        <p:nvPicPr>
          <p:cNvPr id="3" name="QO_6_BD.1_1#35dcb38ce?htil=1&amp;vaa=1&amp;vcp=1&amp;vis=1&amp;pid=46d6199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2375" y="1229532"/>
            <a:ext cx="5330952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_2#35dcb38ce?htil=1&amp;sp=1&amp;vaa=1&amp;vcp=1&amp;vis=1&amp;pid=46d6199c9&amp;color=0,0,0&amp;vtp=1&amp;vaab=1&amp;bbb=1&amp;hb=1"/>
          <p:cNvSpPr/>
          <p:nvPr/>
        </p:nvSpPr>
        <p:spPr>
          <a:xfrm>
            <a:off x="539496" y="1211244"/>
            <a:ext cx="56418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（2023·湖南株洲·中考）气候影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响人口和城市的分布。读澳大利亚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气候类型分布图，完成下列各题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S.1_1#35dcb38ce?htil=1&amp;vaa=1&amp;vcp=1&amp;vis=1&amp;pid=46d6199c9&amp;color=0,0,0&amp;vtp=1&amp;vaab=1&amp;bbb=1&amp;hb=1"/>
          <p:cNvSpPr/>
          <p:nvPr/>
        </p:nvSpPr>
        <p:spPr>
          <a:xfrm>
            <a:off x="539496" y="3136754"/>
            <a:ext cx="5641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本题组主要考查读图分析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AN.105_1#eb6aab8c8.blank?vaa=1&amp;vcp=1&amp;vis=1&amp;pid=1fd051af8&amp;color=0,0,0&amp;vpa=32&amp;vtp=1&amp;vaab=1&amp;bbb=1&amp;hb=1"/>
          <p:cNvSpPr/>
          <p:nvPr/>
        </p:nvSpPr>
        <p:spPr>
          <a:xfrm>
            <a:off x="539496" y="218160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俄罗斯北部纬度较高，气候寒冷，因而人口稀疏。巴西北部属热带雨林气候，气候过于湿热，因而人口稀疏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7_BD.104_1#eb6aab8c8?sp=1&amp;vaa=1&amp;vcp=1&amp;vis=1&amp;pid=1fd051af8&amp;color=0,0,0&amp;vtp=1&amp;vaab=1&amp;bt=1&amp;bbb=1&amp;hb=1"/>
          <p:cNvSpPr/>
          <p:nvPr/>
        </p:nvSpPr>
        <p:spPr>
          <a:xfrm>
            <a:off x="539496" y="9166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（3）俄罗斯和巴西两国北部的人口均较稀疏，从气候角度，分别分析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  <p:pic>
        <p:nvPicPr>
          <p:cNvPr id="4" name="QO_6_BD.104_2#eb6aab8c8?vaa=1&amp;vcp=1&amp;vis=1&amp;pid=1fd051a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42029"/>
            <a:ext cx="6363510" cy="278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1#9de451c68?sp=1&amp;vaa=1&amp;vcp=1&amp;vis=1&amp;pid=1fd051af8&amp;color=0,0,0&amp;vtp=1&amp;vaab=1&amp;bt=1&amp;bbb=1&amp;hb=1&amp;hltap=1"/>
          <p:cNvSpPr/>
          <p:nvPr/>
        </p:nvSpPr>
        <p:spPr>
          <a:xfrm>
            <a:off x="539496" y="554400"/>
            <a:ext cx="11109960" cy="32635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（4）巴西境内分布有世界上面积最大的热带雨林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。热带雨林应该开发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还是保护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？谈谈你的看法并说明理由。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QO_6_BD.106_2#9de451c68?vaa=1&amp;vcp=1&amp;vis=1&amp;pid=1fd051a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16168"/>
            <a:ext cx="545896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106_1#9de451c68?sp=1&amp;vaa=1&amp;vcp=1&amp;vis=1&amp;pid=1fd051af8&amp;color=0,0,0&amp;vtp=1&amp;vaab=1&amp;bt=1&amp;bbb=1&amp;hb=1&amp;hla=1"/>
          <p:cNvSpPr/>
          <p:nvPr/>
        </p:nvSpPr>
        <p:spPr>
          <a:xfrm>
            <a:off x="539496" y="1651172"/>
            <a:ext cx="11109960" cy="21348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应该保护。理由:热带雨林为全球提供大量的氧气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具有调节全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、涵养水源等功能，也是巨大的生物资源库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具有重要的生态环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境效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。大规模开发热带雨林会破坏这里的生态环境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虽然可以带来短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暂的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经济利益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，但是后果将得不偿失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2e74475e?vcp=1&amp;pid=3f32eb68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M_6_BD.107_1#7924adc71?vaa=1&amp;vcp=1&amp;vis=1&amp;pid=12e74475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（2023·山东济南·中考）地球是人类共同的家园，各国在不同的环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境中适应、生存。读世界四个国家的分布示意图，完成12～14题。</a:t>
            </a:r>
            <a:endParaRPr lang="en-US" altLang="zh-CN" sz="2800" dirty="0"/>
          </a:p>
        </p:txBody>
      </p:sp>
      <p:pic>
        <p:nvPicPr>
          <p:cNvPr id="4" name="QM_6_BD.107_2#7924adc71?vaa=1&amp;vcp=1&amp;vis=1&amp;pid=12e74475e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64992" y="2604748"/>
            <a:ext cx="5458968" cy="345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08_1#196599d56?htil=28&amp;vaa=1&amp;vcp=1&amp;vis=1&amp;pid=7924adc71&amp;color=0,0,0&amp;tib=255,255,255&amp;vtp=1&amp;vaab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395572" y="891287"/>
            <a:ext cx="4801271" cy="303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8_2#196599d56?htil=28&amp;vaa=1&amp;vcp=1&amp;vis=1&amp;pid=7924adc71&amp;color=0,0,0&amp;vtp=1&amp;vaab=1&amp;bt=1&amp;bbb=1&amp;hs=1"/>
          <p:cNvSpPr/>
          <p:nvPr/>
        </p:nvSpPr>
        <p:spPr>
          <a:xfrm>
            <a:off x="539496" y="88087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四个国家中(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0_1#196599d56.bracket?vaa=1&amp;vcp=1&amp;vis=1&amp;pid=7924adc71&amp;color=0,0,0&amp;vpa=33&amp;vtp=1&amp;vaab=1"/>
          <p:cNvSpPr/>
          <p:nvPr/>
        </p:nvSpPr>
        <p:spPr>
          <a:xfrm>
            <a:off x="3039014" y="8675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08_3#196599d56.choices?htil=28&amp;vaa=1&amp;vcp=1&amp;vis=1&amp;pid=7924adc71&amp;color=0,0,0&amp;vtp=1&amp;vaab=1&amp;bbb=1&amp;hs=1"/>
          <p:cNvSpPr/>
          <p:nvPr/>
        </p:nvSpPr>
        <p:spPr>
          <a:xfrm>
            <a:off x="539496" y="151314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A.甲国地跨两个大洲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.乙国位于西半球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.丙国独占整个大陆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.丁国南部7月气温最高</a:t>
            </a:r>
            <a:endParaRPr lang="en-US" altLang="zh-CN" sz="2800" dirty="0"/>
          </a:p>
        </p:txBody>
      </p:sp>
      <p:sp>
        <p:nvSpPr>
          <p:cNvPr id="6" name="QC_7_AS.1_1#196599d56?vaa=1&amp;vcp=1&amp;vis=1&amp;pid=7924adc71&amp;color=0,0,0&amp;vtp=1&amp;vaab=1&amp;bbb=1&amp;hb=1&amp;hs=1"/>
          <p:cNvSpPr/>
          <p:nvPr/>
        </p:nvSpPr>
        <p:spPr>
          <a:xfrm>
            <a:off x="539496" y="4078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提示：读图可知，甲国是俄罗斯，地跨亚、欧两大洲；乙国是印度，位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于东半球；丙国是美国，并未独占整个大陆；丁国是澳大利亚，位于南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半球，1月气温最高，它是世界上唯一独占整个大陆的国家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2_1#45d722ffe?htil=29&amp;vaa=1&amp;vcp=1&amp;vis=1&amp;pid=7924adc71&amp;color=0,0,0&amp;tib=255,255,255&amp;vtp=1&amp;vaab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74512" y="767868"/>
            <a:ext cx="4811961" cy="304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2_2#45d722ffe?htil=29&amp;vaa=1&amp;vcp=1&amp;vis=1&amp;pid=7924adc71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下列关于四个国家自然环境与农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业发展的叙述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4_1#45d722ffe.bracket?vaa=1&amp;vcp=1&amp;vis=1&amp;pid=7924adc71&amp;color=0,0,0&amp;vpa=34&amp;vtp=1&amp;vaab=1"/>
          <p:cNvSpPr/>
          <p:nvPr/>
        </p:nvSpPr>
        <p:spPr>
          <a:xfrm>
            <a:off x="4728115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2_3#45d722ffe.choices?htil=29&amp;vaa=1&amp;vcp=1&amp;vis=1&amp;pid=7924adc71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A.甲国气候湿热，大量出口农产品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.乙国耕地广阔，常发生旱涝灾害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.丙国地形崎岖，不利于农业发展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.丁国热带雨林广布，畜牧业发达</a:t>
            </a:r>
            <a:endParaRPr lang="en-US" altLang="zh-CN" sz="2800" dirty="0"/>
          </a:p>
        </p:txBody>
      </p:sp>
      <p:sp>
        <p:nvSpPr>
          <p:cNvPr id="6" name="QC_7_AS.1_1#45d722ffe?vaa=1&amp;vcp=1&amp;vis=1&amp;pid=7924adc71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提示：甲国是俄罗斯，纬度高，气候寒冷，农业并不发达；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乙国是印度，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主要属热带季风气候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，耕地广阔，常发生旱涝灾害；丙国是美国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，平原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面积广大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，利于农业发展；丁国是澳大利亚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，热带草原气候和热带沙漠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气候分布广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，畜牧业发达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6_1#f2e62a6eb?htil=30&amp;vaa=1&amp;vcp=1&amp;vis=1&amp;pid=7924adc71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40455" y="1552021"/>
            <a:ext cx="5422392" cy="343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f2e62a6eb?htil=30&amp;vaa=1&amp;vcp=1&amp;vis=1&amp;pid=7924adc71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下列关于四个国家人口的叙述，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7_1#f2e62a6eb.bracket?vaa=1&amp;vcp=1&amp;vis=1&amp;pid=7924adc71&amp;color=0,0,0&amp;vpa=35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6_3#f2e62a6eb.choices?htil=30&amp;vaa=1&amp;vcp=1&amp;vis=1&amp;pid=7924adc71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A.甲国人口集中分布在其东部地区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.乙国目前人口增长十分缓慢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.移民是丙国人口增长的主要原因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.丁国人口集中分布在其内陆地区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8_1#2f81d33d8?sp=1&amp;vaa=1&amp;vcp=1&amp;vis=1&amp;pid=12e74475e&amp;color=0,0,0&amp;vtp=1&amp;vaab=1&amp;bt=1&amp;bbb=1&amp;hb=1"/>
          <p:cNvSpPr/>
          <p:nvPr/>
        </p:nvSpPr>
        <p:spPr>
          <a:xfrm>
            <a:off x="539496" y="41993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（2023·山东临沂·中考）自然环境对人类的生产、生活产生重要影响。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图1中甲所示为临沂市某乡镇局部区域，该区域风光秀丽，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林果业独具特色，古村落保持原有风貌，是人们休闲放松的好去处。近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年来，该乡镇加强交通等基础设施建设，积极寻找特色产业发展项目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努力推进乡村振兴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118_2#2f81d33d8?htil=31&amp;vaa=1&amp;vcp=1&amp;vis=1&amp;pid=12e74475e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6D36D8A0-257F-2C87-CCBD-776FA4A76B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7711" y="3648252"/>
            <a:ext cx="4315968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2#2f81d33d8?htil=31&amp;vaa=1&amp;vcp=1&amp;vis=1&amp;pid=12e74475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472" y="815676"/>
            <a:ext cx="4315968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8_3#2f81d33d8?htil=31&amp;vaa=1&amp;vcp=1&amp;vis=1&amp;pid=12e74475e&amp;color=0,0,0&amp;vtp=1&amp;vaab=1&amp;bt=1&amp;bbb=1&amp;hb=1&amp;hs=1"/>
          <p:cNvSpPr/>
          <p:nvPr/>
        </p:nvSpPr>
        <p:spPr>
          <a:xfrm>
            <a:off x="539496" y="554400"/>
            <a:ext cx="66659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江西省万载县的地形以低山丘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陵为主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，部分地区为平原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。当地充分利用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鼓励农民积极发展稻鱼共生、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稻虾共生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、芦笋、百合、药材等产业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“一村一品”的产业发展新格局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，助</a:t>
            </a:r>
            <a:endParaRPr lang="en-US" altLang="zh-CN" sz="2800" dirty="0"/>
          </a:p>
        </p:txBody>
      </p:sp>
      <p:sp>
        <p:nvSpPr>
          <p:cNvPr id="4" name="QB_7_BD.119_1#69d88d8e0?vaa=1&amp;vcp=1&amp;vis=1&amp;pid=2f81d33d8&amp;color=0,0,0&amp;vtp=1&amp;vaab=1&amp;bbb=1&amp;hs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（1）图1中甲所示区域的地形类型以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为主。</a:t>
            </a:r>
            <a:endParaRPr lang="en-US" altLang="zh-CN" sz="2800" dirty="0"/>
          </a:p>
        </p:txBody>
      </p:sp>
      <p:sp>
        <p:nvSpPr>
          <p:cNvPr id="5" name="QB_7_AN.120_1#69d88d8e0.blank?vaa=1&amp;vcp=1&amp;vis=1&amp;pid=2f81d33d8&amp;color=0,0,0&amp;vpa=36&amp;vtp=1&amp;vaab=1&amp;bbb=1"/>
          <p:cNvSpPr/>
          <p:nvPr/>
        </p:nvSpPr>
        <p:spPr>
          <a:xfrm>
            <a:off x="6239415" y="563198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低山丘陵</a:t>
            </a:r>
            <a:endParaRPr lang="en-US" altLang="zh-CN" sz="2800" dirty="0"/>
          </a:p>
        </p:txBody>
      </p:sp>
      <p:sp>
        <p:nvSpPr>
          <p:cNvPr id="6" name="QO_6_BD.118_3#2f81d33d8?htil=31&amp;vaa=1&amp;vcp=1&amp;vis=1&amp;pid=12e74475e&amp;color=0,0,0&amp;vtp=1&amp;vaab=1&amp;bt=1&amp;bbb=1&amp;hb=1&amp;hs=1"/>
          <p:cNvSpPr/>
          <p:nvPr/>
        </p:nvSpPr>
        <p:spPr>
          <a:xfrm>
            <a:off x="539496" y="3760832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力乡村振兴。万载县三兴镇闹坪村（如图1中乙所示）充分发挥生态优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势，将发展优质有机富硒芦笋作为农民增收的主要产业，芦笋主要销往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珠江三角洲、长江三角洲地区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1_1#1bf584f83?htil=32&amp;vaa=1&amp;vcp=1&amp;vis=1&amp;pid=2f81d33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3" y="1561845"/>
            <a:ext cx="5129851" cy="327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1_2#1bf584f83?htil=32&amp;vaa=1&amp;vcp=1&amp;vis=1&amp;pid=2f81d33d8&amp;color=0,0,0&amp;vtp=1&amp;vaab=1&amp;bt=1&amp;bbb=1&amp;hb=1"/>
          <p:cNvSpPr/>
          <p:nvPr/>
        </p:nvSpPr>
        <p:spPr>
          <a:xfrm>
            <a:off x="539496" y="1543558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（2）在图1中甲所示区域，李村修建了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一条连接古村落的公路，该公路呈“之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字形分布，试说明原因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1bf584f83?htil=32&amp;vaa=1&amp;vcp=1&amp;vis=1&amp;pid=2f81d33d8&amp;color=0,0,0&amp;vtp=1&amp;vaab=1&amp;bbb=1&amp;hb=1"/>
          <p:cNvSpPr/>
          <p:nvPr/>
        </p:nvSpPr>
        <p:spPr>
          <a:xfrm>
            <a:off x="539496" y="3467290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”字形公路可以降低道路坡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，使道路路面趋于平缓，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便于行走；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降低道路施工难度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3_1#e0c9c4368?sp=1&amp;vaa=1&amp;vcp=1&amp;vis=1&amp;pid=2f81d33d8&amp;color=0,0,0&amp;vtp=1&amp;vaab=1&amp;bt=1&amp;bbb=1&amp;hb=1"/>
          <p:cNvSpPr/>
          <p:nvPr/>
        </p:nvSpPr>
        <p:spPr>
          <a:xfrm>
            <a:off x="539496" y="88646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（3）图2为图1中甲所示区域的传统民居，图3为图1中甲所示区域的气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温年变化曲线和各月降水量柱状图。图2所示传统民居具有利用石头砌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墙，用小麦等作物秸秆或茅草覆顶，以及屋顶坡度较大等特点。分析该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传统民居与自然环境的关系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23_2#e0c9c4368?vaa=1&amp;vcp=1&amp;vis=1&amp;pid=2f81d33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6017" y="3429000"/>
            <a:ext cx="5016939" cy="270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_1#5ee6c4cc3?htil=2&amp;vaa=1&amp;vcp=1&amp;vis=1&amp;pid=35dcb38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855" y="880807"/>
            <a:ext cx="5298493" cy="44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5ee6c4cc3?htil=2&amp;vaa=1&amp;vcp=1&amp;vis=1&amp;pid=35dcb38ce&amp;color=0,0,0&amp;vtp=1&amp;vaab=1&amp;bt=1&amp;bbb=1&amp;hb=1&amp;hs=1"/>
          <p:cNvSpPr/>
          <p:nvPr/>
        </p:nvSpPr>
        <p:spPr>
          <a:xfrm>
            <a:off x="539496" y="893507"/>
            <a:ext cx="5641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（1）下列描述或图中信息有助于判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断澳大利亚位于南半球的是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5_1#5ee6c4cc3.bracket?vaa=1&amp;vcp=1&amp;vis=1&amp;pid=35dcb38ce&amp;color=0,0,0&amp;vpa=1&amp;vtp=1&amp;vaab=1"/>
          <p:cNvSpPr/>
          <p:nvPr/>
        </p:nvSpPr>
        <p:spPr>
          <a:xfrm>
            <a:off x="5083715" y="15278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_3#5ee6c4cc3.choices?htil=2&amp;vaa=1&amp;vcp=1&amp;vis=1&amp;pid=35dcb38ce&amp;color=0,0,0&amp;vtp=1&amp;vaab=1&amp;bbb=1&amp;hs=1"/>
          <p:cNvSpPr/>
          <p:nvPr/>
        </p:nvSpPr>
        <p:spPr>
          <a:xfrm>
            <a:off x="539496" y="2176524"/>
            <a:ext cx="56418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A.澳大利亚大陆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.南回归线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.古老的动植物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.后起的发达国家</a:t>
            </a:r>
            <a:endParaRPr lang="en-US" altLang="zh-CN" sz="2800" dirty="0"/>
          </a:p>
        </p:txBody>
      </p:sp>
      <p:sp>
        <p:nvSpPr>
          <p:cNvPr id="6" name="QC_7_AS.1_1#5ee6c4cc3?htil=2&amp;vaa=1&amp;vcp=1&amp;vis=1&amp;pid=35dcb38ce&amp;color=0,0,0&amp;vtp=1&amp;vaab=1&amp;bbb=1&amp;hb=1&amp;hs=1"/>
          <p:cNvSpPr/>
          <p:nvPr/>
        </p:nvSpPr>
        <p:spPr>
          <a:xfrm>
            <a:off x="539496" y="4734115"/>
            <a:ext cx="5641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</a:t>
            </a:r>
            <a:endParaRPr lang="en-US" altLang="zh-CN" sz="2800" dirty="0"/>
          </a:p>
        </p:txBody>
      </p:sp>
      <p:sp>
        <p:nvSpPr>
          <p:cNvPr id="8" name="QC_7_AS.1_1#5ee6c4cc3?htil=2&amp;vaa=1&amp;vcp=1&amp;vis=1&amp;pid=35dcb38ce&amp;color=0,0,0&amp;vtp=1&amp;vaab=1&amp;bbb=1&amp;hb=1&amp;hs=1"/>
          <p:cNvSpPr/>
          <p:nvPr/>
        </p:nvSpPr>
        <p:spPr>
          <a:xfrm>
            <a:off x="539995" y="53530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大利亚中部被南回归线穿过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该信息有助于判断该国位于南半球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e0c9c4368?vaa=1&amp;vcp=1&amp;vis=1&amp;pid=2f81d33d8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当地以温带季风气候为主，夏季高温多雨，冬季寒冷干燥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低山丘陵地区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，利用石头砌墙，便于就地取材，具有防水的作用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；当地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小麦种植面积广泛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，低山丘陵地区生长有茅草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，用小麦等作物秸秆或茅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草覆顶便于就地取材的同时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，还能防水、排水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；屋顶坡度大有利于在降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水集中季节及时排水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N.1_1#e0c9c4368?vaa=1&amp;vcp=1&amp;vis=1&amp;pid=2f81d33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3814744"/>
            <a:ext cx="45537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25_2#ab7aab302?htil=33&amp;vaa=1&amp;vcp=1&amp;vis=1&amp;pid=2f81d33d8&amp;color=0,0,0&amp;vtp=1&amp;vaab=1&amp;bt=1&amp;bbb=1&amp;hb=1&amp;hs=1"/>
          <p:cNvSpPr/>
          <p:nvPr/>
        </p:nvSpPr>
        <p:spPr>
          <a:xfrm>
            <a:off x="539496" y="1539843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分析江西省万载县发展稻鱼共生、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稻虾共生特色生态农业的自然条件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ab7aab302?htil=33&amp;vaa=1&amp;vcp=1&amp;vis=1&amp;pid=2f81d33d8&amp;color=0,0,0&amp;vtp=1&amp;vaab=1&amp;bbb=1&amp;hb=1&amp;hs=1"/>
          <p:cNvSpPr/>
          <p:nvPr/>
        </p:nvSpPr>
        <p:spPr>
          <a:xfrm>
            <a:off x="539496" y="2822860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万载县属亚热带季风气候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，适宜喜热喜湿的水稻生长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雨的环境又适合在稻田里养鱼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养虾，</a:t>
            </a:r>
            <a:endParaRPr lang="en-US" altLang="zh-CN" sz="2800" dirty="0"/>
          </a:p>
        </p:txBody>
      </p:sp>
      <p:sp>
        <p:nvSpPr>
          <p:cNvPr id="5" name="QO_7_AN.1_1#ab7aab302?htil=33&amp;vaa=1&amp;vcp=1&amp;vis=1&amp;pid=2f81d33d8&amp;color=0,0,0&amp;vtp=1&amp;vaab=1&amp;bbb=1&amp;hb=1&amp;hs=1"/>
          <p:cNvSpPr/>
          <p:nvPr/>
        </p:nvSpPr>
        <p:spPr>
          <a:xfrm>
            <a:off x="539995" y="47454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稻田水域为鱼虾提供了丰富的食物，鱼虾的粪便又可以肥田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O_7_BD.123_2#e0c9c4368?vaa=1&amp;vcp=1&amp;vis=1&amp;pid=2f81d33d8&amp;color=0,0,0&amp;tib=255,255,255&amp;vtp=1&amp;vaab=1" descr="preencoded.png">
            <a:extLst>
              <a:ext uri="{FF2B5EF4-FFF2-40B4-BE49-F238E27FC236}">
                <a16:creationId xmlns:a16="http://schemas.microsoft.com/office/drawing/2014/main" id="{784F260B-5B0B-E71D-10F2-CC84CDADDA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688" y="1558893"/>
            <a:ext cx="5016939" cy="270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27_2#cc60607f9?htil=34&amp;vaa=1&amp;vcp=1&amp;vis=1&amp;pid=2f81d33d8&amp;color=0,0,0&amp;vtp=1&amp;vaab=1&amp;bt=1&amp;bbb=1&amp;hb=1&amp;hs=1"/>
          <p:cNvSpPr/>
          <p:nvPr/>
        </p:nvSpPr>
        <p:spPr>
          <a:xfrm>
            <a:off x="539496" y="1553813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）分析江西省万载县三兴镇闹坪村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有机富硒芦笋销往珠江三角洲、长江三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角洲地区的有利条件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cc60607f9?htil=34&amp;vaa=1&amp;vcp=1&amp;vis=1&amp;pid=2f81d33d8&amp;color=0,0,0&amp;vtp=1&amp;vaab=1&amp;bbb=1&amp;hb=1&amp;hs=1"/>
          <p:cNvSpPr/>
          <p:nvPr/>
        </p:nvSpPr>
        <p:spPr>
          <a:xfrm>
            <a:off x="539496" y="347754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万载县三兴镇闹坪村有机富硒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芦笋产量高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，质量好，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距离珠江三角洲、</a:t>
            </a:r>
            <a:endParaRPr lang="en-US" altLang="zh-CN" sz="2800" dirty="0"/>
          </a:p>
        </p:txBody>
      </p:sp>
      <p:sp>
        <p:nvSpPr>
          <p:cNvPr id="5" name="QO_7_AN.1_1#cc60607f9?htil=34&amp;vaa=1&amp;vcp=1&amp;vis=1&amp;pid=2f81d33d8&amp;color=0,0,0&amp;vtp=1&amp;vaab=1&amp;bbb=1&amp;hb=1&amp;hs=1"/>
          <p:cNvSpPr/>
          <p:nvPr/>
        </p:nvSpPr>
        <p:spPr>
          <a:xfrm>
            <a:off x="539995" y="474418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长江三角洲地区较近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附近有高速公路，交通便利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O_7_BD.123_2#e0c9c4368?vaa=1&amp;vcp=1&amp;vis=1&amp;pid=2f81d33d8&amp;color=0,0,0&amp;tib=255,255,255&amp;vtp=1&amp;vaab=1" descr="preencoded.png">
            <a:extLst>
              <a:ext uri="{FF2B5EF4-FFF2-40B4-BE49-F238E27FC236}">
                <a16:creationId xmlns:a16="http://schemas.microsoft.com/office/drawing/2014/main" id="{9C1FAB51-DD1F-8AB3-7419-5ACC6446A5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7082" y="1553813"/>
            <a:ext cx="5016939" cy="270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29_2#a31a7ddfe?htil=35&amp;vaa=1&amp;vcp=1&amp;vis=1&amp;pid=2f81d33d8&amp;color=0,0,0&amp;vtp=1&amp;vaab=1&amp;bt=1&amp;bbb=1&amp;hb=1&amp;hs=1"/>
          <p:cNvSpPr/>
          <p:nvPr/>
        </p:nvSpPr>
        <p:spPr>
          <a:xfrm>
            <a:off x="539496" y="1553813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（6）借鉴江西省万载县“一村一品”发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展经验，请为图1中甲所示区域实施乡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村振兴战略、发展特色产业献计献策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a31a7ddfe?htil=35&amp;vaa=1&amp;vcp=1&amp;vis=1&amp;pid=2f81d33d8&amp;color=0,0,0&amp;vtp=1&amp;vaab=1&amp;bbb=1&amp;hb=1&amp;hs=1"/>
          <p:cNvSpPr/>
          <p:nvPr/>
        </p:nvSpPr>
        <p:spPr>
          <a:xfrm>
            <a:off x="539496" y="347754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加强交通等基础设施建设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托当地自然环境，发展林果业等特色产</a:t>
            </a:r>
            <a:endParaRPr lang="en-US" altLang="zh-CN" sz="2800" dirty="0"/>
          </a:p>
        </p:txBody>
      </p:sp>
      <p:sp>
        <p:nvSpPr>
          <p:cNvPr id="5" name="QO_7_AN.1_1#a31a7ddfe?htil=35&amp;vaa=1&amp;vcp=1&amp;vis=1&amp;pid=2f81d33d8&amp;color=0,0,0&amp;vtp=1&amp;vaab=1&amp;bbb=1&amp;hb=1&amp;hs=1"/>
          <p:cNvSpPr/>
          <p:nvPr/>
        </p:nvSpPr>
        <p:spPr>
          <a:xfrm>
            <a:off x="539995" y="474418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；保护古村落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，积极发展休闲观光和生态旅游业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；等等。</a:t>
            </a:r>
            <a:endParaRPr lang="en-US" altLang="zh-CN" sz="2800" dirty="0"/>
          </a:p>
        </p:txBody>
      </p:sp>
      <p:pic>
        <p:nvPicPr>
          <p:cNvPr id="6" name="QO_7_BD.123_2#e0c9c4368?vaa=1&amp;vcp=1&amp;vis=1&amp;pid=2f81d33d8&amp;color=0,0,0&amp;tib=255,255,255&amp;vtp=1&amp;vaab=1" descr="preencoded.png">
            <a:extLst>
              <a:ext uri="{FF2B5EF4-FFF2-40B4-BE49-F238E27FC236}">
                <a16:creationId xmlns:a16="http://schemas.microsoft.com/office/drawing/2014/main" id="{4F02F7D3-36A7-6A9A-DE1E-442C05139C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434" y="1689722"/>
            <a:ext cx="5016939" cy="270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_1#ca221fcb3?htil=3&amp;vaa=1&amp;vcp=1&amp;vis=1&amp;pid=35dcb38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855" y="880807"/>
            <a:ext cx="5298493" cy="44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_2#ca221fcb3?htil=3&amp;vaa=1&amp;vcp=1&amp;vis=1&amp;pid=35dcb38ce&amp;color=0,0,0&amp;vtp=1&amp;vaab=1&amp;bt=1&amp;bbb=1&amp;hb=1&amp;hs=1"/>
          <p:cNvSpPr/>
          <p:nvPr/>
        </p:nvSpPr>
        <p:spPr>
          <a:xfrm>
            <a:off x="539496" y="893507"/>
            <a:ext cx="5641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）塔斯马尼亚岛的气候类型属于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_1#ca221fcb3.bracket?vaa=1&amp;vcp=1&amp;vis=1&amp;pid=35dcb38ce&amp;color=0,0,0&amp;vpa=2&amp;vtp=1&amp;vaab=1"/>
          <p:cNvSpPr/>
          <p:nvPr/>
        </p:nvSpPr>
        <p:spPr>
          <a:xfrm>
            <a:off x="816515" y="15278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_3#ca221fcb3.choices?htil=3&amp;vaa=1&amp;vcp=1&amp;vis=1&amp;pid=35dcb38ce&amp;color=0,0,0&amp;vtp=1&amp;vaab=1&amp;bbb=1&amp;hs=1"/>
          <p:cNvSpPr/>
          <p:nvPr/>
        </p:nvSpPr>
        <p:spPr>
          <a:xfrm>
            <a:off x="539496" y="2176524"/>
            <a:ext cx="56418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A.热带雨林气候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.亚热带湿润气候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.温带海洋性气候</a:t>
            </a:r>
            <a:endParaRPr lang="en-US" altLang="zh-CN" sz="2800" dirty="0"/>
          </a:p>
        </p:txBody>
      </p:sp>
      <p:sp>
        <p:nvSpPr>
          <p:cNvPr id="6" name="QC_7_AS.1_1#ca221fcb3?htil=3&amp;vaa=1&amp;vcp=1&amp;vis=1&amp;pid=35dcb38ce&amp;color=0,0,0&amp;vtp=1&amp;vaab=1&amp;bbb=1&amp;hb=1&amp;hs=1"/>
          <p:cNvSpPr/>
          <p:nvPr/>
        </p:nvSpPr>
        <p:spPr>
          <a:xfrm>
            <a:off x="539496" y="4734115"/>
            <a:ext cx="5641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塔斯马尼亚岛</a:t>
            </a:r>
            <a:endParaRPr lang="en-US" altLang="zh-CN" sz="2800" dirty="0"/>
          </a:p>
        </p:txBody>
      </p:sp>
      <p:sp>
        <p:nvSpPr>
          <p:cNvPr id="8" name="QC_7_AS.1_1#ca221fcb3?htil=3&amp;vaa=1&amp;vcp=1&amp;vis=1&amp;pid=35dcb38ce&amp;color=0,0,0&amp;vtp=1&amp;vaab=1&amp;bbb=1&amp;hb=1&amp;hs=1"/>
          <p:cNvSpPr/>
          <p:nvPr/>
        </p:nvSpPr>
        <p:spPr>
          <a:xfrm>
            <a:off x="539496" y="53530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位于澳大利亚大陆东南部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其气候类型为温带海洋性气候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_1#f48981934?htil=4&amp;vaa=1&amp;vcp=1&amp;vis=1&amp;pid=35dcb38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2079" y="890873"/>
            <a:ext cx="5274395" cy="440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_2#f48981934?htil=4&amp;vaa=1&amp;vcp=1&amp;vis=1&amp;pid=35dcb38ce&amp;color=0,0,0&amp;vtp=1&amp;vaab=1&amp;bt=1&amp;bbb=1&amp;hb=1&amp;hs=1"/>
          <p:cNvSpPr/>
          <p:nvPr/>
        </p:nvSpPr>
        <p:spPr>
          <a:xfrm>
            <a:off x="539496" y="903573"/>
            <a:ext cx="5641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（3）据图推测，澳大利亚人口分布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最稀疏、城市最少的地区是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3_1#f48981934.bracket?vaa=1&amp;vcp=1&amp;vis=1&amp;pid=35dcb38ce&amp;color=0,0,0&amp;vpa=3&amp;vtp=1&amp;vaab=1"/>
          <p:cNvSpPr/>
          <p:nvPr/>
        </p:nvSpPr>
        <p:spPr>
          <a:xfrm>
            <a:off x="5083715" y="153793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_3#f48981934.choices?htil=4&amp;vaa=1&amp;vcp=1&amp;vis=1&amp;pid=35dcb38ce&amp;color=0,0,0&amp;vtp=1&amp;vaab=1&amp;bbb=1&amp;hs=1"/>
          <p:cNvSpPr/>
          <p:nvPr/>
        </p:nvSpPr>
        <p:spPr>
          <a:xfrm>
            <a:off x="539496" y="2186590"/>
            <a:ext cx="5641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286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9286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C.中部地区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.西南部地区</a:t>
            </a:r>
            <a:endParaRPr lang="en-US" altLang="zh-CN" sz="2800" dirty="0"/>
          </a:p>
        </p:txBody>
      </p:sp>
      <p:sp>
        <p:nvSpPr>
          <p:cNvPr id="6" name="QC_7_AS.1_1#f48981934?htil=4&amp;vaa=1&amp;vcp=1&amp;vis=1&amp;pid=35dcb38ce&amp;color=0,0,0&amp;vtp=1&amp;vaab=1&amp;bbb=1&amp;hb=1&amp;hs=1"/>
          <p:cNvSpPr/>
          <p:nvPr/>
        </p:nvSpPr>
        <p:spPr>
          <a:xfrm>
            <a:off x="539496" y="3463575"/>
            <a:ext cx="56418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大利亚中部地区热带沙漠气候分布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终年炎热干燥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不适合人类长</a:t>
            </a:r>
            <a:endParaRPr lang="en-US" altLang="zh-CN" sz="2800" dirty="0"/>
          </a:p>
        </p:txBody>
      </p:sp>
      <p:sp>
        <p:nvSpPr>
          <p:cNvPr id="8" name="QC_7_AS.1_1#f48981934?htil=4&amp;vaa=1&amp;vcp=1&amp;vis=1&amp;pid=35dcb38ce&amp;color=0,0,0&amp;vtp=1&amp;vaab=1&amp;bbb=1&amp;hb=1&amp;hs=1"/>
          <p:cNvSpPr/>
          <p:nvPr/>
        </p:nvSpPr>
        <p:spPr>
          <a:xfrm>
            <a:off x="539496" y="537600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期居住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由此可推断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该地区是澳大利亚人口最稀疏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城市最少的地区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ba38b8c2?vcp=1&amp;pid=46d6199c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7_BD.15_1#797467a89?vaa=1&amp;vcp=1&amp;vis=1&amp;pid=5ba38b8c2&amp;color=0,0,0&amp;vtp=1&amp;vaab=1&amp;bbb=1&amp;hb=1"/>
          <p:cNvSpPr/>
          <p:nvPr/>
        </p:nvSpPr>
        <p:spPr>
          <a:xfrm>
            <a:off x="539496" y="1233469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四川乐山主城区附近区域多丘陵、山地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但在主城区附近的青衣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成（都）贵（阳）高铁、成（都）绵（阳）乐（山）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城际铁路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都）乐（山）高速公路等交通动脉纵横交错，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构成立体交通网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）。据此完成1～2题。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M_7_BD.15_2#797467a89?vaa=1&amp;vcp=1&amp;vis=1&amp;pid=5ba38b8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847891"/>
            <a:ext cx="54589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_1#350f64125?htil=5&amp;vaa=1&amp;vcp=1&amp;vis=1&amp;pid=797467a8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3672" y="1735119"/>
            <a:ext cx="6478841" cy="251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_2#350f64125?htil=5&amp;vaa=1&amp;vcp=1&amp;vis=1&amp;pid=797467a89&amp;color=0,0,0&amp;vtp=1&amp;vaab=1&amp;bt=1&amp;bbb=1&amp;hb=1&amp;hs=1"/>
          <p:cNvSpPr/>
          <p:nvPr/>
        </p:nvSpPr>
        <p:spPr>
          <a:xfrm>
            <a:off x="539496" y="554400"/>
            <a:ext cx="10751582" cy="11425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下列关于图示区域成贵高铁、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乐城际铁路建设特点的描述，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8_AN.1_1#350f64125.bracket?vaa=1&amp;vcp=1&amp;vis=1&amp;pid=797467a89&amp;color=0,0,0&amp;vpa=4&amp;vtp=1&amp;vaab=1"/>
          <p:cNvSpPr/>
          <p:nvPr/>
        </p:nvSpPr>
        <p:spPr>
          <a:xfrm>
            <a:off x="1883314" y="1204737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6_3#350f64125.choices?htil=5&amp;vaa=1&amp;vcp=1&amp;vis=1&amp;pid=797467a89&amp;color=0,0,0&amp;vtp=1&amp;vaab=1&amp;bbb=1&amp;hs=1"/>
          <p:cNvSpPr/>
          <p:nvPr/>
        </p:nvSpPr>
        <p:spPr>
          <a:xfrm>
            <a:off x="539496" y="1846028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A.依山而建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B.沿河而建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C.桥梁占比高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D.与高速公路平行</a:t>
            </a:r>
            <a:endParaRPr lang="en-US" altLang="zh-CN" sz="2800" dirty="0"/>
          </a:p>
        </p:txBody>
      </p:sp>
      <p:sp>
        <p:nvSpPr>
          <p:cNvPr id="6" name="QC_8_BD.18_1#f10a669c1?vaa=1&amp;vcp=1&amp;vis=1&amp;pid=797467a89&amp;color=0,0,0&amp;vtp=1&amp;vaab=1&amp;bbb=1&amp;hb=1&amp;hs=1"/>
          <p:cNvSpPr/>
          <p:nvPr/>
        </p:nvSpPr>
        <p:spPr>
          <a:xfrm>
            <a:off x="539496" y="4687806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相对于乐山主城区附近的其他区域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，青衣江畔成为众多过境交通干线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交会地的最主要自然原因是(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9_1#f10a669c1.bracket?vaa=1&amp;vcp=1&amp;vis=1&amp;pid=797467a89&amp;color=0,0,0&amp;vpa=5&amp;vtp=1&amp;vaab=1"/>
          <p:cNvSpPr/>
          <p:nvPr/>
        </p:nvSpPr>
        <p:spPr>
          <a:xfrm>
            <a:off x="5083715" y="5271625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8_2#f10a669c1.choices?vaa=1&amp;vcp=1&amp;vis=1&amp;pid=797467a89&amp;color=0,0,0&amp;vtp=1&amp;vaab=1&amp;bbb=1&amp;hs=1"/>
          <p:cNvSpPr/>
          <p:nvPr/>
        </p:nvSpPr>
        <p:spPr>
          <a:xfrm>
            <a:off x="539496" y="587220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B.植被稀少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C.降水稀少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.河流影响小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1959</Words>
  <Application>Microsoft Office PowerPoint</Application>
  <PresentationFormat>宽屏</PresentationFormat>
  <Paragraphs>413</Paragraphs>
  <Slides>53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2024-11-23T10:40:00Z</dcterms:created>
  <dcterms:modified xsi:type="dcterms:W3CDTF">2025-07-28T01:01:02Z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19B11D1A795040BDA999A472D5294155_12</vt:lpwstr>
  </property>
  <property fmtid="{D5CDD505-2E9C-101B-9397-08002B2CF9AE}" pid="3" name="KSOProductBuildVer">
    <vt:lpwstr>2052-12.1.0.17147</vt:lpwstr>
  </property>
</Properties>
</file>