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307" r:id="rId38"/>
    <p:sldId id="293" r:id="rId39"/>
    <p:sldId id="294" r:id="rId40"/>
    <p:sldId id="295" r:id="rId41"/>
    <p:sldId id="296" r:id="rId42"/>
    <p:sldId id="308" r:id="rId43"/>
    <p:sldId id="297" r:id="rId44"/>
    <p:sldId id="309" r:id="rId45"/>
    <p:sldId id="298" r:id="rId46"/>
    <p:sldId id="299" r:id="rId47"/>
    <p:sldId id="300" r:id="rId48"/>
    <p:sldId id="301" r:id="rId49"/>
    <p:sldId id="302" r:id="rId50"/>
    <p:sldId id="306" r:id="rId51"/>
    <p:sldId id="303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73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3ae730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2973272-97EE-42A0-91C5-DABCD81F6F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资本主义制度的初步确立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3ae730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D733EB2-A4A2-4F43-9085-CD643435F4C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0deb7775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6a8d6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b9162b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1cdcd5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deb7775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d6a8d6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b9162b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1cdcd5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资本主义制度的初步确立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3ae730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5D283AB-0650-4A31-86B9-45BAA96665D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0deb7775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6a8d6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b9162b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1cdcd5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deb7775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d6a8d6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b9162b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1cdcd5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资本主义制度的初步确立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22A728-B6DB-66BB-FF54-0AF38816988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DC8B432-3EF4-4B78-913E-826A2F43851A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10DFF51-ACDD-4EBB-BC81-3ED6AACA76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3DC58D-14C4-422F-934C-6A3E28D4C33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0deb7775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6a8d6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b9162b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1cdcd5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deb7775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d6a8d6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b9162b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1cdcd5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FE890B5-F517-468C-A649-0A5B7A9C6D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0deb7775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6a8d6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b9162b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1cdcd5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deb7775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d6a8d6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b9162b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1cdcd5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926aa1743?colgroup=2,2,24&amp;vcp=1&amp;pid=4257e667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494413"/>
              </p:ext>
            </p:extLst>
          </p:nvPr>
        </p:nvGraphicFramePr>
        <p:xfrm>
          <a:off x="539496" y="1822100"/>
          <a:ext cx="11073384" cy="3918396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97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案》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议会通过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（1）重申英国人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自古就有的权利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议会定期召开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议员享有讨论国事和言论自由的权利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征税权属于议会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国民可以自由请愿等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（2）限制国王的权力：国王不经议会许可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不能随意废除法律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也不能停止法律的执行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不得征收捐税等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的权力日益超过国王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君主立宪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制逐渐形成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26aa1743?colgroup=2,2,24&amp;vcp=1&amp;pid=4257e6677&amp;color=0,0,0&amp;mp=1&amp;vtp=1&amp;vaab=1&amp;bt=1&amp;bbb=1">
            <a:extLst>
              <a:ext uri="{FF2B5EF4-FFF2-40B4-BE49-F238E27FC236}">
                <a16:creationId xmlns:a16="http://schemas.microsoft.com/office/drawing/2014/main" id="{4D76A51F-F01B-9459-C83C-EB2849B79687}"/>
              </a:ext>
            </a:extLst>
          </p:cNvPr>
          <p:cNvSpPr txBox="1"/>
          <p:nvPr/>
        </p:nvSpPr>
        <p:spPr>
          <a:xfrm>
            <a:off x="10894735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3a839519?vcp=1&amp;pid=6ced096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f7f70d508?sp=1&amp;vcp=1&amp;pid=73a83951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英国君主立宪制确立的历史意义</a:t>
            </a:r>
            <a:endParaRPr lang="en-US" altLang="zh-CN" sz="2800" dirty="0"/>
          </a:p>
        </p:txBody>
      </p:sp>
      <p:graphicFrame>
        <p:nvGraphicFramePr>
          <p:cNvPr id="12" name="P_7_BD#f7f70d508?colgroup=5,24&amp;vcp=1&amp;pid=73a83951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524625"/>
              </p:ext>
            </p:extLst>
          </p:nvPr>
        </p:nvGraphicFramePr>
        <p:xfrm>
          <a:off x="539496" y="1929556"/>
          <a:ext cx="11091672" cy="2242440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确立了英国资产阶级的统治地位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推动英国走上资产阶级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政治民主化道路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对世界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对其他国家和地区的资产阶级建立新的制度产生了示范作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69bd3103?vcp=1&amp;pid=6ced096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66b305ac1?sp=1&amp;vcp=1&amp;pid=e69bd3103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英国资产阶级的软弱性和妥协性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导致英国资产阶级革命具有不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彻底性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这说明任何新事物取代旧事物的过程都不是一帆风顺的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君主立宪制的特点是议会权力至上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君主统而不治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权利法案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只是限制了国王的权力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而不是废除王权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9583ecdd?vcp=1&amp;pid=ad6a8d65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美国的独立</a:t>
            </a:r>
            <a:endParaRPr lang="en-US" altLang="zh-CN" sz="3200" dirty="0"/>
          </a:p>
        </p:txBody>
      </p:sp>
      <p:sp>
        <p:nvSpPr>
          <p:cNvPr id="3" name="C_6_BD#0d195ff23?vcp=1&amp;pid=29583ecd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f6e79105?vcp=1&amp;pid=0d195ff23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知道美国独立战争的进程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独立宣言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1787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年宪法等文献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的主要内容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初步认识美国独立战争的历史意义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93ac0a6?vcp=1&amp;pid=29583ecd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5" name="P_7_BD#3fd6ca6e5?colgroup=2,2,24&amp;vcp=1&amp;pid=0d93ac0a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639725"/>
              </p:ext>
            </p:extLst>
          </p:nvPr>
        </p:nvGraphicFramePr>
        <p:xfrm>
          <a:off x="539496" y="1295191"/>
          <a:ext cx="11082528" cy="3355722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6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1775—1783年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美利坚民族形成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启蒙思想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在北美广泛传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：英国的殖民统治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阻碍了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北美资本主义的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（2）直接原因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：北美人民与英国殖民者之间的矛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盾激化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（3）导火索：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1773年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波士顿倾茶事件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3fd6ca6e5?colgroup=2,2,24&amp;vcp=1&amp;pid=0d93ac0a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555995"/>
              </p:ext>
            </p:extLst>
          </p:nvPr>
        </p:nvGraphicFramePr>
        <p:xfrm>
          <a:off x="539496" y="1395412"/>
          <a:ext cx="11082528" cy="4771772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6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745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500"/>
                        </a:lnSpc>
                      </a:pPr>
                      <a:r>
                        <a:rPr lang="en-US" altLang="zh-CN" sz="87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既是一次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民族解放战争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也是一场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（1）对美国：使美国摆脱了英国的殖民统治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为美国资本主义的发展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扫除了障碍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：为拉丁美洲的独立运动树立了榜样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的欧洲革命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3fd6ca6e5.table_image?tii=2&amp;vcp=1&amp;pid=0d93ac0a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2384" y="1509458"/>
            <a:ext cx="8193024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3fd6ca6e5?colgroup=2,2,24&amp;vcp=1&amp;pid=0d93ac0a6&amp;color=0,0,0&amp;mp=1&amp;vtp=1&amp;vaab=1&amp;bt=1&amp;bbb=1">
            <a:extLst>
              <a:ext uri="{FF2B5EF4-FFF2-40B4-BE49-F238E27FC236}">
                <a16:creationId xmlns:a16="http://schemas.microsoft.com/office/drawing/2014/main" id="{40D682FC-A33C-1D12-FD9E-BE39A864E893}"/>
              </a:ext>
            </a:extLst>
          </p:cNvPr>
          <p:cNvSpPr txBox="1"/>
          <p:nvPr/>
        </p:nvSpPr>
        <p:spPr>
          <a:xfrm>
            <a:off x="10903879" y="6870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3fd6ca6e5?colgroup=2,2,24&amp;vcp=1&amp;pid=0d93ac0a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677801"/>
              </p:ext>
            </p:extLst>
          </p:nvPr>
        </p:nvGraphicFramePr>
        <p:xfrm>
          <a:off x="539496" y="1544732"/>
          <a:ext cx="11082528" cy="4473132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6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1776年7月4日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大陆会议通过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（1）宣布人人生而平等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享有生命权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自由权和追求幸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福的权利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（2）列举了英国殖民统治的暴政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宣告北美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个殖民地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脱离英国而独立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（1）意义：是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以国家名义明确表述资产阶级政治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要求的纲领性文献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第一个人权宣言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（2）局限性：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没有宣布废除奴隶制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天赋人权的享有者不包括黑人和印第安人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fd6ca6e5?colgroup=2,2,24&amp;vcp=1&amp;pid=0d93ac0a6&amp;color=0,0,0&amp;mp=1&amp;vtp=1&amp;vaab=1&amp;bt=1&amp;bbb=1">
            <a:extLst>
              <a:ext uri="{FF2B5EF4-FFF2-40B4-BE49-F238E27FC236}">
                <a16:creationId xmlns:a16="http://schemas.microsoft.com/office/drawing/2014/main" id="{8D8C4A7F-D2CD-37B2-6CAE-B8E788BE1904}"/>
              </a:ext>
            </a:extLst>
          </p:cNvPr>
          <p:cNvSpPr txBox="1"/>
          <p:nvPr/>
        </p:nvSpPr>
        <p:spPr>
          <a:xfrm>
            <a:off x="10903879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3fd6ca6e5?colgroup=2,2,24&amp;vcp=1&amp;pid=0d93ac0a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526708"/>
              </p:ext>
            </p:extLst>
          </p:nvPr>
        </p:nvGraphicFramePr>
        <p:xfrm>
          <a:off x="539496" y="1267364"/>
          <a:ext cx="11082528" cy="5027868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6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1787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制宪会议制定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（1）依据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分权制衡原则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设计了一个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联邦制共和国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立法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司法三权分立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国会与最高法院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相关机构各司其职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相互制衡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）联邦政府与地方政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府分享权力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（3）总统和议员由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（1）意义：是世界上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资产阶级成文宪法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对后来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许多国家的政治变革产生了重要影响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（2）局限性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许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的存在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不承认妇女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黑人和印第安人具有和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白人男子相等的政治权利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fd6ca6e5?colgroup=2,2,24&amp;vcp=1&amp;pid=0d93ac0a6&amp;color=0,0,0&amp;mp=1&amp;vtp=1&amp;vaab=1&amp;bt=1&amp;bbb=1">
            <a:extLst>
              <a:ext uri="{FF2B5EF4-FFF2-40B4-BE49-F238E27FC236}">
                <a16:creationId xmlns:a16="http://schemas.microsoft.com/office/drawing/2014/main" id="{5187320D-BB76-9603-2538-B0D0D99A2B03}"/>
              </a:ext>
            </a:extLst>
          </p:cNvPr>
          <p:cNvSpPr txBox="1"/>
          <p:nvPr/>
        </p:nvSpPr>
        <p:spPr>
          <a:xfrm>
            <a:off x="10903879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ab2ca944?vcp=1&amp;pid=29583ecdd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730ba9757?iti=1&amp;vcp=1&amp;pid=dab2ca94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093" y="1595800"/>
            <a:ext cx="6980214" cy="296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730ba9757?iti=1&amp;vcp=1&amp;pid=dab2ca944&amp;color=0,0,0&amp;vtp=1&amp;vaab=1&amp;bbb=1"/>
          <p:cNvSpPr/>
          <p:nvPr/>
        </p:nvSpPr>
        <p:spPr>
          <a:xfrm>
            <a:off x="1585867" y="4764360"/>
            <a:ext cx="3992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美国国家权力构成示意图</a:t>
            </a:r>
            <a:endParaRPr lang="en-US" altLang="zh-CN" sz="2800" dirty="0"/>
          </a:p>
        </p:txBody>
      </p:sp>
      <p:pic>
        <p:nvPicPr>
          <p:cNvPr id="5" name="P_7_BD#730ba9757?iti=2&amp;vcp=1&amp;pid=dab2ca944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8F6AFE88-2658-4FAE-A1EC-A5EAB6F7724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6178" y="2259248"/>
            <a:ext cx="4343400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730ba9757?iti=2&amp;vcp=1&amp;pid=dab2ca944&amp;color=0,0,0&amp;vtp=1&amp;vaab=1&amp;bbb=1">
            <a:extLst>
              <a:ext uri="{FF2B5EF4-FFF2-40B4-BE49-F238E27FC236}">
                <a16:creationId xmlns:a16="http://schemas.microsoft.com/office/drawing/2014/main" id="{EB079D92-6B8C-412F-94B0-89F48052DF06}"/>
              </a:ext>
            </a:extLst>
          </p:cNvPr>
          <p:cNvSpPr/>
          <p:nvPr/>
        </p:nvSpPr>
        <p:spPr>
          <a:xfrm>
            <a:off x="7654266" y="4461936"/>
            <a:ext cx="44672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乔治·华盛顿（1732—1799）</a:t>
            </a:r>
            <a:endParaRPr lang="en-US" altLang="zh-CN" sz="2800" dirty="0"/>
          </a:p>
        </p:txBody>
      </p:sp>
      <p:pic>
        <p:nvPicPr>
          <p:cNvPr id="7" name="图片 6" descr="华盛顿.jpeg"/>
          <p:cNvPicPr/>
          <p:nvPr/>
        </p:nvPicPr>
        <p:blipFill>
          <a:blip r:embed="rId5"/>
          <a:srcRect l="17606" t="6976" r="10564" b="13372"/>
          <a:stretch>
            <a:fillRect/>
          </a:stretch>
        </p:blipFill>
        <p:spPr>
          <a:xfrm>
            <a:off x="7716178" y="2259248"/>
            <a:ext cx="1551808" cy="20756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e8edc0bb?vcp=1&amp;pid=29583ecd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013bd9d4?sp=1&amp;vcp=1&amp;pid=9e8edc0bb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大陆会议是英属北美殖民地的代表会议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也是美国独立战争期间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的领导机构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2.1776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独立宣言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的发表标志着美国的诞生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；1783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美国才真正获得独立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b2b7991?vcp=1&amp;pid=ad6a8d65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法国大革命和拿破仑帝国</a:t>
            </a:r>
            <a:endParaRPr lang="en-US" altLang="zh-CN" sz="3200" dirty="0"/>
          </a:p>
        </p:txBody>
      </p:sp>
      <p:sp>
        <p:nvSpPr>
          <p:cNvPr id="3" name="C_6_BD#abaff1e03?vcp=1&amp;pid=46b2b799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6b68c006?vcp=1&amp;pid=abaff1e03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知道法国大革命的进程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人权宣言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拿破仑法典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等文献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的主要内容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初步认识法国大革命的历史意义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5e1a0a25?vcp=1&amp;pid=46b2b799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3" name="P_7_BD#aead27caa?colgroup=2,2,24&amp;vcp=1&amp;pid=85e1a0a2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084746"/>
              </p:ext>
            </p:extLst>
          </p:nvPr>
        </p:nvGraphicFramePr>
        <p:xfrm>
          <a:off x="539496" y="1295191"/>
          <a:ext cx="11113457" cy="4484880"/>
        </p:xfrm>
        <a:graphic>
          <a:graphicData uri="http://schemas.openxmlformats.org/drawingml/2006/table">
            <a:tbl>
              <a:tblPr/>
              <a:tblGrid>
                <a:gridCol w="1122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9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平等和民主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反对专制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提倡对民众进行启蒙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理性之光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驱散愚昧的黑暗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波及欧洲其他国家的反对旧制度的思想文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伏尔泰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（启蒙运动的旗手）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孟德斯鸠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（提倡分权制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卢梭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（主张最大限度地让公民直接参与国家管理）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是一场伟大的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思想解放运动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为法国大革命作了重要的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论准备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aead27caa?colgroup=2,2,10,13&amp;vcp=1&amp;pid=85e1a0a2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508933"/>
              </p:ext>
            </p:extLst>
          </p:nvPr>
        </p:nvGraphicFramePr>
        <p:xfrm>
          <a:off x="539496" y="2309590"/>
          <a:ext cx="11114711" cy="2943416"/>
        </p:xfrm>
        <a:graphic>
          <a:graphicData uri="http://schemas.openxmlformats.org/drawingml/2006/table">
            <a:tbl>
              <a:tblPr/>
              <a:tblGrid>
                <a:gridCol w="1118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8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9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32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272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1789年开始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100"/>
                        </a:lnSpc>
                      </a:pP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r>
                        <a:rPr lang="en-US" altLang="zh-CN" sz="128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ct val="130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法国封建制度制约经济发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各种社会矛盾激化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启蒙运动为法国大革命作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了重要的理论准备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P_7_BD#aead27caa.table_image?iti=3&amp;htil=1&amp;tii=5&amp;vcp=1&amp;pid=85e1a0a25&amp;color=0,0,0&amp;vtp=1&amp;vaab=1&amp;bbb=1"/>
          <p:cNvSpPr/>
          <p:nvPr/>
        </p:nvSpPr>
        <p:spPr>
          <a:xfrm>
            <a:off x="6953001" y="3983481"/>
            <a:ext cx="2185416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攻占巴士底狱</a:t>
            </a:r>
            <a:endParaRPr lang="en-US" altLang="zh-CN" sz="2800" dirty="0"/>
          </a:p>
        </p:txBody>
      </p:sp>
      <p:sp>
        <p:nvSpPr>
          <p:cNvPr id="6" name="P_7_BD#aead27caa.table_image?iti=4&amp;htil=1&amp;tii=6&amp;vcp=1&amp;pid=85e1a0a25&amp;color=0,0,0&amp;vtp=1&amp;vaab=1&amp;bbb=1&amp;hb=1"/>
          <p:cNvSpPr/>
          <p:nvPr/>
        </p:nvSpPr>
        <p:spPr>
          <a:xfrm>
            <a:off x="9239000" y="3880865"/>
            <a:ext cx="218541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路易十六被处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</a:t>
            </a:r>
            <a:endParaRPr lang="en-US" altLang="zh-CN" sz="2800" dirty="0"/>
          </a:p>
        </p:txBody>
      </p:sp>
      <p:sp>
        <p:nvSpPr>
          <p:cNvPr id="2" name="P_7_BD#aead27caa?colgroup=2,2,10,13&amp;vcp=1&amp;pid=85e1a0a25&amp;color=0,0,0&amp;vtp=1&amp;vaab=1&amp;bt=1&amp;bbb=1">
            <a:extLst>
              <a:ext uri="{FF2B5EF4-FFF2-40B4-BE49-F238E27FC236}">
                <a16:creationId xmlns:a16="http://schemas.microsoft.com/office/drawing/2014/main" id="{5FE39369-A0BE-D11E-543E-AB38FA31013D}"/>
              </a:ext>
            </a:extLst>
          </p:cNvPr>
          <p:cNvSpPr txBox="1"/>
          <p:nvPr/>
        </p:nvSpPr>
        <p:spPr>
          <a:xfrm>
            <a:off x="10936061" y="16011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攻占巴士底狱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53001" y="2518409"/>
            <a:ext cx="2002536" cy="1362456"/>
          </a:xfrm>
          <a:prstGeom prst="rect">
            <a:avLst/>
          </a:prstGeom>
        </p:spPr>
      </p:pic>
      <p:pic>
        <p:nvPicPr>
          <p:cNvPr id="9" name="图片 8" descr="路易十六被推上断头台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39000" y="2518409"/>
            <a:ext cx="2121408" cy="13624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aead27caa?colgroup=2,2,24&amp;vcp=1&amp;pid=85e1a0a2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266142"/>
              </p:ext>
            </p:extLst>
          </p:nvPr>
        </p:nvGraphicFramePr>
        <p:xfrm>
          <a:off x="539496" y="2157190"/>
          <a:ext cx="11113457" cy="3248216"/>
        </p:xfrm>
        <a:graphic>
          <a:graphicData uri="http://schemas.openxmlformats.org/drawingml/2006/table">
            <a:tbl>
              <a:tblPr/>
              <a:tblGrid>
                <a:gridCol w="1122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9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：法国的封建制度阻碍了资本主义的发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（2）直接原因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：支持美国独立战争使法国政府债台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财政危机严重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22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11900"/>
                        </a:lnSpc>
                      </a:pPr>
                      <a:r>
                        <a:rPr lang="en-US" altLang="zh-CN" sz="6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aead27caa.table_image?tii=7&amp;vcp=1&amp;pid=85e1a0a2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862" y="3951764"/>
            <a:ext cx="8010144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aead27caa?colgroup=2,2,24&amp;vcp=1&amp;pid=85e1a0a25&amp;color=0,0,0&amp;vtp=1&amp;vaab=1&amp;bt=1&amp;bbb=1">
            <a:extLst>
              <a:ext uri="{FF2B5EF4-FFF2-40B4-BE49-F238E27FC236}">
                <a16:creationId xmlns:a16="http://schemas.microsoft.com/office/drawing/2014/main" id="{920C1776-4E2D-E408-63CC-D051CACD6822}"/>
              </a:ext>
            </a:extLst>
          </p:cNvPr>
          <p:cNvSpPr txBox="1"/>
          <p:nvPr/>
        </p:nvSpPr>
        <p:spPr>
          <a:xfrm>
            <a:off x="10934808" y="1448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aead27caa?colgroup=3,2,4,17&amp;vcp=1&amp;pid=85e1a0a2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210423"/>
              </p:ext>
            </p:extLst>
          </p:nvPr>
        </p:nvGraphicFramePr>
        <p:xfrm>
          <a:off x="539496" y="1538858"/>
          <a:ext cx="11112834" cy="4484880"/>
        </p:xfrm>
        <a:graphic>
          <a:graphicData uri="http://schemas.openxmlformats.org/drawingml/2006/table">
            <a:tbl>
              <a:tblPr/>
              <a:tblGrid>
                <a:gridCol w="1425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0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41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1789年8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制宪议会通过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人权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分权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保护私有财产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等基本原则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否定了封建等级制度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确立了资本主义的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根本原则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有利于动员人民参加反封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法国大革命摧毁了法国的君主统治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自由民主思想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世界性影响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aead27caa?colgroup=3,2,4,17&amp;vcp=1&amp;pid=85e1a0a25&amp;color=0,0,0&amp;mp=1&amp;vtp=1&amp;vaab=1&amp;bt=1&amp;bbb=1">
            <a:extLst>
              <a:ext uri="{FF2B5EF4-FFF2-40B4-BE49-F238E27FC236}">
                <a16:creationId xmlns:a16="http://schemas.microsoft.com/office/drawing/2014/main" id="{0E827200-C4A2-8633-77F2-B723B0DE82DE}"/>
              </a:ext>
            </a:extLst>
          </p:cNvPr>
          <p:cNvSpPr txBox="1"/>
          <p:nvPr/>
        </p:nvSpPr>
        <p:spPr>
          <a:xfrm>
            <a:off x="10934185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aead27caa?colgroup=2,2,18,5&amp;vcp=1&amp;pid=85e1a0a2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763521"/>
              </p:ext>
            </p:extLst>
          </p:nvPr>
        </p:nvGraphicFramePr>
        <p:xfrm>
          <a:off x="539496" y="1305624"/>
          <a:ext cx="11112834" cy="4993640"/>
        </p:xfrm>
        <a:graphic>
          <a:graphicData uri="http://schemas.openxmlformats.org/drawingml/2006/table">
            <a:tbl>
              <a:tblPr/>
              <a:tblGrid>
                <a:gridCol w="11262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21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071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991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仑帝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夺权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1799年11月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拿破仑·波拿巴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发动政变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成新的政府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7700"/>
                        </a:lnSpc>
                      </a:pPr>
                      <a:r>
                        <a:rPr lang="en-US" altLang="zh-CN" sz="20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改善财政和发展经济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主持制定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《拿破仑法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1804年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颁布实施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体现了自由平等和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私有财产神圣不可侵犯等原则）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击败反法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aead27caa.table_image?iti=5&amp;tii=9&amp;vcp=1&amp;pid=85e1a0a25&amp;color=0,0,0&amp;mp=1&amp;vtp=1&amp;vaab=1&amp;bbb=1&amp;hb=1"/>
          <p:cNvSpPr/>
          <p:nvPr/>
        </p:nvSpPr>
        <p:spPr>
          <a:xfrm>
            <a:off x="9611188" y="4004786"/>
            <a:ext cx="1975104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拿破仑·波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（1769—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1821）</a:t>
            </a:r>
            <a:endParaRPr lang="en-US" altLang="zh-CN" sz="2800" dirty="0"/>
          </a:p>
        </p:txBody>
      </p:sp>
      <p:sp>
        <p:nvSpPr>
          <p:cNvPr id="2" name="P_7_BD#aead27caa?colgroup=2,2,18,5&amp;vcp=1&amp;pid=85e1a0a25&amp;color=0,0,0&amp;mp=1&amp;vtp=1&amp;vaab=1&amp;bt=1&amp;bbb=1">
            <a:extLst>
              <a:ext uri="{FF2B5EF4-FFF2-40B4-BE49-F238E27FC236}">
                <a16:creationId xmlns:a16="http://schemas.microsoft.com/office/drawing/2014/main" id="{A4525119-958C-64F2-ACAA-C49EBA22A05A}"/>
              </a:ext>
            </a:extLst>
          </p:cNvPr>
          <p:cNvSpPr txBox="1"/>
          <p:nvPr/>
        </p:nvSpPr>
        <p:spPr>
          <a:xfrm>
            <a:off x="10934185" y="5972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拿破仑1.jpeg"/>
          <p:cNvPicPr/>
          <p:nvPr/>
        </p:nvPicPr>
        <p:blipFill>
          <a:blip r:embed="rId3" cstate="print"/>
          <a:srcRect l="10000" r="22727" b="32379"/>
          <a:stretch>
            <a:fillRect/>
          </a:stretch>
        </p:blipFill>
        <p:spPr>
          <a:xfrm>
            <a:off x="9611188" y="1390618"/>
            <a:ext cx="1911096" cy="248716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aead27caa?colgroup=2,2,18,5&amp;vcp=1&amp;pid=85e1a0a2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764984"/>
              </p:ext>
            </p:extLst>
          </p:nvPr>
        </p:nvGraphicFramePr>
        <p:xfrm>
          <a:off x="539496" y="1305624"/>
          <a:ext cx="11112834" cy="4993640"/>
        </p:xfrm>
        <a:graphic>
          <a:graphicData uri="http://schemas.openxmlformats.org/drawingml/2006/table">
            <a:tbl>
              <a:tblPr/>
              <a:tblGrid>
                <a:gridCol w="11262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21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071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1234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仑帝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1804年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法国改为帝国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法兰西第一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拿破仑加冕称帝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7700"/>
                        </a:lnSpc>
                      </a:pPr>
                      <a:r>
                        <a:rPr lang="en-US" altLang="zh-CN" sz="20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1812年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拿破仑远征俄国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大败而归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1815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法兰西第一帝国覆灭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aead27caa.table_image?iti=6&amp;tii=11&amp;vcp=1&amp;pid=85e1a0a25&amp;color=0,0,0&amp;mp=1&amp;vtp=1&amp;vaab=1&amp;bbb=1&amp;hb=1"/>
          <p:cNvSpPr/>
          <p:nvPr/>
        </p:nvSpPr>
        <p:spPr>
          <a:xfrm>
            <a:off x="9611188" y="4004786"/>
            <a:ext cx="1975104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拿破仑·波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（1769—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1821）</a:t>
            </a:r>
            <a:endParaRPr lang="en-US" altLang="zh-CN" sz="2800" dirty="0"/>
          </a:p>
        </p:txBody>
      </p:sp>
      <p:sp>
        <p:nvSpPr>
          <p:cNvPr id="2" name="P_7_BD#aead27caa?colgroup=2,2,18,5&amp;vcp=1&amp;pid=85e1a0a25&amp;color=0,0,0&amp;mp=1&amp;vtp=1&amp;vaab=1&amp;bt=1&amp;bbb=1">
            <a:extLst>
              <a:ext uri="{FF2B5EF4-FFF2-40B4-BE49-F238E27FC236}">
                <a16:creationId xmlns:a16="http://schemas.microsoft.com/office/drawing/2014/main" id="{CAFC4BBF-0619-237C-7646-526BBEEA7B13}"/>
              </a:ext>
            </a:extLst>
          </p:cNvPr>
          <p:cNvSpPr txBox="1"/>
          <p:nvPr/>
        </p:nvSpPr>
        <p:spPr>
          <a:xfrm>
            <a:off x="10934185" y="5972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拿破仑1.jpeg"/>
          <p:cNvPicPr/>
          <p:nvPr/>
        </p:nvPicPr>
        <p:blipFill>
          <a:blip r:embed="rId3" cstate="print"/>
          <a:srcRect l="10000" r="22727" b="32379"/>
          <a:stretch>
            <a:fillRect/>
          </a:stretch>
        </p:blipFill>
        <p:spPr>
          <a:xfrm>
            <a:off x="9611188" y="1390618"/>
            <a:ext cx="1911096" cy="248716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cd5e1210?vcp=1&amp;pid=46b2b799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24fac6adf?sp=1&amp;vcp=1&amp;pid=fcd5e121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英、美、法资产阶级革命的比较</a:t>
            </a:r>
            <a:endParaRPr lang="en-US" altLang="zh-CN" sz="2800" dirty="0"/>
          </a:p>
        </p:txBody>
      </p:sp>
      <p:graphicFrame>
        <p:nvGraphicFramePr>
          <p:cNvPr id="29" name="P_7_BD#24fac6adf?colgroup=4,8,7,8&amp;vcp=1&amp;pid=fcd5e121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928918"/>
              </p:ext>
            </p:extLst>
          </p:nvPr>
        </p:nvGraphicFramePr>
        <p:xfrm>
          <a:off x="539496" y="1929556"/>
          <a:ext cx="11073384" cy="2788540"/>
        </p:xfrm>
        <a:graphic>
          <a:graphicData uri="http://schemas.openxmlformats.org/drawingml/2006/table">
            <a:tbl>
              <a:tblPr/>
              <a:tblGrid>
                <a:gridCol w="649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美国独立战争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斯图亚特王朝的封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建专制统治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英国的殖民统治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波旁王朝的封建专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推翻君主专制统治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摆脱英国殖民统治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推翻封建专制统治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24fac6adf?colgroup=4,8,7,8&amp;vcp=1&amp;pid=fcd5e121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167200"/>
              </p:ext>
            </p:extLst>
          </p:nvPr>
        </p:nvGraphicFramePr>
        <p:xfrm>
          <a:off x="539496" y="2112930"/>
          <a:ext cx="11073384" cy="3343276"/>
        </p:xfrm>
        <a:graphic>
          <a:graphicData uri="http://schemas.openxmlformats.org/drawingml/2006/table">
            <a:tbl>
              <a:tblPr/>
              <a:tblGrid>
                <a:gridCol w="649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美国独立战争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新贵族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植园奴隶主阶级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自由派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贵族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既是资产阶级革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也是民族解放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24fac6adf?colgroup=4,8,7,8&amp;vcp=1&amp;pid=fcd5e1210&amp;color=0,0,0&amp;mp=1&amp;vtp=1&amp;vaab=1&amp;bt=1&amp;bbb=1">
            <a:extLst>
              <a:ext uri="{FF2B5EF4-FFF2-40B4-BE49-F238E27FC236}">
                <a16:creationId xmlns:a16="http://schemas.microsoft.com/office/drawing/2014/main" id="{04CF72D1-5E35-1FB2-DB8D-B0B30E8CA52A}"/>
              </a:ext>
            </a:extLst>
          </p:cNvPr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24fac6adf?colgroup=4,8,7,8&amp;vcp=1&amp;pid=fcd5e121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597135"/>
              </p:ext>
            </p:extLst>
          </p:nvPr>
        </p:nvGraphicFramePr>
        <p:xfrm>
          <a:off x="539496" y="1274952"/>
          <a:ext cx="11073384" cy="5019232"/>
        </p:xfrm>
        <a:graphic>
          <a:graphicData uri="http://schemas.openxmlformats.org/drawingml/2006/table">
            <a:tbl>
              <a:tblPr/>
              <a:tblGrid>
                <a:gridCol w="649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美国独立战争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颁布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《权利法案》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《独立宣言》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《人权宣言》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资产阶级和新贵族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过程曲折漫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革命不彻底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民族解放战争与资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产阶级革命相结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有外援支持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是资产阶级革命时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代最大的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最彻底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最典型的资产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君主立宪制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民主共和制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24fac6adf?colgroup=4,8,7,8&amp;vcp=1&amp;pid=fcd5e1210&amp;color=0,0,0&amp;mp=1&amp;vtp=1&amp;vaab=1&amp;bt=1&amp;bbb=1">
            <a:extLst>
              <a:ext uri="{FF2B5EF4-FFF2-40B4-BE49-F238E27FC236}">
                <a16:creationId xmlns:a16="http://schemas.microsoft.com/office/drawing/2014/main" id="{D7663707-5FC8-B0BC-CE43-2648565084D7}"/>
              </a:ext>
            </a:extLst>
          </p:cNvPr>
          <p:cNvSpPr txBox="1"/>
          <p:nvPr/>
        </p:nvSpPr>
        <p:spPr>
          <a:xfrm>
            <a:off x="10894735" y="566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deb77759.fixed?vcp=1&amp;pid=33ae7302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资本主义制度的初步确立</a:t>
            </a:r>
            <a:endParaRPr lang="en-US" altLang="zh-CN" sz="4000" dirty="0"/>
          </a:p>
        </p:txBody>
      </p:sp>
      <p:sp>
        <p:nvSpPr>
          <p:cNvPr id="3" name="C_4_BD#0deb77759.fixed?vcp=1&amp;pid=33ae73024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24fac6adf?colgroup=4,25&amp;vcp=1&amp;pid=fcd5e121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053183"/>
              </p:ext>
            </p:extLst>
          </p:nvPr>
        </p:nvGraphicFramePr>
        <p:xfrm>
          <a:off x="539496" y="1550606"/>
          <a:ext cx="11116076" cy="4461384"/>
        </p:xfrm>
        <a:graphic>
          <a:graphicData uri="http://schemas.openxmlformats.org/drawingml/2006/table">
            <a:tbl>
              <a:tblPr/>
              <a:tblGrid>
                <a:gridCol w="17322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63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4016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（1）根本原因：资本主义发展受到阻碍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（2）任务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立资产阶级的统治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（3）斗争方式：暴力夺权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：资产阶级革命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（5）结果：取得胜利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确立了资产阶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级的统治地位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（6）作用：维护了资产阶级的利益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本主义的发展开辟了道路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推动了资产阶级民主政治的进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英国资产阶级革命推动了美国独立战争和法国大革命的爆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美国独立战争影响了法国大革命的爆发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4fac6adf?colgroup=4,25&amp;vcp=1&amp;pid=fcd5e1210&amp;color=0,0,0&amp;vtp=1&amp;vaab=1&amp;bt=1&amp;bbb=1">
            <a:extLst>
              <a:ext uri="{FF2B5EF4-FFF2-40B4-BE49-F238E27FC236}">
                <a16:creationId xmlns:a16="http://schemas.microsoft.com/office/drawing/2014/main" id="{8D92E9AA-9416-7F99-2F52-49BE0F3BF884}"/>
              </a:ext>
            </a:extLst>
          </p:cNvPr>
          <p:cNvSpPr txBox="1"/>
          <p:nvPr/>
        </p:nvSpPr>
        <p:spPr>
          <a:xfrm>
            <a:off x="10937427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4fac6adf?sp=1&amp;vcp=1&amp;pid=fcd5e1210&amp;color=0,0,0&amp;vtp=1&amp;vaab=1&amp;bt=1&amp;bbb=1"/>
          <p:cNvSpPr/>
          <p:nvPr/>
        </p:nvSpPr>
        <p:spPr>
          <a:xfrm>
            <a:off x="539496" y="11282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对拿破仑的评价</a:t>
            </a:r>
            <a:endParaRPr lang="en-US" altLang="zh-CN" sz="2800" dirty="0"/>
          </a:p>
        </p:txBody>
      </p:sp>
      <p:graphicFrame>
        <p:nvGraphicFramePr>
          <p:cNvPr id="33" name="P_7_BD#24fac6adf?colgroup=3,25&amp;vcp=1&amp;pid=fcd5e121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706022"/>
              </p:ext>
            </p:extLst>
          </p:nvPr>
        </p:nvGraphicFramePr>
        <p:xfrm>
          <a:off x="539496" y="1809813"/>
          <a:ext cx="11091672" cy="3906648"/>
        </p:xfrm>
        <a:graphic>
          <a:graphicData uri="http://schemas.openxmlformats.org/drawingml/2006/table">
            <a:tbl>
              <a:tblPr/>
              <a:tblGrid>
                <a:gridCol w="1545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46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一分为二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客观全面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（1）拿破仑是法兰西第一帝国的缔造者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是卓越的军事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他多次击败反法联盟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废除各地封建特权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击了欧洲的封建势力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传播了法国大革命的思想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主持制定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拿破仑法典》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确立了资本主义社会的立法规范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法国大革命的成果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（2）拿破仑后期发动对外战争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损害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了被侵略国家的利益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给当地人民带来深重灾难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5b9162b1.fixed?vcp=1&amp;pid=33ae7302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资本主义制度的初步确立</a:t>
            </a:r>
            <a:endParaRPr lang="en-US" altLang="zh-CN" sz="4000" dirty="0"/>
          </a:p>
        </p:txBody>
      </p:sp>
      <p:sp>
        <p:nvSpPr>
          <p:cNvPr id="3" name="C_4_BD#b5b9162b1.fixed?vcp=1&amp;pid=33ae73024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37434c94c?vaa=1&amp;vcp=1&amp;vis=1&amp;pid=b5b9162b1&amp;color=0,0,0&amp;vtp=1&amp;vaab=1&amp;bt=1&amp;bbb=1&amp;hb=1"/>
          <p:cNvSpPr/>
          <p:nvPr/>
        </p:nvSpPr>
        <p:spPr>
          <a:xfrm>
            <a:off x="539496" y="15435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人权宣言》提出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法律对于所有的人，无论是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施行保护或处罚都是一样的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37434c94c.bracket?vaa=1&amp;vcp=1&amp;vis=1&amp;pid=b5b9162b1&amp;color=0,0,0&amp;vpa=1&amp;vtp=1&amp;vaab=1"/>
          <p:cNvSpPr/>
          <p:nvPr/>
        </p:nvSpPr>
        <p:spPr>
          <a:xfrm>
            <a:off x="7179216" y="21779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A</a:t>
            </a:r>
            <a:endParaRPr lang="en-US" altLang="zh-CN" sz="2800" dirty="0"/>
          </a:p>
        </p:txBody>
      </p:sp>
      <p:sp>
        <p:nvSpPr>
          <p:cNvPr id="4" name="QC_5_BD.1_2#37434c94c.choices?vaa=1&amp;vcp=1&amp;vis=1&amp;pid=b5b9162b1&amp;color=0,0,0&amp;vtp=1&amp;vaab=1&amp;bbb=1"/>
          <p:cNvSpPr/>
          <p:nvPr/>
        </p:nvSpPr>
        <p:spPr>
          <a:xfrm>
            <a:off x="539496" y="2744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A.平等原则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B.自由思想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C.分权主张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D.专制理念</a:t>
            </a:r>
            <a:endParaRPr lang="en-US" altLang="zh-CN" sz="2800" dirty="0"/>
          </a:p>
        </p:txBody>
      </p:sp>
      <p:sp>
        <p:nvSpPr>
          <p:cNvPr id="5" name="QC_5_AS.1_1#37434c94c?vaa=1&amp;vcp=1&amp;vis=1&amp;pid=b5b9162b1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根据材料中的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“法律对于所有的人……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都是一样的”可知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人权宣言》体现了平等原则，即法律面前人人平等，A项符合题意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B、C两项材料未体现，D项说法错误，故排除B、C、D三项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beb50d97?vcp=1&amp;pid=b5b9162b1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请完成第268—269页［备考练习］习题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c1cdcd59.fixed?vcp=1&amp;pid=33ae7302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资本主义制度的初步确立</a:t>
            </a:r>
            <a:endParaRPr lang="en-US" altLang="zh-CN" sz="4000" dirty="0"/>
          </a:p>
        </p:txBody>
      </p:sp>
      <p:sp>
        <p:nvSpPr>
          <p:cNvPr id="3" name="C_4_BD#6c1cdcd59.fixed?vcp=1&amp;pid=33ae73024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资本主义制度的初步确立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53f6c7a4?vcp=1&amp;pid=6c1cdcd5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40bbb1242?vaa=1&amp;vcp=1&amp;vis=1&amp;pid=753f6c7a4&amp;color=0,0,0&amp;vtp=1&amp;vaab=1&amp;bbb=1&amp;hb=1"/>
          <p:cNvSpPr/>
          <p:nvPr/>
        </p:nvSpPr>
        <p:spPr>
          <a:xfrm>
            <a:off x="539496" y="18679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1.（2024·江西·中考）1688年，英国结束了长期危机。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在这一危机中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英国人经过不懈斗争，获得了自由政治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材料中的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斗争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指英国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40bbb1242.bracket?vaa=1&amp;vcp=1&amp;vis=1&amp;pid=753f6c7a4&amp;color=0,0,0&amp;vpa=2&amp;vtp=1&amp;vaab=1"/>
          <p:cNvSpPr/>
          <p:nvPr/>
        </p:nvSpPr>
        <p:spPr>
          <a:xfrm>
            <a:off x="868551" y="30964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5_2#40bbb1242.choices?vaa=1&amp;vcp=1&amp;vis=1&amp;pid=753f6c7a4&amp;color=0,0,0&amp;vtp=1&amp;vaab=1&amp;bbb=1"/>
          <p:cNvSpPr/>
          <p:nvPr/>
        </p:nvSpPr>
        <p:spPr>
          <a:xfrm>
            <a:off x="539496" y="38788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A.对外殖民扩张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B.争夺欧洲霸权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C.资产阶级革命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D.爆发宪章运动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C_6_BD.7_1#c0da2cc72?htil=2&amp;vaa=1&amp;vcp=1&amp;vis=1&amp;pid=753f6c7a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2179" y="2632626"/>
            <a:ext cx="3186999" cy="245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7_2#c0da2cc72?htil=2&amp;sp=1&amp;vaa=1&amp;vcp=1&amp;vis=1&amp;pid=753f6c7a4&amp;color=0,0,0&amp;vtp=1&amp;vaab=1&amp;bbb=1&amp;hb=1&amp;hs=1"/>
          <p:cNvSpPr/>
          <p:nvPr/>
        </p:nvSpPr>
        <p:spPr>
          <a:xfrm>
            <a:off x="593310" y="783570"/>
            <a:ext cx="1105614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【跨学科·美术】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图为18世纪的一幅漫画《美国烈马正在掀翻它的主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漫画中象征美国的烈马将骑在马背上的人掀翻在地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该漫画反映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的史实是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8_1#c0da2cc72.bracket?vaa=1&amp;vcp=1&amp;vis=1&amp;pid=753f6c7a4&amp;color=0,0,0&amp;vpa=3&amp;vtp=1&amp;vaab=1"/>
          <p:cNvSpPr/>
          <p:nvPr/>
        </p:nvSpPr>
        <p:spPr>
          <a:xfrm>
            <a:off x="2161798" y="20648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9" name="QC_6_BD.7_3#c0da2cc72.choices?vaa=1&amp;vcp=1&amp;vis=1&amp;pid=753f6c7a4&amp;color=0,0,0&amp;vtp=1&amp;vaab=1&amp;bbb=1&amp;hs=1"/>
          <p:cNvSpPr/>
          <p:nvPr/>
        </p:nvSpPr>
        <p:spPr>
          <a:xfrm>
            <a:off x="539496" y="50925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.西班牙在美洲的统治被推翻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.美国建立了统一的联邦政府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C.南北战争后美国废除奴隶制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.独立战争推翻英国殖民统治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1cccff406?vaa=1&amp;vcp=1&amp;vis=1&amp;pid=753f6c7a4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3.（2024·广西钦州·模拟）美式民主制度设计的初始逻辑就是围绕资本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利益运作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当下，金钱政治贯穿美国选举、立法、施政的各个环节，构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筑起常人难以逾越的政治门槛，经济地位的不平等转变为政治地位不平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等；美国的民主注定是“少数人的民主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制度设计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的奠基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之作是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0_1#1cccff406.bracket?vaa=1&amp;vcp=1&amp;vis=1&amp;pid=753f6c7a4&amp;color=0,0,0&amp;vpa=4&amp;vtp=1&amp;vaab=1"/>
          <p:cNvSpPr/>
          <p:nvPr/>
        </p:nvSpPr>
        <p:spPr>
          <a:xfrm>
            <a:off x="1775364" y="37933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4" name="QC_6_BD.9_2#1cccff406.choices?vaa=1&amp;vcp=1&amp;vis=1&amp;pid=753f6c7a4&amp;color=0,0,0&amp;vtp=1&amp;vaab=1&amp;bbb=1"/>
          <p:cNvSpPr/>
          <p:nvPr/>
        </p:nvSpPr>
        <p:spPr>
          <a:xfrm>
            <a:off x="539496" y="4361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A.《权利法案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B.1787年美国宪法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C.《人权宣言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D.《拿破仑法典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502d06179?vaa=1&amp;vcp=1&amp;vis=1&amp;pid=753f6c7a4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4.（2024·广西玉林·模拟，有改动）1792年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，马赛结盟军唱着雄壮的歌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曲奔赴战场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该情景发生在(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2_1#502d06179.bracket?vaa=1&amp;vcp=1&amp;vis=1&amp;pid=753f6c7a4&amp;color=0,0,0&amp;vpa=5&amp;vtp=1&amp;vaab=1"/>
          <p:cNvSpPr/>
          <p:nvPr/>
        </p:nvSpPr>
        <p:spPr>
          <a:xfrm>
            <a:off x="5083715" y="2809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1_2#502d06179.choices?vaa=1&amp;vcp=1&amp;vis=1&amp;pid=753f6c7a4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A.英国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光荣革命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B.美国南北战争中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C.法国大革命中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D.俄国十月革命中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e8ba0462?vcp=1&amp;pid=0deb7775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f3cd709f7?vcp=1&amp;pid=6e8ba046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e1b7965?vcp=1&amp;pid=6c1cdcd5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95380fb63?vaa=1&amp;vcp=1&amp;vis=1&amp;pid=47e1b7965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5.（2024·云南·中考）1689年，英国议会通过的《权利法案》规定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王无权废止法律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；国王不得侵犯议会的征税权；未经议会同意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，国王不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得组织常备军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95380fb63.bracket?vaa=1&amp;vcp=1&amp;vis=1&amp;pid=47e1b7965&amp;color=0,0,0&amp;vpa=6&amp;vtp=1&amp;vaab=1"/>
          <p:cNvSpPr/>
          <p:nvPr/>
        </p:nvSpPr>
        <p:spPr>
          <a:xfrm>
            <a:off x="43725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3_2#95380fb63.choices?vaa=1&amp;vcp=1&amp;vis=1&amp;pid=47e1b7965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.国王的权力受到限制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.封建君主专制被推翻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C.民主共和制最终确立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.人民选举权得到保障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f10293e9e?vaa=1&amp;vcp=1&amp;vis=1&amp;pid=47e1b7965&amp;color=0,0,0&amp;vtp=1&amp;vaab=1&amp;bt=1&amp;bbb=1&amp;hb=1"/>
          <p:cNvSpPr/>
          <p:nvPr/>
        </p:nvSpPr>
        <p:spPr>
          <a:xfrm>
            <a:off x="539496" y="14520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6.（2024·广西贺州·模拟）法国1791年宪法把《人权宣言》作为宪法的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组成部分并置于正文之前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宣言宣告法律面前所有公民平等，但宪法把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公民划分为“积极公民”和“消极公民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这一做法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10293e9e.bracket?vaa=1&amp;vcp=1&amp;vis=1&amp;pid=47e1b7965&amp;color=0,0,0&amp;vpa=7&amp;vtp=1&amp;vaab=1"/>
          <p:cNvSpPr/>
          <p:nvPr/>
        </p:nvSpPr>
        <p:spPr>
          <a:xfrm>
            <a:off x="8938028" y="274837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D</a:t>
            </a:r>
            <a:endParaRPr lang="en-US" altLang="zh-CN" sz="2800" dirty="0"/>
          </a:p>
        </p:txBody>
      </p:sp>
      <p:sp>
        <p:nvSpPr>
          <p:cNvPr id="4" name="QC_6_BD.15_2#f10293e9e.choices?vaa=1&amp;vcp=1&amp;vis=1&amp;pid=47e1b7965&amp;color=0,0,0&amp;vtp=1&amp;vaab=1&amp;bbb=1"/>
          <p:cNvSpPr/>
          <p:nvPr/>
        </p:nvSpPr>
        <p:spPr>
          <a:xfrm>
            <a:off x="539496" y="35026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A.表明法国是法治国家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B.维护了《人权宣言》的权威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C.摧毁了法国的君主统治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D.反映了1791年宪法的局限性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c50fbb744?vaa=1&amp;vcp=1&amp;vis=1&amp;pid=47e1b7965&amp;color=0,0,0&amp;vtp=1&amp;vaab=1&amp;bbb=1&amp;hb=1"/>
          <p:cNvSpPr/>
          <p:nvPr/>
        </p:nvSpPr>
        <p:spPr>
          <a:xfrm>
            <a:off x="539496" y="15033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7.（2024·广西·中考）拿破仑亲自督促民法典的起草工作，在参政院召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开的107次讨论会中，他直接主持了55次。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这体现了拿破仑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c50fbb744.bracket?vaa=1&amp;vcp=1&amp;vis=1&amp;pid=47e1b7965&amp;color=0,0,0&amp;vpa=8&amp;vtp=1&amp;vaab=1"/>
          <p:cNvSpPr/>
          <p:nvPr/>
        </p:nvSpPr>
        <p:spPr>
          <a:xfrm>
            <a:off x="9884314" y="21368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7_2#c50fbb744.choices?vaa=1&amp;vcp=1&amp;vis=1&amp;pid=47e1b7965&amp;color=0,0,0&amp;vtp=1&amp;vaab=1&amp;bbb=1"/>
          <p:cNvSpPr/>
          <p:nvPr/>
        </p:nvSpPr>
        <p:spPr>
          <a:xfrm>
            <a:off x="539496" y="29601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A.维护封建专制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B.坚守共和政体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C.重视法制建设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D.对抗反法联盟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d05d186fc?vaa=1&amp;vcp=1&amp;vis=1&amp;pid=47e1b7965&amp;color=0,0,0&amp;vtp=1&amp;vaab=1&amp;bt=1&amp;bbb=1&amp;hb=1"/>
          <p:cNvSpPr/>
          <p:nvPr/>
        </p:nvSpPr>
        <p:spPr>
          <a:xfrm>
            <a:off x="539496" y="2122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8.（2024·广西桂林·模拟）英国资产阶级革命确立了君主立宪制，北美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通过独立战争结束了殖民统治，法国大革命传播了资产阶级人权思想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由此可以得出，资产阶级革命具有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05d186fc.bracket?vaa=1&amp;vcp=1&amp;vis=1&amp;pid=47e1b7965&amp;color=0,0,0&amp;vpa=9&amp;vtp=1&amp;vaab=1"/>
          <p:cNvSpPr/>
          <p:nvPr/>
        </p:nvSpPr>
        <p:spPr>
          <a:xfrm>
            <a:off x="6150515" y="34040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9_2#d05d186fc.choices?vaa=1&amp;vcp=1&amp;vis=1&amp;pid=47e1b7965&amp;color=0,0,0&amp;vtp=1&amp;vaab=1&amp;bbb=1"/>
          <p:cNvSpPr/>
          <p:nvPr/>
        </p:nvSpPr>
        <p:spPr>
          <a:xfrm>
            <a:off x="539496" y="39718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A.曲折性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B.反复性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C.进步性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D.文明性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1_1#f31495320?vaa=1&amp;vcp=1&amp;vis=1&amp;pid=47e1b7965&amp;color=0,0,0&amp;vtp=1&amp;vaab=1&amp;bbb=1&amp;hb=1"/>
          <p:cNvSpPr/>
          <p:nvPr/>
        </p:nvSpPr>
        <p:spPr>
          <a:xfrm>
            <a:off x="539496" y="11313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【跨学科·数学】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有学者认为，英、美、法三国的资产阶级革命不仅有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一定联系，而且相互影响、相互促进，三者有最大公约数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最大公约数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2_1#f31495320.bracket?vaa=1&amp;vcp=1&amp;vis=1&amp;pid=47e1b7965&amp;color=0,0,0&amp;vpa=10&amp;vtp=1&amp;vaab=1"/>
          <p:cNvSpPr/>
          <p:nvPr/>
        </p:nvSpPr>
        <p:spPr>
          <a:xfrm>
            <a:off x="3867690" y="24126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7" name="QC_6_BD.21_2#f31495320.choices?vaa=1&amp;vcp=1&amp;vis=1&amp;pid=47e1b7965&amp;color=0,0,0&amp;vtp=1&amp;vaab=1&amp;bbb=1"/>
          <p:cNvSpPr/>
          <p:nvPr/>
        </p:nvSpPr>
        <p:spPr>
          <a:xfrm>
            <a:off x="539496" y="298043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A.推翻殖民统治，赢得民族独立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B.争取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“权利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”，伸张“人权”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C.推翻封建统治，实行三权分立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D.进行工业革命，提高生产力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76ffb3f?vcp=1&amp;pid=6c1cdcd5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3_1#55fba270c?sp=1&amp;vaa=1&amp;vcp=1&amp;vis=1&amp;pid=5f76ffb3f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唯物史观】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世界近代史是一部资本主义在西方上升、发展，向全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世界扩张并产生巨大影响的历史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世界史上通常称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16世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纪前后为西欧商业资本主义振兴的阶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段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新航路的开辟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使具有开拓进取和冒险精神的新兴资产阶级快速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在经济上崛起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传统的经营模式也被新生的股份公司逐步取代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商业中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心也由原来的地中海沿岸转移到了大西洋沿岸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摘编自张古来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新航路开辟研究新探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9d7b9ca3d?vaa=1&amp;vcp=1&amp;vis=1&amp;pid=55fba270c&amp;color=0,0,0&amp;vtp=1&amp;vaab=1&amp;bt=1&amp;bbb=1"/>
          <p:cNvSpPr/>
          <p:nvPr/>
        </p:nvSpPr>
        <p:spPr>
          <a:xfrm>
            <a:off x="539496" y="19512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（1）根据材料一，指出16世纪前后世界贸易的变化。</a:t>
            </a:r>
            <a:endParaRPr lang="en-US" altLang="zh-CN" sz="2800" dirty="0"/>
          </a:p>
        </p:txBody>
      </p:sp>
      <p:sp>
        <p:nvSpPr>
          <p:cNvPr id="3" name="QO_7_AN.1_1#9d7b9ca3d?vaa=1&amp;vcp=1&amp;vis=1&amp;pid=55fba270c&amp;color=0,0,0&amp;vtp=1&amp;vaab=1&amp;bbb=1&amp;hb=1"/>
          <p:cNvSpPr/>
          <p:nvPr/>
        </p:nvSpPr>
        <p:spPr>
          <a:xfrm>
            <a:off x="539496" y="271220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变化：贸易中心由地中海沿岸转移到大西洋沿岸，贸易范围由地区贸易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变为世界性贸易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7baead7a?vcp=1&amp;vis=1&amp;pid=55fba270c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1688年英国“光荣革命”后资产阶级掌握国家政权的情况，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对法国资产阶级是一个很大的刺激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这更促使他们迫切要求取得政权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英国革命的政治文化则给启蒙运动以强大的推动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。从18世纪初到法国大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革命前，约有210位法国著名的思想家、社会活动家及科学家到英国访问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考察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他们赞赏英国的社会制度，特别崇拜英国哲学家与政治思想家洛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克的思想理论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摘编自沈之兴等主编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西方文化史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94452a19c?vaa=1&amp;vcp=1&amp;vis=1&amp;pid=55fba270c&amp;color=0,0,0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（2）根据材料二的史实，分析政治变革和思想解放的关系。</a:t>
            </a:r>
            <a:endParaRPr lang="en-US" altLang="zh-CN" sz="2800" dirty="0"/>
          </a:p>
        </p:txBody>
      </p:sp>
      <p:sp>
        <p:nvSpPr>
          <p:cNvPr id="3" name="QO_7_AN.1_1#94452a19c?vaa=1&amp;vcp=1&amp;vis=1&amp;pid=55fba270c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关系：思想解放是社会变革的先导；思想解放促进社会变革，推动社会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进步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5e36f169d?vcp=1&amp;vis=1&amp;pid=55fba270c&amp;color=0,0,0&amp;vtp=1&amp;vaab=1&amp;bt=1&amp;bbb=1"/>
          <p:cNvSpPr/>
          <p:nvPr/>
        </p:nvSpPr>
        <p:spPr>
          <a:xfrm>
            <a:off x="539496" y="8231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8" name="P_7_BD#5e36f169d?colgroup=11,8,9&amp;vcp=1&amp;vis=1&amp;pid=55fba270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030136"/>
              </p:ext>
            </p:extLst>
          </p:nvPr>
        </p:nvGraphicFramePr>
        <p:xfrm>
          <a:off x="539496" y="1504791"/>
          <a:ext cx="11073384" cy="3873500"/>
        </p:xfrm>
        <a:graphic>
          <a:graphicData uri="http://schemas.openxmlformats.org/drawingml/2006/table">
            <a:tbl>
              <a:tblPr/>
              <a:tblGrid>
                <a:gridCol w="4398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48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经济基础的变革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必然引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起上层建筑的革命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资本主义经济的兴起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14—16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西欧还发生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了两大文化运动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即文艺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复兴和宗教改革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随着资产阶级力量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的进一步壮大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产阶级迫切要求夺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取政权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建立资产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阶级专政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西方列强的野蛮扩张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和殖民掠夺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一方面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促进了资本主义的迅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速发展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另一方面引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起了被压迫民族的民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族解放运动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5e36f169d?vcp=1&amp;vis=1&amp;pid=55fba270c&amp;color=0,0,0&amp;vtp=1&amp;vaab=1&amp;bbb=1"/>
          <p:cNvSpPr/>
          <p:nvPr/>
        </p:nvSpPr>
        <p:spPr>
          <a:xfrm>
            <a:off x="539496" y="5454491"/>
            <a:ext cx="1110996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资本主义发展的影响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a92fc144?vcp=1&amp;pid=0deb7775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38c7c18c7?colgroup=4,25&amp;vcp=1&amp;pid=0a92fc144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897182"/>
              </p:ext>
            </p:extLst>
          </p:nvPr>
        </p:nvGraphicFramePr>
        <p:xfrm>
          <a:off x="539496" y="1295191"/>
          <a:ext cx="11082528" cy="1132968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资产阶级革命时代来临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资本主义制度在欧美建立起来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启蒙运动兴起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促进了人们思想的解放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0ee2b3238?vaa=1&amp;vcp=1&amp;vis=1&amp;pid=55fba270c&amp;color=0,0,0&amp;vtp=1&amp;vaab=1&amp;bbb=1&amp;hb=1">
            <a:extLst>
              <a:ext uri="{FF2B5EF4-FFF2-40B4-BE49-F238E27FC236}">
                <a16:creationId xmlns:a16="http://schemas.microsoft.com/office/drawing/2014/main" id="{D89E13CF-E2D7-062A-FF67-AA4EDB641345}"/>
              </a:ext>
            </a:extLst>
          </p:cNvPr>
          <p:cNvSpPr/>
          <p:nvPr/>
        </p:nvSpPr>
        <p:spPr>
          <a:xfrm>
            <a:off x="539496" y="19217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（3）综合上述材料，围绕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“资本主义的发展”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提炼一个观点，并结合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所学知识加以论证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至少列举两个史实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599810237"/>
      </p:ext>
    </p:extLst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0ee2b3238?vaa=1&amp;vcp=1&amp;vis=1&amp;pid=55fba270c&amp;color=0,0,0&amp;vtp=1&amp;vaab=1&amp;bt=1&amp;bbb=1&amp;hb=1"/>
          <p:cNvSpPr/>
          <p:nvPr/>
        </p:nvSpPr>
        <p:spPr>
          <a:xfrm>
            <a:off x="340320" y="339257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观点：资本主义的发展需要政治上的支持和保障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：①斯图亚特王朝的专制统治阻碍了英国资本主义的发展，1640年，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英国爆发了反对封建主义的资产阶级革命。1688年，英国发生“光荣革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命”，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之后逐步确立了君主立宪制，为英国资本主义的迅速发展奠定了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政治基础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。②法国的资本主义发展受到波旁王朝的阻碍，1789年，法国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大革命爆发，推翻了法国君主制，实行了一系列有利于资本主义经济发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展的举措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。③北美地区的经济发展受到英国殖民统治的阻碍，1775年，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独立战争爆发；美国实现了民族独立，建立了资产阶级共和国，为美国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资本主义经济的发展奠定了基础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结论：随着资本主义政治制度的确立，欧美各国的资本主义经济迅速发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展起来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d6a8d652.fixed?vcp=1&amp;pid=33ae7302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资本主义制度的初步确立</a:t>
            </a:r>
            <a:endParaRPr lang="en-US" altLang="zh-CN" sz="4000" dirty="0"/>
          </a:p>
        </p:txBody>
      </p:sp>
      <p:sp>
        <p:nvSpPr>
          <p:cNvPr id="3" name="C_4_BD#ad6a8d652.fixed?vcp=1&amp;pid=33ae73024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ced0961a?vcp=1&amp;pid=ad6a8d65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君主立宪制的英国</a:t>
            </a:r>
            <a:endParaRPr lang="en-US" altLang="zh-CN" sz="3200" dirty="0"/>
          </a:p>
        </p:txBody>
      </p:sp>
      <p:sp>
        <p:nvSpPr>
          <p:cNvPr id="3" name="C_6_BD#110fc35a0?vcp=1&amp;pid=6ced0961a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d0de09d9f?vcp=1&amp;pid=110fc35a0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知道英国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1640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年革命的进程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权利法案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等文献的主要内容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初步认识英国资产阶级革命的历史意义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57e6677?vcp=1&amp;pid=6ced096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926aa1743?colgroup=2,2,24&amp;vcp=1&amp;pid=4257e667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850199"/>
              </p:ext>
            </p:extLst>
          </p:nvPr>
        </p:nvGraphicFramePr>
        <p:xfrm>
          <a:off x="539496" y="1295191"/>
          <a:ext cx="11073384" cy="4465194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97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英格兰在1215年颁布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《大宪章》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逐渐确立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“王权有限”和“王在法下”的基本原则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13世纪末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英格兰基本确立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议会制度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5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1640—1688年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：斯图亚特王朝的封建君主专制统治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了英国资本主义的发展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（2）直接原因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：国王詹姆士一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世和查理一世推行君主专断政策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激化了议会和王权的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926aa1743?colgroup=2,2,24&amp;vcp=1&amp;pid=4257e667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838213"/>
              </p:ext>
            </p:extLst>
          </p:nvPr>
        </p:nvGraphicFramePr>
        <p:xfrm>
          <a:off x="539496" y="2157190"/>
          <a:ext cx="11073384" cy="3248216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97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722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900"/>
                        </a:lnSpc>
                      </a:pPr>
                      <a:r>
                        <a:rPr lang="en-US" altLang="zh-CN" sz="6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（1）对英国：推翻了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封建君主专制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为英国的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（2）对世界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：对世界近代历史的发展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产生了重要的影响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26aa1743.table_image?tii=1&amp;vcp=1&amp;pid=4257e66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9352" y="2275808"/>
            <a:ext cx="6309360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26aa1743?colgroup=2,2,24&amp;vcp=1&amp;pid=4257e6677&amp;color=0,0,0&amp;vtp=1&amp;vaab=1&amp;bt=1&amp;bbb=1">
            <a:extLst>
              <a:ext uri="{FF2B5EF4-FFF2-40B4-BE49-F238E27FC236}">
                <a16:creationId xmlns:a16="http://schemas.microsoft.com/office/drawing/2014/main" id="{F16DECB5-13CA-AD05-A7A5-A85B93C0837E}"/>
              </a:ext>
            </a:extLst>
          </p:cNvPr>
          <p:cNvSpPr txBox="1"/>
          <p:nvPr/>
        </p:nvSpPr>
        <p:spPr>
          <a:xfrm>
            <a:off x="10894735" y="1448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1674</Words>
  <Application>Microsoft Office PowerPoint</Application>
  <PresentationFormat>宽屏</PresentationFormat>
  <Paragraphs>505</Paragraphs>
  <Slides>51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2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12</cp:revision>
  <dcterms:created xsi:type="dcterms:W3CDTF">2024-11-29T16:32:13Z</dcterms:created>
  <dcterms:modified xsi:type="dcterms:W3CDTF">2025-07-28T01:03:05Z</dcterms:modified>
  <cp:category/>
  <cp:contentStatus/>
</cp:coreProperties>
</file>