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649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a6528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877337-61BF-4951-9DEB-E3CEB3190A5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形容词和副词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a6528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9DFA42-B5E1-46AC-8AF1-82F3063F56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1e71a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5a6d88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a5ca614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5899272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1e71a1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5a6d88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a5ca614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45899272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形容词和副词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a6528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AE0666E-30AF-475E-A540-AF506C1A64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1e71a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5a6d88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a5ca614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5899272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1e71a1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5a6d88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a5ca614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45899272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形容词和副词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2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FEF2124-97DA-3A98-430E-C0B80E8900F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DBE1CC9-509B-4AF8-A279-4FB09AAC73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8FB216-CBC9-4937-86C5-6AB9F2D225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1e71a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5a6d88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a5ca614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5899272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1e71a1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5a6d88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a5ca614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45899272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6D3F427-A188-4C5F-A36F-0B90F7F423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1e71a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5a6d88c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a5ca614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5899272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1e71a1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5a6d88c2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a5ca614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45899272d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d85e7c79?sp=1&amp;vcp=1&amp;pid=1b9ff5985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形容词最高级的用法：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（1）主语+系动词+the+形容词最高级+of（in）+范围.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她是我们班上最高的学生。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the+最高级+复数名词。例如：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桂林是世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界上最美丽的城市之一。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（3）最高级前可用序数词修饰。例如：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黄河是中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国的第二长河流。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d85e7c79?sp=1&amp;vcp=1&amp;pid=1b9ff5985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-ing形容词和-ed形容词的比较：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ing结尾的形容词表示主动意义，多指事物影响到人，意思是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“使人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感到）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的”。-ed结尾的形容词表示被动意义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，多指人受到事物的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，意思是“感到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的”，常用于“be+-ed结尾的形容词+介词”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有时也作定语用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.听到他令人惊奇的话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，我们都觉得很惊讶。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这对双胞胎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都对这本有趣的书感兴趣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99350e4?sp=1&amp;vcp=1&amp;pid=45a6d88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二、副词</a:t>
            </a:r>
            <a:endParaRPr lang="en-US" altLang="zh-CN" sz="3200" dirty="0"/>
          </a:p>
        </p:txBody>
      </p:sp>
      <p:sp>
        <p:nvSpPr>
          <p:cNvPr id="3" name="P_6_BD#90ea2a051?sp=1&amp;vcp=1&amp;pid=be99350e4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副词可修饰动词、形容词、副词以及整个句子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，通常在句中作状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、表语、定语和宾语补足语。例如：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.（作状语，修饰动词）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.（作表语）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hurt.（luckily修饰整个句子，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badly修饰动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ea2a051?sp=1&amp;vcp=1&amp;pid=be99350e4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副词根据其意义和用法，可分为表示时间、地点、方式、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频率、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程度的副词。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（1）表示时间、地点、方式的副词。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表示时间的常用副词有since,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before等。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表示地点的常用副词有home,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everywhere等。表示方式的常用副词有early,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easily等。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（2）表示频率的常用副词有always,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sometimes等。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（3）表示程度的常用副词有greatly,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deeply,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ea2a051?sp=1&amp;vcp=1&amp;pid=be99350e4&amp;color=0,0,0&amp;vtp=1&amp;vaab=1&amp;bt=1&amp;bb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副词的位置。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（1）多数副词放在动词之后或句末（宾语或状语之后）。例如：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brightly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sky.太阳在天上明亮地照耀着。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carefully.孩子们正在仔细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地听老师讲课。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（2）频率副词通常放在行为动词之前，系动词be、助动词或情态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动词之后。例如: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7:30.我经常在7点30分去上班。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琳达上学从来不迟到。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我弟弟总是能让人发笑。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ea2a051?sp=1&amp;vcp=1&amp;pid=be99350e4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（3）enough修饰形容词和副词时要后置，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修饰名词则不用后置。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她年龄够大了，可以去上学了。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我们野餐有足够的水。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3d9d73d?sp=1&amp;vcp=1&amp;pid=45a6d88c2&amp;color=0,0,0&amp;vtp=1&amp;vaab=1&amp;bt=1&amp;bbb=1"/>
          <p:cNvSpPr/>
          <p:nvPr/>
        </p:nvSpPr>
        <p:spPr>
          <a:xfrm>
            <a:off x="539496" y="421306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三、形容词、副词比较等级的构成</a:t>
            </a:r>
            <a:endParaRPr lang="en-US" altLang="zh-CN" sz="3200" dirty="0"/>
          </a:p>
        </p:txBody>
      </p:sp>
      <p:sp>
        <p:nvSpPr>
          <p:cNvPr id="3" name="P_6_BD#8ee7ac151?sp=1&amp;vcp=1&amp;pid=f43d9d73d&amp;color=0,0,0&amp;vtp=1&amp;vaab=1&amp;bbb=1"/>
          <p:cNvSpPr/>
          <p:nvPr/>
        </p:nvSpPr>
        <p:spPr>
          <a:xfrm>
            <a:off x="539496" y="11389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规则变化：</a:t>
            </a:r>
            <a:endParaRPr lang="en-US" altLang="zh-CN" sz="2800" dirty="0"/>
          </a:p>
        </p:txBody>
      </p:sp>
      <p:graphicFrame>
        <p:nvGraphicFramePr>
          <p:cNvPr id="17" name="P_6_BD#8ee7ac151?colgroup=13,6,9&amp;vcp=1&amp;pid=f43d9d73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681728"/>
              </p:ext>
            </p:extLst>
          </p:nvPr>
        </p:nvGraphicFramePr>
        <p:xfrm>
          <a:off x="539496" y="1825672"/>
          <a:ext cx="11073384" cy="4471861"/>
        </p:xfrm>
        <a:graphic>
          <a:graphicData uri="http://schemas.openxmlformats.org/drawingml/2006/table">
            <a:tbl>
              <a:tblPr/>
              <a:tblGrid>
                <a:gridCol w="506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taller—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tallestfast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faster—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结尾的形容词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nice—nicer—nicest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辅音字母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+y”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结尾的形容词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dry—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drier—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driestheavy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heavier—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heaviest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6_BD#8ee7ac151?colgroup=13,6,9&amp;vcp=1&amp;pid=f43d9d73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417301"/>
              </p:ext>
            </p:extLst>
          </p:nvPr>
        </p:nvGraphicFramePr>
        <p:xfrm>
          <a:off x="539496" y="2671222"/>
          <a:ext cx="11073384" cy="2220151"/>
        </p:xfrm>
        <a:graphic>
          <a:graphicData uri="http://schemas.openxmlformats.org/drawingml/2006/table">
            <a:tbl>
              <a:tblPr/>
              <a:tblGrid>
                <a:gridCol w="506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0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以重读闭音节结尾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且末尾只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有一个辅音字母结尾的形容词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双写辅音字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thin—thinner—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thinnestred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—redder—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reddest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8ee7ac151?colgroup=13,6,9&amp;vcp=1&amp;pid=f43d9d73d&amp;color=0,0,0&amp;vtp=1&amp;vaab=1&amp;bt=1&amp;bbb=1">
            <a:extLst>
              <a:ext uri="{FF2B5EF4-FFF2-40B4-BE49-F238E27FC236}">
                <a16:creationId xmlns:a16="http://schemas.microsoft.com/office/drawing/2014/main" id="{0EBD7B68-3D9E-975F-6D25-1BCA3F3F46BF}"/>
              </a:ext>
            </a:extLst>
          </p:cNvPr>
          <p:cNvSpPr txBox="1"/>
          <p:nvPr/>
        </p:nvSpPr>
        <p:spPr>
          <a:xfrm>
            <a:off x="10894735" y="196281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e7ac151?sp=1&amp;vcp=1&amp;pid=f43d9d73d&amp;color=0,0,0&amp;mp=1&amp;vtp=1&amp;vaab=1&amp;bt=1&amp;bbb=1"/>
          <p:cNvSpPr/>
          <p:nvPr/>
        </p:nvSpPr>
        <p:spPr>
          <a:xfrm>
            <a:off x="539496" y="11002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几个形容词和副词的比较级和最高级的不规则变化。如下表：</a:t>
            </a:r>
            <a:endParaRPr lang="en-US" altLang="zh-CN" sz="2800" dirty="0"/>
          </a:p>
        </p:txBody>
      </p:sp>
      <p:graphicFrame>
        <p:nvGraphicFramePr>
          <p:cNvPr id="19" name="P_6_BD#8ee7ac151?colgroup=9,9,9&amp;vcp=1&amp;pid=f43d9d73d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830149"/>
              </p:ext>
            </p:extLst>
          </p:nvPr>
        </p:nvGraphicFramePr>
        <p:xfrm>
          <a:off x="539496" y="1781841"/>
          <a:ext cx="11073384" cy="3962591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badly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farther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further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farthest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furthest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e7ac151?sp=1&amp;vcp=1&amp;pid=f43d9d73d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双音节（以“辅音字母+y”结尾的除外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）及多音节的形容词和副词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变化的方法是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在形容词或副词前面加more,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delicious—most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有些形容词无比较级和最高级，如dead,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woolen等。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12c0867?sp=1&amp;vcp=1&amp;pid=45a6d88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四、形容词、副词比较等级的用法</a:t>
            </a:r>
            <a:endParaRPr lang="en-US" altLang="zh-CN" sz="3200" dirty="0"/>
          </a:p>
        </p:txBody>
      </p:sp>
      <p:sp>
        <p:nvSpPr>
          <p:cNvPr id="3" name="P_6_BD#e52a2a9ac?sp=1&amp;vcp=1&amp;pid=5012c0867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表示两者程度相同时，用“A+as+形容词/副词的原级+as+B”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杰克和他姐姐一样高。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那个小男孩和他的宠物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狗跑得一样快。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在表示一方不如另一方时，用“A+not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as/so+形容词/副词的原级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+as+B”结构。例如：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as/so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我姐姐的年龄没有你姐姐的大。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2a2a9ac?sp=1&amp;vcp=1&amp;pid=5012c0867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在表示一方超过另一方时，用“A+形容词或副词的比较级+than+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expensive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我的自行车比你的贵。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在表示三者或三者以上的人或事物中谁的程度最高时，用“the+形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容词／副词的最高级+in/of/among”结构（副词最高级前的the可省略）。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莉莉是我们班年纪最小的。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他在我们当中学习最努力。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52a2a9ac?sp=1&amp;vcp=1&amp;pid=5012c0867&amp;color=0,0,0&amp;vtp=1&amp;vaab=1&amp;bt=1&amp;bb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形容词和副词的两个惯用句型：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（1）“比较级+and+比较级”结构表示“越来越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warmer.春天来了，天气越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来越暖和了。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（2）“the+比较级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，the+比较级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”结构表示“越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我们聚得越多，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就越开心。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a5ca614e.fixed?vcp=1&amp;pid=4a65280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fa5ca614e.fixed?vcp=1&amp;pid=4a65280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a9f162a3e?vaa=1&amp;vcp=1&amp;pid=fa5ca614e&amp;color=0,0,0&amp;vtp=1&amp;vaab=1&amp;bt=1&amp;bbb=1&amp;hb=1"/>
          <p:cNvSpPr/>
          <p:nvPr/>
        </p:nvSpPr>
        <p:spPr>
          <a:xfrm>
            <a:off x="539496" y="156032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_1#a9f162a3e.blank?vaa=1&amp;vcp=1&amp;pid=fa5ca614e&amp;color=0,0,0&amp;vpa=1&amp;vtp=1&amp;vaab=1"/>
          <p:cNvSpPr/>
          <p:nvPr/>
        </p:nvSpPr>
        <p:spPr>
          <a:xfrm>
            <a:off x="8496839" y="152984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a9f162a3e.choices?vaa=1&amp;vcp=1&amp;pid=fa5ca614e&amp;color=0,0,0&amp;vtp=1&amp;vaab=1&amp;bbb=1"/>
          <p:cNvSpPr/>
          <p:nvPr/>
        </p:nvSpPr>
        <p:spPr>
          <a:xfrm>
            <a:off x="539496" y="28458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368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.warm</a:t>
            </a:r>
            <a:endParaRPr lang="en-US" altLang="zh-CN" sz="2800" dirty="0"/>
          </a:p>
        </p:txBody>
      </p:sp>
      <p:sp>
        <p:nvSpPr>
          <p:cNvPr id="5" name="QC_5_AS.1_1#a9f162a3e?vaa=1&amp;vcp=1&amp;pid=fa5ca614e&amp;color=0,0,0&amp;vtp=1&amp;vaab=1&amp;bbb=1&amp;hb=1"/>
          <p:cNvSpPr/>
          <p:nvPr/>
        </p:nvSpPr>
        <p:spPr>
          <a:xfrm>
            <a:off x="539496" y="34752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本题考查形容词的辨析。hot“热的”；cold“冷的”；warm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“温暖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”。根据“Put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clothes.”和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winter可知，外面“很冷”。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多穿点衣服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。冬天外面很冷。故答案为B。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2a9c40a23?vaa=1&amp;vcp=1&amp;pid=fa5ca614e&amp;color=0,0,0&amp;vtp=1&amp;vaab=1&amp;bt=1&amp;bbb=1&amp;hb=1"/>
          <p:cNvSpPr/>
          <p:nvPr/>
        </p:nvSpPr>
        <p:spPr>
          <a:xfrm>
            <a:off x="539496" y="916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（2024·山东东营·中考）Too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sugar.</a:t>
            </a:r>
            <a:endParaRPr lang="en-US" altLang="zh-CN" sz="2800" dirty="0"/>
          </a:p>
        </p:txBody>
      </p:sp>
      <p:sp>
        <p:nvSpPr>
          <p:cNvPr id="3" name="QC_5_AN.7_1#2a9c40a23.blank?vaa=1&amp;vcp=1&amp;pid=fa5ca614e&amp;color=0,0,0&amp;vpa=2&amp;vtp=1&amp;vaab=1"/>
          <p:cNvSpPr/>
          <p:nvPr/>
        </p:nvSpPr>
        <p:spPr>
          <a:xfrm>
            <a:off x="8343424" y="8859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_2#2a9c40a23.choices?vaa=1&amp;vcp=1&amp;pid=fa5ca614e&amp;color=0,0,0&amp;vtp=1&amp;vaab=1&amp;bbb=1"/>
          <p:cNvSpPr/>
          <p:nvPr/>
        </p:nvSpPr>
        <p:spPr>
          <a:xfrm>
            <a:off x="539496" y="21913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5" name="QC_5_AS.1_1#2a9c40a23?vaa=1&amp;vcp=1&amp;pid=fa5ca614e&amp;color=0,0,0&amp;vtp=1&amp;vaab=1&amp;bbb=1&amp;hb=1"/>
          <p:cNvSpPr/>
          <p:nvPr/>
        </p:nvSpPr>
        <p:spPr>
          <a:xfrm>
            <a:off x="539496" y="346830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本题考查形容词短语的辨析。be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with“和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相处得好”；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to“对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有害”；be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for“渴望”；be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“与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不同”。根据上下文可知，吃太多糖对健康有害。句意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：太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多的糖会对你的健康有害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。所以少吃糖。故答案为B。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71ef35d4d?vaa=1&amp;vcp=1&amp;pid=fa5ca614e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3" name="QC_5_AN.11_1#71ef35d4d.blank?vaa=1&amp;vcp=1&amp;pid=fa5ca614e&amp;color=0,0,0&amp;vpa=3&amp;vtp=1&amp;vaab=1"/>
          <p:cNvSpPr/>
          <p:nvPr/>
        </p:nvSpPr>
        <p:spPr>
          <a:xfrm>
            <a:off x="10647903" y="12161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71ef35d4d.choices?vaa=1&amp;vcp=1&amp;pid=fa5ca614e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759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.angrily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B.heavily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.quietly</a:t>
            </a:r>
            <a:endParaRPr lang="en-US" altLang="zh-CN" sz="2800" dirty="0"/>
          </a:p>
        </p:txBody>
      </p:sp>
      <p:sp>
        <p:nvSpPr>
          <p:cNvPr id="5" name="QC_5_AS.1_1#71ef35d4d?vaa=1&amp;vcp=1&amp;pid=fa5ca614e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本题考查副词的辨析。angrily“生气地”；heavily“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沉重地”；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“轻轻地”。根据“because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parents”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，她轻轻地开门，所以此处应用quietly。句意：很晚了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。她轻轻地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打开门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，因为她不想吵醒她的父母。故答案为C。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2fd07141e?vaa=1&amp;vcp=1&amp;pid=fa5ca614e&amp;color=0,0,0&amp;vtp=1&amp;vaab=1&amp;bt=1&amp;bbb=1&amp;hb=1"/>
          <p:cNvSpPr/>
          <p:nvPr/>
        </p:nvSpPr>
        <p:spPr>
          <a:xfrm>
            <a:off x="539496" y="156032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5_1#2fd07141e.blank?vaa=1&amp;vcp=1&amp;pid=fa5ca614e&amp;color=0,0,0&amp;vpa=4&amp;vtp=1&amp;vaab=1"/>
          <p:cNvSpPr/>
          <p:nvPr/>
        </p:nvSpPr>
        <p:spPr>
          <a:xfrm>
            <a:off x="9111203" y="15298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3_2#2fd07141e.choices?vaa=1&amp;vcp=1&amp;pid=fa5ca614e&amp;color=0,0,0&amp;vtp=1&amp;vaab=1&amp;bbb=1"/>
          <p:cNvSpPr/>
          <p:nvPr/>
        </p:nvSpPr>
        <p:spPr>
          <a:xfrm>
            <a:off x="539496" y="28458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1853" algn="l"/>
                <a:tab pos="76945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.often</a:t>
            </a:r>
            <a:endParaRPr lang="en-US" altLang="zh-CN" sz="2800" dirty="0"/>
          </a:p>
        </p:txBody>
      </p:sp>
      <p:sp>
        <p:nvSpPr>
          <p:cNvPr id="5" name="QC_5_AS.1_1#2fd07141e?vaa=1&amp;vcp=1&amp;pid=fa5ca614e&amp;color=0,0,0&amp;vtp=1&amp;vaab=1&amp;bbb=1&amp;hb=1"/>
          <p:cNvSpPr/>
          <p:nvPr/>
        </p:nvSpPr>
        <p:spPr>
          <a:xfrm>
            <a:off x="539496" y="34752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本题考查频率副词的用法。hardly“几乎不”；always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总是”；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“经常”。根据“Alice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life.”可知，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她几乎不熬夜。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：爱丽丝过着健康的生活。她几乎不熬夜。故答案为A。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ecc9e4bbf?sp=1&amp;vaa=1&amp;vcp=1&amp;pid=fa5ca614e&amp;color=0,0,0&amp;vtp=1&amp;vaab=1&amp;bt=1&amp;bbb=1&amp;hb=1"/>
          <p:cNvSpPr/>
          <p:nvPr/>
        </p:nvSpPr>
        <p:spPr>
          <a:xfrm>
            <a:off x="539496" y="12197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（2024·福建·中考）—Judy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pronounces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</a:t>
            </a:r>
            <a:endParaRPr lang="en-US" altLang="zh-CN" sz="2800" dirty="0"/>
          </a:p>
        </p:txBody>
      </p:sp>
      <p:sp>
        <p:nvSpPr>
          <p:cNvPr id="3" name="QC_5_AN.19_1#ecc9e4bbf.blank?vaa=1&amp;vcp=1&amp;pid=fa5ca614e&amp;color=0,0,0&amp;vpa=5&amp;vtp=1&amp;vaab=1"/>
          <p:cNvSpPr/>
          <p:nvPr/>
        </p:nvSpPr>
        <p:spPr>
          <a:xfrm>
            <a:off x="6577553" y="24636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7_2#ecc9e4bbf.choices?vaa=1&amp;vcp=1&amp;pid=fa5ca614e&amp;color=0,0,0&amp;vtp=1&amp;vaab=1&amp;bbb=1"/>
          <p:cNvSpPr/>
          <p:nvPr/>
        </p:nvSpPr>
        <p:spPr>
          <a:xfrm>
            <a:off x="539496" y="3135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99553" algn="l"/>
                <a:tab pos="7275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.clearly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endParaRPr lang="en-US" altLang="zh-CN" sz="2800" dirty="0"/>
          </a:p>
        </p:txBody>
      </p:sp>
      <p:sp>
        <p:nvSpPr>
          <p:cNvPr id="5" name="QC_5_AS.1_1#ecc9e4bbf?vaa=1&amp;vcp=1&amp;pid=fa5ca614e&amp;color=0,0,0&amp;vtp=1&amp;vaab=1&amp;bbb=1&amp;hb=1"/>
          <p:cNvSpPr/>
          <p:nvPr/>
        </p:nvSpPr>
        <p:spPr>
          <a:xfrm>
            <a:off x="539496" y="37651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本题考查副词的比较等级。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than前面要用形容词或副词的比较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。clearly的比较级为more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：——朱迪每天努力练习英语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。——是的。她发音比以前更清晰了。故答案为B。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1e1c9ef87?vaa=1&amp;vcp=1&amp;pid=fa5ca614e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lang="en-US" altLang="zh-CN" sz="2800" dirty="0"/>
          </a:p>
        </p:txBody>
      </p:sp>
      <p:sp>
        <p:nvSpPr>
          <p:cNvPr id="3" name="QC_5_AN.23_1#1e1c9ef87.blank?vaa=1&amp;vcp=1&amp;pid=fa5ca614e&amp;color=0,0,0&amp;vpa=6&amp;vtp=1&amp;vaab=1"/>
          <p:cNvSpPr/>
          <p:nvPr/>
        </p:nvSpPr>
        <p:spPr>
          <a:xfrm>
            <a:off x="8269828" y="12161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1e1c9ef87.choices?vaa=1&amp;vcp=1&amp;pid=fa5ca614e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199553" algn="l"/>
                <a:tab pos="7275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.friendly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endParaRPr lang="en-US" altLang="zh-CN" sz="2800" dirty="0"/>
          </a:p>
        </p:txBody>
      </p:sp>
      <p:sp>
        <p:nvSpPr>
          <p:cNvPr id="5" name="QC_5_AS.1_1#1e1c9ef87?vaa=1&amp;vcp=1&amp;pid=fa5ca614e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本题考查形容词的最高级。根据of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三个男孩里比较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，所以应用形容词最高级。friendly的最高级形式为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。句意：李雷是三个男孩中最友好的。他总是帮助我们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1e71a13.fixed?vcp=1&amp;pid=4a65280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3f1e71a13.fixed?vcp=1&amp;pid=4a65280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78301efed?vaa=1&amp;vcp=1&amp;pid=fa5ca614e&amp;color=0,0,0&amp;vtp=1&amp;vaab=1&amp;bt=1&amp;bbb=1&amp;hb=1"/>
          <p:cNvSpPr/>
          <p:nvPr/>
        </p:nvSpPr>
        <p:spPr>
          <a:xfrm>
            <a:off x="539496" y="15476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7_1#78301efed.bracket?vaa=1&amp;vcp=1&amp;pid=fa5ca614e&amp;color=0,0,0&amp;vpa=7&amp;vtp=1&amp;vaab=1"/>
          <p:cNvSpPr/>
          <p:nvPr/>
        </p:nvSpPr>
        <p:spPr>
          <a:xfrm>
            <a:off x="4120102" y="21819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5_2#78301efed.choices?vaa=1&amp;vcp=1&amp;pid=fa5ca614e&amp;color=0,0,0&amp;vtp=1&amp;vaab=1&amp;bbb=1"/>
          <p:cNvSpPr/>
          <p:nvPr/>
        </p:nvSpPr>
        <p:spPr>
          <a:xfrm>
            <a:off x="539496" y="2814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4920" algn="l"/>
                <a:tab pos="74574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endParaRPr lang="en-US" altLang="zh-CN" sz="2800" dirty="0"/>
          </a:p>
        </p:txBody>
      </p:sp>
      <p:sp>
        <p:nvSpPr>
          <p:cNvPr id="5" name="QC_5_AS.1_1#78301efed?vaa=1&amp;vcp=1&amp;pid=fa5ca614e&amp;color=0,0,0&amp;vtp=1&amp;vaab=1&amp;bbb=1&amp;hb=1"/>
          <p:cNvSpPr/>
          <p:nvPr/>
        </p:nvSpPr>
        <p:spPr>
          <a:xfrm>
            <a:off x="539496" y="3444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本题考查“the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+比较级，the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+比较级”结构。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根据上下文可知，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句子应用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+比较级，the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+比较级”结构，意为“越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就越</a:t>
            </a: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根据常识可知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，你越仔细，考试中犯的错误就越少。故答案为C。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7878d56d9?sp=1&amp;vaa=1&amp;vcp=1&amp;pid=fa5ca614e&amp;color=0,0,0&amp;vtp=1&amp;vaab=1&amp;bt=1&amp;bbb=1&amp;hb=1"/>
          <p:cNvSpPr/>
          <p:nvPr/>
        </p:nvSpPr>
        <p:spPr>
          <a:xfrm>
            <a:off x="539496" y="2181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（2024·四川自贡·中考）—Billy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changes.</a:t>
            </a:r>
            <a:endParaRPr lang="en-US" altLang="zh-CN" sz="2800" dirty="0"/>
          </a:p>
        </p:txBody>
      </p:sp>
      <p:sp>
        <p:nvSpPr>
          <p:cNvPr id="4" name="QC_5_BD.29_2#7878d56d9.choices?vaa=1&amp;vcp=1&amp;pid=fa5ca614e&amp;color=0,0,0&amp;vtp=1&amp;vaab=1&amp;bbb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31353" algn="l"/>
                <a:tab pos="74151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.surprise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B.surprised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.surprising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7878d56d9?vaa=1&amp;vcp=1&amp;pid=fa5ca614e&amp;color=0,0,0&amp;vtp=1&amp;vaab=1&amp;bt=1&amp;bbb=1&amp;hb=1"/>
          <p:cNvSpPr/>
          <p:nvPr/>
        </p:nvSpPr>
        <p:spPr>
          <a:xfrm>
            <a:off x="539496" y="90484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本题考查以-ing结尾的形容词及以-ed结尾的形容词的区别。以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ing结尾的形容词一般用来描述事物，表示主动意义，意思是“使人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（感到）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而以-ed结尾的形容词一般用来描述人，表示被动意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义，意思是“感到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的”。surprise意为“惊奇”，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可作名词或动词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surprised意为“感到惊讶的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”;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surprising意为“令人惊讶的”。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设空处修饰人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所以应用surprised。句意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比利过去很害羞，很安静，但他现在很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。——是的。我们都对他的变化感到惊讶。故答案为B。</a:t>
            </a:r>
            <a:endParaRPr lang="en-US" altLang="zh-CN" sz="2800" dirty="0"/>
          </a:p>
        </p:txBody>
      </p:sp>
      <p:sp>
        <p:nvSpPr>
          <p:cNvPr id="3" name="QC_5_AN.2_1#7878d56d9?vaa=1&amp;vcp=1&amp;pid=fa5ca614e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_1#a4ca5f6dc?vaa=1&amp;vcp=1&amp;pid=fa5ca614e&amp;color=0,0,0&amp;vtp=1&amp;vaab=1&amp;bt=1&amp;bbb=1&amp;hb=1"/>
          <p:cNvSpPr/>
          <p:nvPr/>
        </p:nvSpPr>
        <p:spPr>
          <a:xfrm>
            <a:off x="539496" y="1223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（2024·江苏无锡·中考）What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confirmed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endParaRPr lang="en-US" altLang="zh-CN" sz="2800" dirty="0"/>
          </a:p>
        </p:txBody>
      </p:sp>
      <p:sp>
        <p:nvSpPr>
          <p:cNvPr id="3" name="QC_5_AN.35_1#a4ca5f6dc.blank?vaa=1&amp;vcp=1&amp;pid=fa5ca614e&amp;color=0,0,0&amp;vpa=9&amp;vtp=1&amp;vaab=1"/>
          <p:cNvSpPr/>
          <p:nvPr/>
        </p:nvSpPr>
        <p:spPr>
          <a:xfrm>
            <a:off x="5169440" y="18197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3_2#a4ca5f6dc.choices?vaa=1&amp;vcp=1&amp;pid=fa5ca614e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047365" algn="l"/>
                <a:tab pos="5459730" algn="l"/>
                <a:tab pos="8672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endParaRPr lang="en-US" altLang="zh-CN" sz="2800" dirty="0"/>
          </a:p>
        </p:txBody>
      </p:sp>
      <p:sp>
        <p:nvSpPr>
          <p:cNvPr id="5" name="QC_5_AS.1_1#a4ca5f6dc?vaa=1&amp;vcp=1&amp;pid=fa5ca614e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本题考查固定用法。根据“What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confirmed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yet?”可知，此处指这么好的消息令人难以置信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”表示“太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以至于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”。句意：多么好的消息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!但是已经确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认了吗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?这听起来好得令人难以置信。故答案为D。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3ba86e27b?sp=1&amp;vaa=1&amp;vcp=1&amp;pid=fa5ca614e&amp;color=0,0,0&amp;vtp=1&amp;vaab=1&amp;bt=1&amp;bbb=1&amp;hb=1"/>
          <p:cNvSpPr/>
          <p:nvPr/>
        </p:nvSpPr>
        <p:spPr>
          <a:xfrm>
            <a:off x="539496" y="75387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9_1#3ba86e27b.bracket?vaa=1&amp;vcp=1&amp;pid=fa5ca614e&amp;color=0,0,0&amp;vpa=10&amp;vtp=1&amp;vaab=1"/>
          <p:cNvSpPr/>
          <p:nvPr/>
        </p:nvSpPr>
        <p:spPr>
          <a:xfrm>
            <a:off x="6736430" y="1963166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7_2#3ba86e27b.choices?vaa=1&amp;vcp=1&amp;pid=fa5ca614e&amp;color=0,0,0&amp;vtp=1&amp;vaab=1&amp;bbb=1"/>
          <p:cNvSpPr/>
          <p:nvPr/>
        </p:nvSpPr>
        <p:spPr>
          <a:xfrm>
            <a:off x="539496" y="25600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834553" algn="l"/>
                <a:tab pos="76310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A.alone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.lonely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.alone;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</a:t>
            </a:r>
            <a:endParaRPr lang="en-US" altLang="zh-CN" sz="2800" dirty="0"/>
          </a:p>
        </p:txBody>
      </p:sp>
      <p:sp>
        <p:nvSpPr>
          <p:cNvPr id="5" name="QC_5_AS.1_1#3ba86e27b?vaa=1&amp;vcp=1&amp;pid=fa5ca614e&amp;color=0,0,0&amp;vtp=1&amp;vaab=1&amp;bbb=1&amp;hb=1"/>
          <p:cNvSpPr/>
          <p:nvPr/>
        </p:nvSpPr>
        <p:spPr>
          <a:xfrm>
            <a:off x="539496" y="315690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本题考查形容词、副词的辨析。alone“独自”，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是副词；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“孤独的”，是形容词，有一定的感情色彩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。第一设空是修饰动词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，应用副词alone；第二设空表示“感到孤独的”，应用lonely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：——这个老人独自生活，所以他可能会感到孤独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。——我们应该一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个月去看望他两次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1_1#66b83a4a2?vaa=1&amp;vcp=1&amp;pid=fa5ca614e&amp;color=0,0,0&amp;vtp=1&amp;vaab=1&amp;bt=1&amp;bbb=1"/>
          <p:cNvSpPr/>
          <p:nvPr/>
        </p:nvSpPr>
        <p:spPr>
          <a:xfrm>
            <a:off x="539496" y="18841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（2023·湖南岳阳·中考）Mind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endParaRPr lang="en-US" altLang="zh-CN" sz="2800" dirty="0"/>
          </a:p>
        </p:txBody>
      </p:sp>
      <p:sp>
        <p:nvSpPr>
          <p:cNvPr id="3" name="QC_5_AN.43_1#66b83a4a2.blank?vaa=1&amp;vcp=1&amp;pid=fa5ca614e&amp;color=0,0,0&amp;vpa=11&amp;vtp=1&amp;vaab=1"/>
          <p:cNvSpPr/>
          <p:nvPr/>
        </p:nvSpPr>
        <p:spPr>
          <a:xfrm>
            <a:off x="8058119" y="18327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1_2#66b83a4a2.choices?vaa=1&amp;vcp=1&amp;pid=fa5ca614e&amp;color=0,0,0&amp;vtp=1&amp;vaab=1&amp;bbb=1"/>
          <p:cNvSpPr/>
          <p:nvPr/>
        </p:nvSpPr>
        <p:spPr>
          <a:xfrm>
            <a:off x="539496" y="25086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004820" algn="l"/>
                <a:tab pos="6873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endParaRPr lang="en-US" altLang="zh-CN" sz="2800" dirty="0"/>
          </a:p>
        </p:txBody>
      </p:sp>
      <p:sp>
        <p:nvSpPr>
          <p:cNvPr id="5" name="QC_5_AS.1_1#66b83a4a2?vaa=1&amp;vcp=1&amp;pid=fa5ca614e&amp;color=0,0,0&amp;vtp=1&amp;vaab=1&amp;bbb=1&amp;hb=1"/>
          <p:cNvSpPr/>
          <p:nvPr/>
        </p:nvSpPr>
        <p:spPr>
          <a:xfrm>
            <a:off x="539496" y="313810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本题考查副词的原级比较的用法。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as”意为“和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用于同级比较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，两个as之间用形容词或副词的原级。句意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心理健康和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身体健康一样重要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535d9c38?vcp=1&amp;pid=fa5ca614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学习至此，请完成第29讲备考练习（第245页）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5899272d.fixed?vcp=1&amp;pid=4a65280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45899272d.fixed?vcp=1&amp;pid=4a6528011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第29讲备考练习（形容词和副词）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45_1#5e73a9d69?sp=1&amp;vaa=1&amp;vcp=1&amp;pid=75cfad8fc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Claire,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—Hmm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Jack.</a:t>
            </a:r>
            <a:endParaRPr lang="en-US" altLang="zh-CN" sz="2800" dirty="0"/>
          </a:p>
        </p:txBody>
      </p:sp>
      <p:sp>
        <p:nvSpPr>
          <p:cNvPr id="4" name="QC_6_AN.1_1#5e73a9d69.bracket?vaa=1&amp;vcp=1&amp;pid=75cfad8fc&amp;color=0,0,0&amp;vpa=12&amp;vtp=1&amp;vaab=1"/>
          <p:cNvSpPr/>
          <p:nvPr/>
        </p:nvSpPr>
        <p:spPr>
          <a:xfrm>
            <a:off x="10736803" y="127111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45_2#5e73a9d69.choices?vaa=1&amp;vcp=1&amp;pid=75cfad8fc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.full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.easy</a:t>
            </a:r>
            <a:endParaRPr lang="en-US" altLang="zh-CN" sz="2800" dirty="0"/>
          </a:p>
        </p:txBody>
      </p:sp>
      <p:sp>
        <p:nvSpPr>
          <p:cNvPr id="6" name="QC_6_BD.47_1#132e1f171?sp=1&amp;vaa=1&amp;vcp=1&amp;pid=75cfad8fc&amp;color=0,0,0&amp;vtp=1&amp;vaab=1&amp;bbb=1&amp;h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（2024·四川乐山·中考）—Dear,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48_1#132e1f171.bracket?vaa=1&amp;vcp=1&amp;pid=75cfad8fc&amp;color=0,0,0&amp;vpa=13&amp;vtp=1&amp;vaab=1"/>
          <p:cNvSpPr/>
          <p:nvPr/>
        </p:nvSpPr>
        <p:spPr>
          <a:xfrm>
            <a:off x="2327814" y="44512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47_2#132e1f171.choices?vaa=1&amp;vcp=1&amp;pid=75cfad8fc&amp;color=0,0,0&amp;vtp=1&amp;vaab=1&amp;bbb=1"/>
          <p:cNvSpPr/>
          <p:nvPr/>
        </p:nvSpPr>
        <p:spPr>
          <a:xfrm>
            <a:off x="539496" y="5091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B.warm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.safe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df36d65cd?vaa=1&amp;vcp=1&amp;pid=75cfad8fc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1000-meter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f36d65cd.bracket?vaa=1&amp;vcp=1&amp;pid=75cfad8fc&amp;color=0,0,0&amp;vpa=14&amp;vtp=1&amp;vaab=1"/>
          <p:cNvSpPr/>
          <p:nvPr/>
        </p:nvSpPr>
        <p:spPr>
          <a:xfrm>
            <a:off x="5490115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9_2#df36d65cd.choices?vaa=1&amp;vcp=1&amp;pid=75cfad8fc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.worried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.tired</a:t>
            </a:r>
            <a:endParaRPr lang="en-US" altLang="zh-CN" sz="2800" dirty="0"/>
          </a:p>
        </p:txBody>
      </p:sp>
      <p:sp>
        <p:nvSpPr>
          <p:cNvPr id="5" name="QC_6_BD.51_1#da9cf3c29?sp=1&amp;vaa=1&amp;vcp=1&amp;pid=75cfad8fc&amp;color=0,0,0&amp;vtp=1&amp;vaab=1&amp;bbb=1&amp;hb=1"/>
          <p:cNvSpPr/>
          <p:nvPr/>
        </p:nvSpPr>
        <p:spPr>
          <a:xfrm>
            <a:off x="539496" y="217327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Loong（龙）”?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a9cf3c29.bracket?vaa=1&amp;vcp=1&amp;pid=75cfad8fc&amp;color=0,0,0&amp;vpa=15&amp;vtp=1&amp;vaab=1"/>
          <p:cNvSpPr/>
          <p:nvPr/>
        </p:nvSpPr>
        <p:spPr>
          <a:xfrm>
            <a:off x="10406603" y="325270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1_2#da9cf3c29.choices?vaa=1&amp;vcp=1&amp;pid=75cfad8fc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.sorry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B.worried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.crazy</a:t>
            </a:r>
            <a:endParaRPr lang="en-US" altLang="zh-CN" sz="2800" dirty="0"/>
          </a:p>
        </p:txBody>
      </p:sp>
      <p:sp>
        <p:nvSpPr>
          <p:cNvPr id="8" name="QC_6_BD.53_1#7d8b99a25?vaa=1&amp;vcp=1&amp;pid=75cfad8fc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4_1#7d8b99a25.bracket?vaa=1&amp;vcp=1&amp;pid=75cfad8fc&amp;color=0,0,0&amp;vpa=16&amp;vtp=1&amp;vaab=1"/>
          <p:cNvSpPr/>
          <p:nvPr/>
        </p:nvSpPr>
        <p:spPr>
          <a:xfrm>
            <a:off x="2224628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3_2#7d8b99a25.choices?vaa=1&amp;vcp=1&amp;pid=75cfad8fc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.empty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B.dangerous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.beautiful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9be9b64e?vcp=1&amp;pid=3f1e71a1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901952"/>
            <a:ext cx="11064240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06d8f32c5?vaa=1&amp;vcp=1&amp;pid=75cfad8fc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6d8f32c5.bracket?vaa=1&amp;vcp=1&amp;pid=75cfad8fc&amp;color=0,0,0&amp;vpa=17&amp;vtp=1&amp;vaab=1"/>
          <p:cNvSpPr/>
          <p:nvPr/>
        </p:nvSpPr>
        <p:spPr>
          <a:xfrm>
            <a:off x="4062952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5_2#06d8f32c5.choices?vaa=1&amp;vcp=1&amp;pid=75cfad8fc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.lovely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B.tired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</a:t>
            </a:r>
            <a:endParaRPr lang="en-US" altLang="zh-CN" sz="2800" dirty="0"/>
          </a:p>
        </p:txBody>
      </p:sp>
      <p:sp>
        <p:nvSpPr>
          <p:cNvPr id="5" name="QC_6_BD.57_1#6388c542e?vaa=1&amp;vcp=1&amp;pid=75cfad8fc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neighborhood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388c542e.bracket?vaa=1&amp;vcp=1&amp;pid=75cfad8fc&amp;color=0,0,0&amp;vpa=18&amp;vtp=1&amp;vaab=1"/>
          <p:cNvSpPr/>
          <p:nvPr/>
        </p:nvSpPr>
        <p:spPr>
          <a:xfrm>
            <a:off x="9663081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7_2#6388c542e.choices?vaa=1&amp;vcp=1&amp;pid=75cfad8fc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.smart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B.peaceful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.convenient</a:t>
            </a:r>
            <a:endParaRPr lang="en-US" altLang="zh-CN" sz="2800" dirty="0"/>
          </a:p>
        </p:txBody>
      </p:sp>
      <p:sp>
        <p:nvSpPr>
          <p:cNvPr id="8" name="QC_6_BD.59_1#c0766b1bd?vaa=1&amp;vcp=1&amp;pid=75cfad8fc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0_1#c0766b1bd.bracket?vaa=1&amp;vcp=1&amp;pid=75cfad8fc&amp;color=0,0,0&amp;vpa=19&amp;vtp=1&amp;vaab=1"/>
          <p:cNvSpPr/>
          <p:nvPr/>
        </p:nvSpPr>
        <p:spPr>
          <a:xfrm>
            <a:off x="6883939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59_2#c0766b1bd.choices?vaa=1&amp;vcp=1&amp;pid=75cfad8fc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B.soft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95c83d73d?vaa=1&amp;vcp=1&amp;pid=75cfad8fc&amp;color=0,0,0&amp;vtp=1&amp;vaab=1&amp;bt=1&amp;bbb=1&amp;h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5c83d73d.bracket?vaa=1&amp;vcp=1&amp;pid=75cfad8fc&amp;color=0,0,0&amp;vpa=20&amp;vtp=1&amp;vaab=1"/>
          <p:cNvSpPr/>
          <p:nvPr/>
        </p:nvSpPr>
        <p:spPr>
          <a:xfrm>
            <a:off x="4023265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1_2#95c83d73d.choices?vaa=1&amp;vcp=1&amp;pid=75cfad8fc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B.sorry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.confident</a:t>
            </a:r>
            <a:endParaRPr lang="en-US" altLang="zh-CN" sz="2800" dirty="0"/>
          </a:p>
        </p:txBody>
      </p:sp>
      <p:sp>
        <p:nvSpPr>
          <p:cNvPr id="5" name="QC_6_BD.63_1#3784bb223?sp=1&amp;vaa=1&amp;vcp=1&amp;pid=75cfad8fc&amp;color=0,0,0&amp;vtp=1&amp;vaab=1&amp;bbb=1&amp;hb=1"/>
          <p:cNvSpPr/>
          <p:nvPr/>
        </p:nvSpPr>
        <p:spPr>
          <a:xfrm>
            <a:off x="539496" y="27991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4_1#3784bb223.bracket?vaa=1&amp;vcp=1&amp;pid=75cfad8fc&amp;color=0,0,0&amp;vpa=21&amp;vtp=1&amp;vaab=1"/>
          <p:cNvSpPr/>
          <p:nvPr/>
        </p:nvSpPr>
        <p:spPr>
          <a:xfrm>
            <a:off x="4851368" y="47288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3_2#3784bb223.choices?vaa=1&amp;vcp=1&amp;pid=75cfad8fc&amp;color=0,0,0&amp;vtp=1&amp;vaab=1&amp;bbb=1"/>
          <p:cNvSpPr/>
          <p:nvPr/>
        </p:nvSpPr>
        <p:spPr>
          <a:xfrm>
            <a:off x="539496" y="535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.patient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B.private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.peaceful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1fd9e1de7?sp=1&amp;vaa=1&amp;vcp=1&amp;pid=75cfad8fc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（2024·江西·中考改编）—Tom,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fd9e1de7.bracket?vaa=1&amp;vcp=1&amp;pid=75cfad8fc&amp;color=0,0,0&amp;vpa=22&amp;vtp=1&amp;vaab=1"/>
          <p:cNvSpPr/>
          <p:nvPr/>
        </p:nvSpPr>
        <p:spPr>
          <a:xfrm>
            <a:off x="6543325" y="18364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5_2#1fd9e1de7.choices?vaa=1&amp;vcp=1&amp;pid=75cfad8fc&amp;color=0,0,0&amp;vtp=1&amp;vaab=1&amp;bbb=1"/>
          <p:cNvSpPr/>
          <p:nvPr/>
        </p:nvSpPr>
        <p:spPr>
          <a:xfrm>
            <a:off x="539496" y="24703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B.busy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.worrie</a:t>
            </a:r>
            <a:endParaRPr lang="en-US" altLang="zh-CN" sz="2800" dirty="0"/>
          </a:p>
        </p:txBody>
      </p:sp>
      <p:sp>
        <p:nvSpPr>
          <p:cNvPr id="5" name="QC_6_BD.67_1#1c73eb9b0?sp=1&amp;vaa=1&amp;vcp=1&amp;pid=75cfad8fc&amp;color=0,0,0&amp;vtp=1&amp;vaab=1&amp;bbb=1&amp;hb=1"/>
          <p:cNvSpPr/>
          <p:nvPr/>
        </p:nvSpPr>
        <p:spPr>
          <a:xfrm>
            <a:off x="539496" y="309979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（2024·四川凉山州·中考）—“One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forest”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a/an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8_1#1c73eb9b0.bracket?vaa=1&amp;vcp=1&amp;pid=75cfad8fc&amp;color=0,0,0&amp;vpa=23&amp;vtp=1&amp;vaab=1"/>
          <p:cNvSpPr/>
          <p:nvPr/>
        </p:nvSpPr>
        <p:spPr>
          <a:xfrm>
            <a:off x="1575339" y="502956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7_2#1c73eb9b0.choices?vaa=1&amp;vcp=1&amp;pid=75cfad8fc&amp;color=0,0,0&amp;vtp=1&amp;vaab=1&amp;bbb=1"/>
          <p:cNvSpPr/>
          <p:nvPr/>
        </p:nvSpPr>
        <p:spPr>
          <a:xfrm>
            <a:off x="539496" y="5657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B.dangerous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.harmful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9_1#679c39053?vaa=1&amp;vcp=1&amp;pid=75cfad8fc&amp;color=0,0,0&amp;vtp=1&amp;vaab=1&amp;bt=1&amp;bbb=1&amp;hb=1"/>
          <p:cNvSpPr/>
          <p:nvPr/>
        </p:nvSpPr>
        <p:spPr>
          <a:xfrm>
            <a:off x="539496" y="15476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monitor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1_1#679c39053.bracket?vaa=1&amp;vcp=1&amp;pid=75cfad8fc&amp;color=0,0,0&amp;vpa=24&amp;vtp=1&amp;vaab=1"/>
          <p:cNvSpPr/>
          <p:nvPr/>
        </p:nvSpPr>
        <p:spPr>
          <a:xfrm>
            <a:off x="8915939" y="21819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9_2#679c39053.choices?vaa=1&amp;vcp=1&amp;pid=75cfad8fc&amp;color=0,0,0&amp;vtp=1&amp;vaab=1&amp;bbb=1"/>
          <p:cNvSpPr/>
          <p:nvPr/>
        </p:nvSpPr>
        <p:spPr>
          <a:xfrm>
            <a:off x="539496" y="2814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6087" algn="l"/>
                <a:tab pos="77537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.generous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B.humorous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.curious</a:t>
            </a:r>
            <a:endParaRPr lang="en-US" altLang="zh-CN" sz="2800" dirty="0"/>
          </a:p>
        </p:txBody>
      </p:sp>
      <p:sp>
        <p:nvSpPr>
          <p:cNvPr id="5" name="QC_6_AS.1_1#679c39053?vaa=1&amp;vcp=1&amp;pid=75cfad8fc&amp;color=0,0,0&amp;vtp=1&amp;vaab=1&amp;bbb=1&amp;hb=1"/>
          <p:cNvSpPr/>
          <p:nvPr/>
        </p:nvSpPr>
        <p:spPr>
          <a:xfrm>
            <a:off x="539496" y="3444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generous“慷慨的”；humorous“幽默的”；curious“好奇的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”。根据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projects.”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班长总是花很多时间帮助同学们做项目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，所以他是慷慨的。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3_1#e3f279bba?sp=1&amp;vaa=1&amp;vcp=1&amp;pid=75cfad8fc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（2024·甘肃临夏州·中考改编）—Lisa,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3f279bba.bracket?vaa=1&amp;vcp=1&amp;pid=75cfad8fc&amp;color=0,0,0&amp;vpa=25&amp;vtp=1&amp;vaab=1"/>
          <p:cNvSpPr/>
          <p:nvPr/>
        </p:nvSpPr>
        <p:spPr>
          <a:xfrm>
            <a:off x="1397540" y="24841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3_2#e3f279bba.choices?vaa=1&amp;vcp=1&amp;pid=75cfad8fc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.available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B.enjoyable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.believable</a:t>
            </a:r>
            <a:endParaRPr lang="en-US" altLang="zh-CN" sz="2800" dirty="0"/>
          </a:p>
        </p:txBody>
      </p:sp>
      <p:sp>
        <p:nvSpPr>
          <p:cNvPr id="5" name="QC_6_BD.75_1#a78ec524d?sp=1&amp;vaa=1&amp;vcp=1&amp;pid=75cfad8fc&amp;color=0,0,0&amp;vtp=1&amp;vaab=1&amp;bbb=1&amp;hb=1"/>
          <p:cNvSpPr/>
          <p:nvPr/>
        </p:nvSpPr>
        <p:spPr>
          <a:xfrm>
            <a:off x="539496" y="3747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6_1#a78ec524d.bracket?vaa=1&amp;vcp=1&amp;pid=75cfad8fc&amp;color=0,0,0&amp;vpa=26&amp;vtp=1&amp;vaab=1"/>
          <p:cNvSpPr/>
          <p:nvPr/>
        </p:nvSpPr>
        <p:spPr>
          <a:xfrm>
            <a:off x="8723853" y="50295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5_2#a78ec524d.choices?vaa=1&amp;vcp=1&amp;pid=75cfad8fc&amp;color=0,0,0&amp;vtp=1&amp;vaab=1&amp;bbb=1"/>
          <p:cNvSpPr/>
          <p:nvPr/>
        </p:nvSpPr>
        <p:spPr>
          <a:xfrm>
            <a:off x="539496" y="56700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.Common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B.Important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.Wonderful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c88c32d70?sp=1&amp;vaa=1&amp;vcp=1&amp;pid=75cfad8fc&amp;color=0,0,0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88c32d70.bracket?vaa=1&amp;vcp=1&amp;pid=75cfad8fc&amp;color=0,0,0&amp;vpa=27&amp;vtp=1&amp;vaab=1"/>
          <p:cNvSpPr/>
          <p:nvPr/>
        </p:nvSpPr>
        <p:spPr>
          <a:xfrm>
            <a:off x="7391369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7_2#c88c32d70.choices?vaa=1&amp;vcp=1&amp;pid=75cfad8fc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B.almost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.just</a:t>
            </a:r>
            <a:endParaRPr lang="en-US" altLang="zh-CN" sz="2800" dirty="0"/>
          </a:p>
        </p:txBody>
      </p:sp>
      <p:sp>
        <p:nvSpPr>
          <p:cNvPr id="5" name="QC_6_BD.79_1#a3a169cdf?sp=1&amp;vaa=1&amp;vcp=1&amp;pid=75cfad8fc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（2024·山东滨州·中考改编）—Congratulations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0_1#a3a169cdf.bracket?vaa=1&amp;vcp=1&amp;pid=75cfad8fc&amp;color=0,0,0&amp;vpa=28&amp;vtp=1&amp;vaab=1"/>
          <p:cNvSpPr/>
          <p:nvPr/>
        </p:nvSpPr>
        <p:spPr>
          <a:xfrm>
            <a:off x="10185939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9_2#a3a169cdf.choices?vaa=1&amp;vcp=1&amp;pid=75cfad8fc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.loudly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.nearly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17a33166f?vaa=1&amp;vcp=1&amp;pid=75cfad8fc&amp;color=0,0,0&amp;mp=1&amp;vtp=1&amp;vaab=1&amp;bt=1&amp;bbb=1&amp;hb=1"/>
          <p:cNvSpPr/>
          <p:nvPr/>
        </p:nvSpPr>
        <p:spPr>
          <a:xfrm>
            <a:off x="539496" y="12286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book（预订）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7a33166f.bracket?vaa=1&amp;vcp=1&amp;pid=75cfad8fc&amp;color=0,0,0&amp;mp=1&amp;vpa=29&amp;vtp=1&amp;vaab=1"/>
          <p:cNvSpPr/>
          <p:nvPr/>
        </p:nvSpPr>
        <p:spPr>
          <a:xfrm>
            <a:off x="2462753" y="25107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1_2#17a33166f.choices?vaa=1&amp;vcp=1&amp;pid=75cfad8fc&amp;color=0,0,0&amp;vtp=1&amp;vaab=1&amp;bbb=1"/>
          <p:cNvSpPr/>
          <p:nvPr/>
        </p:nvSpPr>
        <p:spPr>
          <a:xfrm>
            <a:off x="539496" y="3144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.simply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B.suddenly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.carefully</a:t>
            </a:r>
            <a:endParaRPr lang="en-US" altLang="zh-CN" sz="2800" dirty="0"/>
          </a:p>
        </p:txBody>
      </p:sp>
      <p:sp>
        <p:nvSpPr>
          <p:cNvPr id="5" name="QC_6_BD.83_1#875ff7c0e?vaa=1&amp;vcp=1&amp;pid=75cfad8fc&amp;color=0,0,0&amp;vtp=1&amp;vaab=1&amp;bbb=1&amp;hb=1"/>
          <p:cNvSpPr/>
          <p:nvPr/>
        </p:nvSpPr>
        <p:spPr>
          <a:xfrm>
            <a:off x="539496" y="37740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4_1#875ff7c0e.bracket?vaa=1&amp;vcp=1&amp;pid=75cfad8fc&amp;color=0,0,0&amp;vpa=30&amp;vtp=1&amp;vaab=1"/>
          <p:cNvSpPr/>
          <p:nvPr/>
        </p:nvSpPr>
        <p:spPr>
          <a:xfrm>
            <a:off x="6527769" y="44084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3_2#875ff7c0e.choices?vaa=1&amp;vcp=1&amp;pid=75cfad8fc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.slowly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5_1#19ae4a740?sp=1&amp;vaa=1&amp;vcp=1&amp;pid=75cfad8fc&amp;color=0,0,0&amp;mp=1&amp;vtp=1&amp;vaab=1&amp;bt=1&amp;bbb=1&amp;hb=1"/>
          <p:cNvSpPr/>
          <p:nvPr/>
        </p:nvSpPr>
        <p:spPr>
          <a:xfrm>
            <a:off x="539496" y="12200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（2024·安徽·中考改编）—Your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9ae4a740.bracket?vaa=1&amp;vcp=1&amp;pid=75cfad8fc&amp;color=0,0,0&amp;mp=1&amp;vpa=31&amp;vtp=1&amp;vaab=1"/>
          <p:cNvSpPr/>
          <p:nvPr/>
        </p:nvSpPr>
        <p:spPr>
          <a:xfrm>
            <a:off x="5555900" y="2502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5_2#19ae4a740.choices?vaa=1&amp;vcp=1&amp;pid=75cfad8fc&amp;color=0,0,0&amp;vtp=1&amp;vaab=1&amp;bbb=1"/>
          <p:cNvSpPr/>
          <p:nvPr/>
        </p:nvSpPr>
        <p:spPr>
          <a:xfrm>
            <a:off x="539496" y="3140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.quickly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B.difficultly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.differently</a:t>
            </a:r>
            <a:endParaRPr lang="en-US" altLang="zh-CN" sz="2800" dirty="0"/>
          </a:p>
        </p:txBody>
      </p:sp>
      <p:sp>
        <p:nvSpPr>
          <p:cNvPr id="5" name="QC_6_BD.87_1#60badf42c?vaa=1&amp;vcp=1&amp;pid=75cfad8fc&amp;color=0,0,0&amp;vtp=1&amp;vaab=1&amp;bbb=1&amp;hb=1"/>
          <p:cNvSpPr/>
          <p:nvPr/>
        </p:nvSpPr>
        <p:spPr>
          <a:xfrm>
            <a:off x="539496" y="37700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Hooray!(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8_1#60badf42c.bracket?vaa=1&amp;vcp=1&amp;pid=75cfad8fc&amp;color=0,0,0&amp;vpa=32&amp;vtp=1&amp;vaab=1"/>
          <p:cNvSpPr/>
          <p:nvPr/>
        </p:nvSpPr>
        <p:spPr>
          <a:xfrm>
            <a:off x="7391939" y="44043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7_2#60badf42c.choices?vaa=1&amp;vcp=1&amp;pid=75cfad8fc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B.Instead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.However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9_1#2a1c8634f?vaa=1&amp;vcp=1&amp;pid=75cfad8fc&amp;color=0,0,0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（2024·江苏扬州·中考改编）Teamwork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a1c8634f.bracket?vaa=1&amp;vcp=1&amp;pid=75cfad8fc&amp;color=0,0,0&amp;vpa=33&amp;vtp=1&amp;vaab=1"/>
          <p:cNvSpPr/>
          <p:nvPr/>
        </p:nvSpPr>
        <p:spPr>
          <a:xfrm>
            <a:off x="7328439" y="1219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9_2#2a1c8634f.choices?vaa=1&amp;vcp=1&amp;pid=75cfad8fc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.naturally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B.correctly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.wildly</a:t>
            </a:r>
            <a:endParaRPr lang="en-US" altLang="zh-CN" sz="2800" dirty="0"/>
          </a:p>
        </p:txBody>
      </p:sp>
      <p:sp>
        <p:nvSpPr>
          <p:cNvPr id="5" name="QC_6_BD.91_1#b036c0e8c?vaa=1&amp;vcp=1&amp;pid=75cfad8fc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two-hour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b036c0e8c.bracket?vaa=1&amp;vcp=1&amp;pid=75cfad8fc&amp;color=0,0,0&amp;vpa=34&amp;vtp=1&amp;vaab=1"/>
          <p:cNvSpPr/>
          <p:nvPr/>
        </p:nvSpPr>
        <p:spPr>
          <a:xfrm>
            <a:off x="4275677" y="3115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1_2#b036c0e8c.choices?vaa=1&amp;vcp=1&amp;pid=75cfad8fc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.greatly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B.finally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.specially</a:t>
            </a:r>
            <a:endParaRPr lang="en-US" altLang="zh-CN" sz="2800" dirty="0"/>
          </a:p>
        </p:txBody>
      </p:sp>
      <p:sp>
        <p:nvSpPr>
          <p:cNvPr id="8" name="QC_6_BD.93_1#b63ffcf30?sp=1&amp;vaa=1&amp;vcp=1&amp;pid=75cfad8fc&amp;color=0,0,0&amp;vtp=1&amp;vaab=1&amp;bb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（2024·江西·中考改编）—Has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94_1#b63ffcf30.bracket?vaa=1&amp;vcp=1&amp;pid=75cfad8fc&amp;color=0,0,0&amp;vpa=35&amp;vtp=1&amp;vaab=1"/>
          <p:cNvSpPr/>
          <p:nvPr/>
        </p:nvSpPr>
        <p:spPr>
          <a:xfrm>
            <a:off x="8306467" y="5014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93_2#b63ffcf30.choices?vaa=1&amp;vcp=1&amp;pid=75cfad8fc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B.easily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5_1#f7c8461e3?vaa=1&amp;vcp=1&amp;pid=75cfad8fc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（2024·江苏连云港·中考改编）UNICEF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7c8461e3.bracket?vaa=1&amp;vcp=1&amp;pid=75cfad8fc&amp;color=0,0,0&amp;vpa=36&amp;vtp=1&amp;vaab=1"/>
          <p:cNvSpPr/>
          <p:nvPr/>
        </p:nvSpPr>
        <p:spPr>
          <a:xfrm>
            <a:off x="8792114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5_2#f7c8461e3.choices?vaa=1&amp;vcp=1&amp;pid=75cfad8fc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.probably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B.luckily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.especially</a:t>
            </a:r>
            <a:endParaRPr lang="en-US" altLang="zh-CN" sz="2800" dirty="0"/>
          </a:p>
        </p:txBody>
      </p:sp>
      <p:sp>
        <p:nvSpPr>
          <p:cNvPr id="5" name="QC_6_BD.97_1#621c80716?vaa=1&amp;vcp=1&amp;pid=75cfad8fc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forward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21c80716.bracket?vaa=1&amp;vcp=1&amp;pid=75cfad8fc&amp;color=0,0,0&amp;vpa=37&amp;vtp=1&amp;vaab=1"/>
          <p:cNvSpPr/>
          <p:nvPr/>
        </p:nvSpPr>
        <p:spPr>
          <a:xfrm>
            <a:off x="1792828" y="34986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97_2#621c80716.choices?vaa=1&amp;vcp=1&amp;pid=75cfad8fc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B.Carefully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.Slowly</a:t>
            </a:r>
            <a:endParaRPr lang="en-US" altLang="zh-CN" sz="2800" dirty="0"/>
          </a:p>
        </p:txBody>
      </p:sp>
      <p:sp>
        <p:nvSpPr>
          <p:cNvPr id="8" name="QC_6_BD.99_1#bf7565ec6?vaa=1&amp;vcp=1&amp;pid=75cfad8fc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00_1#bf7565ec6.bracket?vaa=1&amp;vcp=1&amp;pid=75cfad8fc&amp;color=0,0,0&amp;vpa=38&amp;vtp=1&amp;vaab=1"/>
          <p:cNvSpPr/>
          <p:nvPr/>
        </p:nvSpPr>
        <p:spPr>
          <a:xfrm>
            <a:off x="6430614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99_2#bf7565ec6.choices?vaa=1&amp;vcp=1&amp;pid=75cfad8fc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.directly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B.quickly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.seriously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5a6d88c2.fixed?vcp=1&amp;pid=4a65280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形容词和副词</a:t>
            </a:r>
            <a:endParaRPr lang="en-US" altLang="zh-CN" sz="4000" dirty="0"/>
          </a:p>
        </p:txBody>
      </p:sp>
      <p:sp>
        <p:nvSpPr>
          <p:cNvPr id="3" name="C_4_BD#45a6d88c2.fixed?vcp=1&amp;pid=4a65280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1_1#9a292d761?vaa=1&amp;vcp=1&amp;pid=75cfad8fc&amp;color=0,0,0&amp;vtp=1&amp;vaab=1&amp;bt=1&amp;bbb=1&amp;hb=1"/>
          <p:cNvSpPr/>
          <p:nvPr/>
        </p:nvSpPr>
        <p:spPr>
          <a:xfrm>
            <a:off x="539496" y="1223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03_1#9a292d761.bracket?vaa=1&amp;vcp=1&amp;pid=75cfad8fc&amp;color=0,0,0&amp;vpa=39&amp;vtp=1&amp;vaab=1"/>
          <p:cNvSpPr/>
          <p:nvPr/>
        </p:nvSpPr>
        <p:spPr>
          <a:xfrm>
            <a:off x="6845839" y="18578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1_2#9a292d761.choices?vaa=1&amp;vcp=1&amp;pid=75cfad8fc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3453" algn="l"/>
                <a:tab pos="74786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.carefully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B.proper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.properly</a:t>
            </a:r>
            <a:endParaRPr lang="en-US" altLang="zh-CN" sz="2800" dirty="0"/>
          </a:p>
        </p:txBody>
      </p:sp>
      <p:sp>
        <p:nvSpPr>
          <p:cNvPr id="5" name="QC_6_AS.1_1#9a292d761?vaa=1&amp;vcp=1&amp;pid=75cfad8fc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carefully“仔细地”，副词；proper“合适的”，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“得体地”，副词。根据“It’s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”可知，应该是穿着得体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，此处应用副词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修饰动词dress。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5_1#febd2656b?sp=1&amp;vaa=1&amp;vcp=1&amp;pid=75cfad8fc&amp;color=0,0,0&amp;vtp=1&amp;vaab=1&amp;bt=1&amp;bbb=1&amp;hb=1"/>
          <p:cNvSpPr/>
          <p:nvPr/>
        </p:nvSpPr>
        <p:spPr>
          <a:xfrm>
            <a:off x="539496" y="8999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（2024·四川乐山·中考）—Hi，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07_1#febd2656b.bracket?vaa=1&amp;vcp=1&amp;pid=75cfad8fc&amp;color=0,0,0&amp;vpa=40&amp;vtp=1&amp;vaab=1"/>
          <p:cNvSpPr/>
          <p:nvPr/>
        </p:nvSpPr>
        <p:spPr>
          <a:xfrm>
            <a:off x="1959514" y="282968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05_2#febd2656b.choices?vaa=1&amp;vcp=1&amp;pid=75cfad8fc&amp;color=0,0,0&amp;vtp=1&amp;vaab=1&amp;bbb=1"/>
          <p:cNvSpPr/>
          <p:nvPr/>
        </p:nvSpPr>
        <p:spPr>
          <a:xfrm>
            <a:off x="539496" y="3455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9153" algn="l"/>
                <a:tab pos="77072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B.exciting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.excite</a:t>
            </a:r>
            <a:endParaRPr lang="en-US" altLang="zh-CN" sz="2800" dirty="0"/>
          </a:p>
        </p:txBody>
      </p:sp>
      <p:sp>
        <p:nvSpPr>
          <p:cNvPr id="5" name="QC_6_AS.1_1#febd2656b?vaa=1&amp;vcp=1&amp;pid=75cfad8fc&amp;color=0,0,0&amp;vtp=1&amp;vaab=1&amp;bbb=1&amp;hb=1"/>
          <p:cNvSpPr/>
          <p:nvPr/>
        </p:nvSpPr>
        <p:spPr>
          <a:xfrm>
            <a:off x="539496" y="40848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excited“兴奋的”，形容词，修饰人；exciting“令人激动的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”，形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，修饰物；excite“使激动”，动词。此处在look后作表语,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修饰人，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应用形容词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9_1#3cb0d1516?vaa=1&amp;vcp=1&amp;pid=75cfad8fc&amp;color=0,0,0&amp;vtp=1&amp;vaab=1&amp;bt=1&amp;bbb=1&amp;hb=1"/>
          <p:cNvSpPr/>
          <p:nvPr/>
        </p:nvSpPr>
        <p:spPr>
          <a:xfrm>
            <a:off x="539496" y="122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cb0d1516.bracket?vaa=1&amp;vcp=1&amp;pid=75cfad8fc&amp;color=0,0,0&amp;vpa=41&amp;vtp=1&amp;vaab=1"/>
          <p:cNvSpPr/>
          <p:nvPr/>
        </p:nvSpPr>
        <p:spPr>
          <a:xfrm>
            <a:off x="10180034" y="1860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9_2#3cb0d1516.choices?vaa=1&amp;vcp=1&amp;pid=75cfad8fc&amp;color=0,0,0&amp;vtp=1&amp;vaab=1&amp;bbb=1"/>
          <p:cNvSpPr/>
          <p:nvPr/>
        </p:nvSpPr>
        <p:spPr>
          <a:xfrm>
            <a:off x="539496" y="2493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</p:txBody>
      </p:sp>
      <p:sp>
        <p:nvSpPr>
          <p:cNvPr id="5" name="QC_6_BD.111_1#d2b75e527?vaa=1&amp;vcp=1&amp;pid=75cfad8fc&amp;color=0,0,0&amp;vtp=1&amp;vaab=1&amp;bbb=1&amp;hb=1"/>
          <p:cNvSpPr/>
          <p:nvPr/>
        </p:nvSpPr>
        <p:spPr>
          <a:xfrm>
            <a:off x="539496" y="31229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（2024·江苏连云港·中考改编）Huaguoshan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international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flights.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abroad.(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2_1#d2b75e527.bracket?vaa=1&amp;vcp=1&amp;pid=75cfad8fc&amp;color=0,0,0&amp;vpa=42&amp;vtp=1&amp;vaab=1"/>
          <p:cNvSpPr/>
          <p:nvPr/>
        </p:nvSpPr>
        <p:spPr>
          <a:xfrm>
            <a:off x="1872203" y="44050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1_2#d2b75e527.choices?vaa=1&amp;vcp=1&amp;pid=75cfad8fc&amp;color=0,0,0&amp;vtp=1&amp;vaab=1&amp;bbb=1"/>
          <p:cNvSpPr/>
          <p:nvPr/>
        </p:nvSpPr>
        <p:spPr>
          <a:xfrm>
            <a:off x="539496" y="50455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B.easier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.closer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3_1#23ff2c785?vaa=1&amp;vcp=1&amp;pid=75cfad8fc&amp;color=0,0,0&amp;vtp=1&amp;vaab=1&amp;bt=1&amp;bbb=1&amp;hb=1"/>
          <p:cNvSpPr/>
          <p:nvPr/>
        </p:nvSpPr>
        <p:spPr>
          <a:xfrm>
            <a:off x="539496" y="21916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5_1#23ff2c785.bracket?vaa=1&amp;vcp=1&amp;pid=75cfad8fc&amp;color=0,0,0&amp;vpa=43&amp;vtp=1&amp;vaab=1"/>
          <p:cNvSpPr/>
          <p:nvPr/>
        </p:nvSpPr>
        <p:spPr>
          <a:xfrm>
            <a:off x="6804564" y="28259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3_2#23ff2c785.choices?vaa=1&amp;vcp=1&amp;pid=75cfad8fc&amp;color=0,0,0&amp;vtp=1&amp;vaab=1&amp;bbb=1"/>
          <p:cNvSpPr/>
          <p:nvPr/>
        </p:nvSpPr>
        <p:spPr>
          <a:xfrm>
            <a:off x="539496" y="34586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19687" algn="l"/>
                <a:tab pos="7004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.healthy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B.healthier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healthiest</a:t>
            </a:r>
            <a:endParaRPr lang="en-US" altLang="zh-CN" sz="2800" dirty="0"/>
          </a:p>
        </p:txBody>
      </p:sp>
      <p:sp>
        <p:nvSpPr>
          <p:cNvPr id="5" name="QC_6_AS.1_1#23ff2c785?vaa=1&amp;vcp=1&amp;pid=75cfad8fc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根据than一词可知，应使用形容词比较级。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7_1#80fab6164?vaa=1&amp;vcp=1&amp;pid=75cfad8fc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9_1#80fab6164.bracket?vaa=1&amp;vcp=1&amp;pid=75cfad8fc&amp;color=0,0,0&amp;vpa=44&amp;vtp=1&amp;vaab=1"/>
          <p:cNvSpPr/>
          <p:nvPr/>
        </p:nvSpPr>
        <p:spPr>
          <a:xfrm>
            <a:off x="9111900" y="24979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7_2#80fab6164.choices?vaa=1&amp;vcp=1&amp;pid=75cfad8fc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43020" algn="l"/>
                <a:tab pos="7597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endParaRPr lang="en-US" altLang="zh-CN" sz="2800" dirty="0"/>
          </a:p>
        </p:txBody>
      </p:sp>
      <p:sp>
        <p:nvSpPr>
          <p:cNvPr id="5" name="QC_6_AS.1_1#80fab6164?vaa=1&amp;vcp=1&amp;pid=75cfad8fc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“开车上班”和“骑自行车上班”两者之间的比较，应用比较级。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1_1#a3eb9e3fd?vaa=1&amp;vcp=1&amp;pid=75cfad8fc&amp;color=0,0,0&amp;vtp=1&amp;vaab=1&amp;bt=1&amp;bbb=1&amp;hb=1"/>
          <p:cNvSpPr/>
          <p:nvPr/>
        </p:nvSpPr>
        <p:spPr>
          <a:xfrm>
            <a:off x="539496" y="21875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23_1#a3eb9e3fd.bracket?vaa=1&amp;vcp=1&amp;pid=75cfad8fc&amp;color=0,0,0&amp;vpa=45&amp;vtp=1&amp;vaab=1"/>
          <p:cNvSpPr/>
          <p:nvPr/>
        </p:nvSpPr>
        <p:spPr>
          <a:xfrm>
            <a:off x="5248815" y="28219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1_2#a3eb9e3fd.choices?vaa=1&amp;vcp=1&amp;pid=75cfad8fc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70487" algn="l"/>
                <a:tab pos="7029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.safe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safest</a:t>
            </a:r>
            <a:endParaRPr lang="en-US" altLang="zh-CN" sz="2800" dirty="0"/>
          </a:p>
        </p:txBody>
      </p:sp>
      <p:sp>
        <p:nvSpPr>
          <p:cNvPr id="5" name="QC_6_AS.1_1#a3eb9e3fd?vaa=1&amp;vcp=1&amp;pid=75cfad8fc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much修饰比较级。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5_1#d627f7641?vaa=1&amp;vcp=1&amp;pid=75cfad8fc&amp;color=0,0,0&amp;vtp=1&amp;vaab=1&amp;bt=1&amp;bbb=1&amp;hb=1"/>
          <p:cNvSpPr/>
          <p:nvPr/>
        </p:nvSpPr>
        <p:spPr>
          <a:xfrm>
            <a:off x="539496" y="21852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35.（2024·山东东营·中考改编）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developing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imagine.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26_1#d627f7641.bracket?vaa=1&amp;vcp=1&amp;pid=75cfad8fc&amp;color=0,0,0&amp;vpa=46&amp;vtp=1&amp;vaab=1"/>
          <p:cNvSpPr/>
          <p:nvPr/>
        </p:nvSpPr>
        <p:spPr>
          <a:xfrm>
            <a:off x="2285651" y="34673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5_2#d627f7641.choices?vaa=1&amp;vcp=1&amp;pid=75cfad8fc&amp;color=0,0,0&amp;vtp=1&amp;vaab=1&amp;bbb=1"/>
          <p:cNvSpPr/>
          <p:nvPr/>
        </p:nvSpPr>
        <p:spPr>
          <a:xfrm>
            <a:off x="539496" y="4105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122420" algn="l"/>
                <a:tab pos="71272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3bff703e3?sp=1&amp;vaa=1&amp;vcp=1&amp;pid=75cfad8fc&amp;color=0,0,0&amp;vtp=1&amp;vaab=1&amp;bt=1&amp;bbb=1&amp;hb=1"/>
          <p:cNvSpPr/>
          <p:nvPr/>
        </p:nvSpPr>
        <p:spPr>
          <a:xfrm>
            <a:off x="539496" y="12197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29_1#3bff703e3.bracket?vaa=1&amp;vcp=1&amp;pid=75cfad8fc&amp;color=0,0,0&amp;vpa=47&amp;vtp=1&amp;vaab=1"/>
          <p:cNvSpPr/>
          <p:nvPr/>
        </p:nvSpPr>
        <p:spPr>
          <a:xfrm>
            <a:off x="8215853" y="25017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27_2#3bff703e3.choices?vaa=1&amp;vcp=1&amp;pid=75cfad8fc&amp;color=0,0,0&amp;vtp=1&amp;vaab=1&amp;bbb=1"/>
          <p:cNvSpPr/>
          <p:nvPr/>
        </p:nvSpPr>
        <p:spPr>
          <a:xfrm>
            <a:off x="539496" y="31356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02287" algn="l"/>
                <a:tab pos="77283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5" name="QC_6_AS.1_1#3bff703e3?vaa=1&amp;vcp=1&amp;pid=75cfad8fc&amp;color=0,0,0&amp;vtp=1&amp;vaab=1&amp;bbb=1&amp;hb=1"/>
          <p:cNvSpPr/>
          <p:nvPr/>
        </p:nvSpPr>
        <p:spPr>
          <a:xfrm>
            <a:off x="539496" y="37651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worse“更差的”；better“更好的”；best“最好的”。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练习得越多，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英语口语就会越好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。此处是“The+比较级,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the+比较级”句式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，就越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1_1#55650a2f4?vaa=1&amp;vcp=1&amp;pid=75cfad8fc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（2024·河北·中考改编）Jianshe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33_1#55650a2f4.bracket?vaa=1&amp;vcp=1&amp;pid=75cfad8fc&amp;color=0,0,0&amp;vpa=48&amp;vtp=1&amp;vaab=1"/>
          <p:cNvSpPr/>
          <p:nvPr/>
        </p:nvSpPr>
        <p:spPr>
          <a:xfrm>
            <a:off x="5684488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1_2#55650a2f4.choices?vaa=1&amp;vcp=1&amp;pid=75cfad8fc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329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.busier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B.busiest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.widest</a:t>
            </a:r>
            <a:endParaRPr lang="en-US" altLang="zh-CN" sz="2800" dirty="0"/>
          </a:p>
        </p:txBody>
      </p:sp>
      <p:sp>
        <p:nvSpPr>
          <p:cNvPr id="5" name="QC_6_AS.1_1#55650a2f4?vaa=1&amp;vcp=1&amp;pid=75cfad8fc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此处是“the+形容词最高级+比较范围（in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）”，所以用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5_1#0be0802ec?sp=1&amp;vaa=1&amp;vcp=1&amp;pid=75cfad8fc&amp;color=0,0,0&amp;vtp=1&amp;vaab=1&amp;bt=1&amp;bbb=1&amp;hb=1"/>
          <p:cNvSpPr/>
          <p:nvPr/>
        </p:nvSpPr>
        <p:spPr>
          <a:xfrm>
            <a:off x="539496" y="18636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37_1#0be0802ec.bracket?vaa=1&amp;vcp=1&amp;pid=75cfad8fc&amp;color=0,0,0&amp;vpa=49&amp;vtp=1&amp;vaab=1"/>
          <p:cNvSpPr/>
          <p:nvPr/>
        </p:nvSpPr>
        <p:spPr>
          <a:xfrm>
            <a:off x="9362599" y="31457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5_2#0be0802ec.choices?vaa=1&amp;vcp=1&amp;pid=75cfad8fc&amp;color=0,0,0&amp;vtp=1&amp;vaab=1&amp;bbb=1"/>
          <p:cNvSpPr/>
          <p:nvPr/>
        </p:nvSpPr>
        <p:spPr>
          <a:xfrm>
            <a:off x="539496" y="3779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2087" algn="l"/>
                <a:tab pos="7385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B.harder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.hardest</a:t>
            </a:r>
            <a:endParaRPr lang="en-US" altLang="zh-CN" sz="2800" dirty="0"/>
          </a:p>
        </p:txBody>
      </p:sp>
      <p:sp>
        <p:nvSpPr>
          <p:cNvPr id="5" name="QC_6_AS.1_1#0be0802ec?vaa=1&amp;vcp=1&amp;pid=75cfad8fc&amp;color=0,0,0&amp;vtp=1&amp;vaab=1&amp;bbb=1"/>
          <p:cNvSpPr/>
          <p:nvPr/>
        </p:nvSpPr>
        <p:spPr>
          <a:xfrm>
            <a:off x="539496" y="44012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among表示“在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之中”（三者以上），此空应填最高级。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baa898b0?vcp=1&amp;pid=45a6d88c2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这一讲要求掌握形容词、副词的基本用法及区别，形容词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、副词比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较等级的构成及用法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9_1#796770961?sp=1&amp;vaa=1&amp;vcp=1&amp;pid=75cfad8fc&amp;color=0,0,0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（2024·江西·中考改编）—Look!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96770961.bracket?vaa=1&amp;vcp=1&amp;pid=75cfad8fc&amp;color=0,0,0&amp;vpa=50&amp;vtp=1&amp;vaab=1"/>
          <p:cNvSpPr/>
          <p:nvPr/>
        </p:nvSpPr>
        <p:spPr>
          <a:xfrm>
            <a:off x="8141239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9_2#796770961.choices?vaa=1&amp;vcp=1&amp;pid=75cfad8fc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.dirtier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dirtiest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.cleaner</a:t>
            </a:r>
            <a:endParaRPr lang="en-US" altLang="zh-CN" sz="2800" dirty="0"/>
          </a:p>
        </p:txBody>
      </p:sp>
      <p:sp>
        <p:nvSpPr>
          <p:cNvPr id="5" name="QC_6_BD.141_1#42adc0489?vaa=1&amp;vcp=1&amp;pid=75cfad8fc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spaceship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42_1#42adc0489.bracket?vaa=1&amp;vcp=1&amp;pid=75cfad8fc&amp;color=0,0,0&amp;vpa=51&amp;vtp=1&amp;vaab=1"/>
          <p:cNvSpPr/>
          <p:nvPr/>
        </p:nvSpPr>
        <p:spPr>
          <a:xfrm>
            <a:off x="1221328" y="47259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1_2#42adc0489.choices?vaa=1&amp;vcp=1&amp;pid=75cfad8fc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3_1#fbbfcee65?vaa=1&amp;vcp=1&amp;pid=75cfad8fc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45_1#fbbfcee65.bracket?vaa=1&amp;vcp=1&amp;pid=75cfad8fc&amp;color=0,0,0&amp;vpa=52&amp;vtp=1&amp;vaab=1"/>
          <p:cNvSpPr/>
          <p:nvPr/>
        </p:nvSpPr>
        <p:spPr>
          <a:xfrm>
            <a:off x="5869527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3_2#fbbfcee65.choices?vaa=1&amp;vcp=1&amp;pid=75cfad8fc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08587" algn="l"/>
                <a:tab pos="7106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.larger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B.largest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largest</a:t>
            </a:r>
            <a:endParaRPr lang="en-US" altLang="zh-CN" sz="2800" dirty="0"/>
          </a:p>
        </p:txBody>
      </p:sp>
      <p:sp>
        <p:nvSpPr>
          <p:cNvPr id="5" name="QC_6_AS.1_1#fbbfcee65?vaa=1&amp;vcp=1&amp;pid=75cfad8fc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China可知,青海湖是中国最大的湖泊，应用最高级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高级前加定冠词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7_1#269bc43dc?vaa=1&amp;vcp=1&amp;pid=75cfad8fc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（2024·甘肃临夏州·中考改编）Qomolangma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49_1#269bc43dc.bracket?vaa=1&amp;vcp=1&amp;pid=75cfad8fc&amp;color=0,0,0&amp;vpa=53&amp;vtp=1&amp;vaab=1"/>
          <p:cNvSpPr/>
          <p:nvPr/>
        </p:nvSpPr>
        <p:spPr>
          <a:xfrm>
            <a:off x="2800889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7_2#269bc43dc.choices?vaa=1&amp;vcp=1&amp;pid=75cfad8fc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08587" algn="l"/>
                <a:tab pos="7106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.higher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B.highest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highest</a:t>
            </a:r>
            <a:endParaRPr lang="en-US" altLang="zh-CN" sz="2800" dirty="0"/>
          </a:p>
        </p:txBody>
      </p:sp>
      <p:sp>
        <p:nvSpPr>
          <p:cNvPr id="5" name="QC_6_AS.1_1#269bc43dc?vaa=1&amp;vcp=1&amp;pid=75cfad8fc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可知，此处要用最高级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，最高级前要加定冠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1_1#01a76a501?vaa=1&amp;vcp=1&amp;pid=75cfad8fc&amp;color=0,0,0&amp;vtp=1&amp;vaab=1&amp;bt=1&amp;bbb=1&amp;hb=1"/>
          <p:cNvSpPr/>
          <p:nvPr/>
        </p:nvSpPr>
        <p:spPr>
          <a:xfrm>
            <a:off x="539496" y="21916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（2024·北京·中考改编）What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53_1#01a76a501.bracket?vaa=1&amp;vcp=1&amp;pid=75cfad8fc&amp;color=0,0,0&amp;vpa=54&amp;vtp=1&amp;vaab=1"/>
          <p:cNvSpPr/>
          <p:nvPr/>
        </p:nvSpPr>
        <p:spPr>
          <a:xfrm>
            <a:off x="4539202" y="28259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1_2#01a76a501.choices?vaa=1&amp;vcp=1&amp;pid=75cfad8fc&amp;color=0,0,0&amp;vtp=1&amp;vaab=1&amp;bbb=1"/>
          <p:cNvSpPr/>
          <p:nvPr/>
        </p:nvSpPr>
        <p:spPr>
          <a:xfrm>
            <a:off x="539496" y="34586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70487" algn="l"/>
                <a:tab pos="7029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B.nicer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nicest</a:t>
            </a:r>
            <a:endParaRPr lang="en-US" altLang="zh-CN" sz="2800" dirty="0"/>
          </a:p>
        </p:txBody>
      </p:sp>
      <p:sp>
        <p:nvSpPr>
          <p:cNvPr id="5" name="QC_6_AS.1_1#01a76a501?vaa=1&amp;vcp=1&amp;pid=75cfad8fc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of+the+形容词最高级”结构，意为“最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5_1#17ed7a2d7?vaa=1&amp;vcp=1&amp;pid=75cfad8fc&amp;color=0,0,0&amp;vtp=1&amp;vaab=1&amp;bt=1&amp;bbb=1&amp;hb=1"/>
          <p:cNvSpPr/>
          <p:nvPr/>
        </p:nvSpPr>
        <p:spPr>
          <a:xfrm>
            <a:off x="539496" y="1550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7ed7a2d7.bracket?vaa=1&amp;vcp=1&amp;pid=75cfad8fc&amp;color=0,0,0&amp;vpa=55&amp;vtp=1&amp;vaab=1"/>
          <p:cNvSpPr/>
          <p:nvPr/>
        </p:nvSpPr>
        <p:spPr>
          <a:xfrm>
            <a:off x="5385340" y="21846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5_2#17ed7a2d7.choices?vaa=1&amp;vcp=1&amp;pid=75cfad8fc&amp;color=0,0,0&amp;vtp=1&amp;vaab=1&amp;bbb=1"/>
          <p:cNvSpPr/>
          <p:nvPr/>
        </p:nvSpPr>
        <p:spPr>
          <a:xfrm>
            <a:off x="539496" y="2817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.enjoyable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endParaRPr lang="en-US" altLang="zh-CN" sz="2800" dirty="0"/>
          </a:p>
        </p:txBody>
      </p:sp>
      <p:sp>
        <p:nvSpPr>
          <p:cNvPr id="5" name="QC_6_BD.157_1#e76866de7?vaa=1&amp;vcp=1&amp;pid=75cfad8fc&amp;color=0,0,0&amp;vtp=1&amp;vaab=1&amp;bbb=1&amp;hb=1"/>
          <p:cNvSpPr/>
          <p:nvPr/>
        </p:nvSpPr>
        <p:spPr>
          <a:xfrm>
            <a:off x="539496" y="34468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（2023·黑龙江齐齐哈尔·中考）Remember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58_1#e76866de7.bracket?vaa=1&amp;vcp=1&amp;pid=75cfad8fc&amp;color=0,0,0&amp;vpa=56&amp;vtp=1&amp;vaab=1"/>
          <p:cNvSpPr/>
          <p:nvPr/>
        </p:nvSpPr>
        <p:spPr>
          <a:xfrm>
            <a:off x="5891752" y="40811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7_2#e76866de7.choices?vaa=1&amp;vcp=1&amp;pid=75cfad8fc&amp;color=0,0,0&amp;vtp=1&amp;vaab=1&amp;bbb=1"/>
          <p:cNvSpPr/>
          <p:nvPr/>
        </p:nvSpPr>
        <p:spPr>
          <a:xfrm>
            <a:off x="539496" y="4715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B.luckier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.easier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9_1#a0d74e8df?vaa=1&amp;vcp=1&amp;pid=75cfad8fc&amp;color=0,0,0&amp;mp=1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Birthday!”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0d74e8df.bracket?vaa=1&amp;vcp=1&amp;pid=75cfad8fc&amp;color=0,0,0&amp;mp=1&amp;vpa=57&amp;vtp=1&amp;vaab=1"/>
          <p:cNvSpPr/>
          <p:nvPr/>
        </p:nvSpPr>
        <p:spPr>
          <a:xfrm>
            <a:off x="2327814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9_2#a0d74e8df.choices?vaa=1&amp;vcp=1&amp;pid=75cfad8fc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.interested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B.surprised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.surprising</a:t>
            </a:r>
            <a:endParaRPr lang="en-US" altLang="zh-CN" sz="2800" dirty="0"/>
          </a:p>
        </p:txBody>
      </p:sp>
      <p:sp>
        <p:nvSpPr>
          <p:cNvPr id="5" name="QC_6_BD.161_1#50ea3ec7c?sp=1&amp;vaa=1&amp;vcp=1&amp;pid=75cfad8fc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（2023·北京·中考改编）—Which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—Swimming.(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62_1#50ea3ec7c.bracket?vaa=1&amp;vcp=1&amp;pid=75cfad8fc&amp;color=0,0,0&amp;vpa=58&amp;vtp=1&amp;vaab=1"/>
          <p:cNvSpPr/>
          <p:nvPr/>
        </p:nvSpPr>
        <p:spPr>
          <a:xfrm>
            <a:off x="2821528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61_2#50ea3ec7c.choices?vaa=1&amp;vcp=1&amp;pid=75cfad8fc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B.better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3_1#55264699c?vaa=1&amp;vcp=1&amp;pid=75cfad8fc&amp;color=0,0,0&amp;mp=1&amp;vtp=1&amp;vaab=1&amp;bt=1&amp;bbb=1&amp;hb=1"/>
          <p:cNvSpPr/>
          <p:nvPr/>
        </p:nvSpPr>
        <p:spPr>
          <a:xfrm>
            <a:off x="539496" y="395073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（2023·山东青岛·中考改编）It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5264699c.bracket?vaa=1&amp;vcp=1&amp;pid=75cfad8fc&amp;color=0,0,0&amp;mp=1&amp;vpa=59&amp;vtp=1&amp;vaab=1"/>
          <p:cNvSpPr/>
          <p:nvPr/>
        </p:nvSpPr>
        <p:spPr>
          <a:xfrm>
            <a:off x="5919755" y="994767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63_2#55264699c.choices?vaa=1&amp;vcp=1&amp;pid=75cfad8fc&amp;color=0,0,0&amp;vtp=1&amp;vaab=1&amp;bbb=1"/>
          <p:cNvSpPr/>
          <p:nvPr/>
        </p:nvSpPr>
        <p:spPr>
          <a:xfrm>
            <a:off x="539496" y="160436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B.anywhere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.somewhere</a:t>
            </a:r>
            <a:endParaRPr lang="en-US" altLang="zh-CN" sz="2800" dirty="0"/>
          </a:p>
        </p:txBody>
      </p:sp>
      <p:sp>
        <p:nvSpPr>
          <p:cNvPr id="5" name="QC_6_BD.165_1#47c06c327?vaa=1&amp;vcp=1&amp;pid=75cfad8fc&amp;color=0,0,0&amp;vtp=1&amp;vaab=1&amp;bbb=1&amp;hb=1"/>
          <p:cNvSpPr/>
          <p:nvPr/>
        </p:nvSpPr>
        <p:spPr>
          <a:xfrm>
            <a:off x="539496" y="2201203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（2023·辽宁大连·中考改编）Nowadays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47c06c327.bracket?vaa=1&amp;vcp=1&amp;pid=75cfad8fc&amp;color=0,0,0&amp;vpa=60&amp;vtp=1&amp;vaab=1"/>
          <p:cNvSpPr/>
          <p:nvPr/>
        </p:nvSpPr>
        <p:spPr>
          <a:xfrm>
            <a:off x="7693564" y="2800897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65_2#47c06c327.choices?vaa=1&amp;vcp=1&amp;pid=75cfad8fc&amp;color=0,0,0&amp;vtp=1&amp;vaab=1&amp;bbb=1"/>
          <p:cNvSpPr/>
          <p:nvPr/>
        </p:nvSpPr>
        <p:spPr>
          <a:xfrm>
            <a:off x="539496" y="3410561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.popular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8" name="QC_6_BD.167_1#62786905d?vaa=1&amp;vcp=1&amp;pid=75cfad8fc&amp;color=0,0,0&amp;vtp=1&amp;vaab=1&amp;bbb=1&amp;hb=1"/>
          <p:cNvSpPr/>
          <p:nvPr/>
        </p:nvSpPr>
        <p:spPr>
          <a:xfrm>
            <a:off x="539496" y="400739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（2023·辽宁本溪市、辽阳市、葫芦岛·中考改编）My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68_1#62786905d.bracket?vaa=1&amp;vcp=1&amp;pid=75cfad8fc&amp;color=0,0,0&amp;vpa=61&amp;vtp=1&amp;vaab=1"/>
          <p:cNvSpPr/>
          <p:nvPr/>
        </p:nvSpPr>
        <p:spPr>
          <a:xfrm>
            <a:off x="1792828" y="5216691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67_2#62786905d.choices?vaa=1&amp;vcp=1&amp;pid=75cfad8fc&amp;color=0,0,0&amp;vtp=1&amp;vaab=1&amp;bbb=1"/>
          <p:cNvSpPr/>
          <p:nvPr/>
        </p:nvSpPr>
        <p:spPr>
          <a:xfrm>
            <a:off x="539496" y="5813655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.cheaply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.actively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9_1#0e5d4d2ab?sp=1&amp;vaa=1&amp;vcp=1&amp;pid=75cfad8fc&amp;color=0,0,0&amp;mp=1&amp;vtp=1&amp;vaab=1&amp;bt=1&amp;bbb=1&amp;hb=1"/>
          <p:cNvSpPr/>
          <p:nvPr/>
        </p:nvSpPr>
        <p:spPr>
          <a:xfrm>
            <a:off x="539496" y="8921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（2023·山东滨州·中考改编）—Father’s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e5d4d2ab.bracket?vaa=1&amp;vcp=1&amp;pid=75cfad8fc&amp;color=0,0,0&amp;mp=1&amp;vpa=62&amp;vtp=1&amp;vaab=1"/>
          <p:cNvSpPr/>
          <p:nvPr/>
        </p:nvSpPr>
        <p:spPr>
          <a:xfrm>
            <a:off x="10773314" y="21742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69_2#0e5d4d2ab.choices?vaa=1&amp;vcp=1&amp;pid=75cfad8fc&amp;color=0,0,0&amp;vtp=1&amp;vaab=1&amp;bbb=1"/>
          <p:cNvSpPr/>
          <p:nvPr/>
        </p:nvSpPr>
        <p:spPr>
          <a:xfrm>
            <a:off x="539496" y="2808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.widely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B.smoothly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.certainly</a:t>
            </a:r>
            <a:endParaRPr lang="en-US" altLang="zh-CN" sz="2800" dirty="0"/>
          </a:p>
        </p:txBody>
      </p:sp>
      <p:sp>
        <p:nvSpPr>
          <p:cNvPr id="5" name="QC_6_BD.171_1#236612ab9?sp=1&amp;vaa=1&amp;vcp=1&amp;pid=75cfad8fc&amp;color=0,0,0&amp;vtp=1&amp;vaab=1&amp;bbb=1&amp;hb=1"/>
          <p:cNvSpPr/>
          <p:nvPr/>
        </p:nvSpPr>
        <p:spPr>
          <a:xfrm>
            <a:off x="539496" y="3437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（2023·四川凉山州·中考）—Doctor,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72_1#236612ab9.bracket?vaa=1&amp;vcp=1&amp;pid=75cfad8fc&amp;color=0,0,0&amp;vpa=63&amp;vtp=1&amp;vaab=1"/>
          <p:cNvSpPr/>
          <p:nvPr/>
        </p:nvSpPr>
        <p:spPr>
          <a:xfrm>
            <a:off x="7301580" y="4719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71_2#236612ab9.choices?vaa=1&amp;vcp=1&amp;pid=75cfad8fc&amp;color=0,0,0&amp;vtp=1&amp;vaab=1&amp;bbb=1"/>
          <p:cNvSpPr/>
          <p:nvPr/>
        </p:nvSpPr>
        <p:spPr>
          <a:xfrm>
            <a:off x="539496" y="53601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3_1#a7966883d?vaa=1&amp;vcp=1&amp;pid=75cfad8fc&amp;color=0,0,0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零花钱）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7966883d.bracket?vaa=1&amp;vcp=1&amp;pid=75cfad8fc&amp;color=0,0,0&amp;vpa=64&amp;vtp=1&amp;vaab=1"/>
          <p:cNvSpPr/>
          <p:nvPr/>
        </p:nvSpPr>
        <p:spPr>
          <a:xfrm>
            <a:off x="10262139" y="21805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73_2#a7966883d.choices?vaa=1&amp;vcp=1&amp;pid=75cfad8fc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.wisely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B.politely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.quietly</a:t>
            </a:r>
            <a:endParaRPr lang="en-US" altLang="zh-CN" sz="2800" dirty="0"/>
          </a:p>
        </p:txBody>
      </p:sp>
      <p:sp>
        <p:nvSpPr>
          <p:cNvPr id="5" name="QC_6_BD.175_1#28f379ef0?vaa=1&amp;vcp=1&amp;pid=75cfad8fc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76_1#28f379ef0.bracket?vaa=1&amp;vcp=1&amp;pid=75cfad8fc&amp;color=0,0,0&amp;vpa=65&amp;vtp=1&amp;vaab=1"/>
          <p:cNvSpPr/>
          <p:nvPr/>
        </p:nvSpPr>
        <p:spPr>
          <a:xfrm>
            <a:off x="7214139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75_2#28f379ef0.choices?vaa=1&amp;vcp=1&amp;pid=75cfad8fc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.curious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7_1#ff1f42905?vaa=1&amp;vcp=1&amp;pid=75cfad8fc&amp;color=0,0,0&amp;mp=1&amp;vtp=1&amp;vaab=1&amp;bt=1&amp;bbb=1&amp;h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（2023·辽宁本溪市、辽阳市、葫芦岛·中考改编）We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f1f42905.bracket?vaa=1&amp;vcp=1&amp;pid=75cfad8fc&amp;color=0,0,0&amp;mp=1&amp;vpa=66&amp;vtp=1&amp;vaab=1"/>
          <p:cNvSpPr/>
          <p:nvPr/>
        </p:nvSpPr>
        <p:spPr>
          <a:xfrm>
            <a:off x="8871489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77_2#ff1f42905.choices?vaa=1&amp;vcp=1&amp;pid=75cfad8fc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.similar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C_6_BD.179_1#9b8b38c4c?sp=1&amp;vaa=1&amp;vcp=1&amp;pid=75cfad8fc&amp;color=0,0,0&amp;vtp=1&amp;vaab=1&amp;bb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（2023·福建·中考）—How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Moonlight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80_1#9b8b38c4c.bracket?vaa=1&amp;vcp=1&amp;pid=75cfad8fc&amp;color=0,0,0&amp;vpa=67&amp;vtp=1&amp;vaab=1"/>
          <p:cNvSpPr/>
          <p:nvPr/>
        </p:nvSpPr>
        <p:spPr>
          <a:xfrm>
            <a:off x="8318469" y="40748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79_2#9b8b38c4c.choices?vaa=1&amp;vcp=1&amp;pid=75cfad8fc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b9ff5985?sp=1&amp;vcp=1&amp;pid=45a6d88c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一、形容词</a:t>
            </a:r>
            <a:endParaRPr lang="en-US" altLang="zh-CN" sz="3200" dirty="0"/>
          </a:p>
        </p:txBody>
      </p:sp>
      <p:sp>
        <p:nvSpPr>
          <p:cNvPr id="3" name="P_6_BD#8d85e7c79?sp=1&amp;vcp=1&amp;pid=1b9ff5985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形容词的基本作用是对名词起修饰、描绘作用，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表示名词的性质、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，在句子中可作定语、表语、宾语补足语、主语补足语等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。但要注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，有些形容词，如alone,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asleep等只能作表语。例如：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形容词修饰something,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nothing等不定代词时，要放在这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些词的后面。例如：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d85e7c79?sp=1&amp;vcp=1&amp;pid=1b9ff5985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多个修饰语作定语时的顺序：（1）冠词或人称代词所有格；（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；（3）性质；（4）大小；（5）形状；（6）老小、新旧；（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；（8）质地、国籍、用途。例如：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d85e7c79?sp=1&amp;vcp=1&amp;pid=1b9ff5985&amp;color=0,0,0&amp;vtp=1&amp;vaab=1&amp;bt=1&amp;bbb=1&amp;h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形容词的名词化。有些形容词，如rich,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dead等，前面加定冠词后具有名词的意义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一类人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，其谓语常用复数形式。例如：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old.我们应该照顾好老人。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富人不一定总是比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穷人快乐。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形容词比较级可以用much,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little等表示程度的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词修饰。例如：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film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这部电影比那部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有趣得多。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4770</Words>
  <Application>Microsoft Office PowerPoint</Application>
  <PresentationFormat>宽屏</PresentationFormat>
  <Paragraphs>608</Paragraphs>
  <Slides>69</Slides>
  <Notes>69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7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2024-11-19T09:38:02Z</dcterms:created>
  <dcterms:modified xsi:type="dcterms:W3CDTF">2025-07-25T08:34:49Z</dcterms:modified>
  <cp:category/>
  <cp:contentStatus/>
</cp:coreProperties>
</file>