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7" r:id="rId13"/>
    <p:sldId id="267" r:id="rId14"/>
    <p:sldId id="268" r:id="rId15"/>
    <p:sldId id="269" r:id="rId16"/>
    <p:sldId id="319" r:id="rId17"/>
    <p:sldId id="270" r:id="rId18"/>
    <p:sldId id="271" r:id="rId19"/>
    <p:sldId id="320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22" r:id="rId35"/>
    <p:sldId id="287" r:id="rId36"/>
    <p:sldId id="288" r:id="rId37"/>
    <p:sldId id="289" r:id="rId38"/>
    <p:sldId id="290" r:id="rId39"/>
    <p:sldId id="291" r:id="rId40"/>
    <p:sldId id="292" r:id="rId41"/>
    <p:sldId id="323" r:id="rId42"/>
    <p:sldId id="324" r:id="rId43"/>
    <p:sldId id="293" r:id="rId44"/>
    <p:sldId id="294" r:id="rId45"/>
    <p:sldId id="295" r:id="rId46"/>
    <p:sldId id="325" r:id="rId47"/>
    <p:sldId id="296" r:id="rId48"/>
    <p:sldId id="326" r:id="rId49"/>
    <p:sldId id="297" r:id="rId50"/>
    <p:sldId id="328" r:id="rId51"/>
    <p:sldId id="329" r:id="rId52"/>
    <p:sldId id="330" r:id="rId53"/>
    <p:sldId id="298" r:id="rId54"/>
    <p:sldId id="299" r:id="rId55"/>
    <p:sldId id="300" r:id="rId56"/>
    <p:sldId id="301" r:id="rId57"/>
    <p:sldId id="302" r:id="rId58"/>
    <p:sldId id="303" r:id="rId59"/>
    <p:sldId id="331" r:id="rId60"/>
    <p:sldId id="332" r:id="rId61"/>
    <p:sldId id="304" r:id="rId62"/>
    <p:sldId id="305" r:id="rId63"/>
    <p:sldId id="306" r:id="rId64"/>
    <p:sldId id="307" r:id="rId65"/>
    <p:sldId id="333" r:id="rId66"/>
    <p:sldId id="308" r:id="rId67"/>
    <p:sldId id="309" r:id="rId68"/>
    <p:sldId id="310" r:id="rId69"/>
    <p:sldId id="311" r:id="rId70"/>
    <p:sldId id="312" r:id="rId71"/>
    <p:sldId id="313" r:id="rId72"/>
    <p:sldId id="335" r:id="rId73"/>
    <p:sldId id="336" r:id="rId74"/>
    <p:sldId id="314" r:id="rId75"/>
    <p:sldId id="337" r:id="rId76"/>
    <p:sldId id="338" r:id="rId77"/>
    <p:sldId id="340" r:id="rId78"/>
    <p:sldId id="339" r:id="rId79"/>
    <p:sldId id="341" r:id="rId8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429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10e743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08DD4D-A3B5-49EF-844F-A1D3BDF942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居民与聚落 发展与合作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0e743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D2F958-A219-4439-AAC8-B7728B27EB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6bf1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536148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bcc6c2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53555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6bf1e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536148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bcc6c2e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d535550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居民与聚落 发展与合作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57F04FF-594A-7078-922B-08352E012B2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3D0576-FF71-4687-B456-CE7A17E11C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E53D5AE-AFAB-43CE-95F1-562D779881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6bf1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5361488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bcc6c2e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535550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6bf1ec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5361488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bcc6c2e2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d535550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ADC1EC82-4188-AE4E-9BB9-21B89BB7FC35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efb5426e9?sp=1&amp;vaa=1&amp;vcp=1&amp;vis=1&amp;pid=43b0fa574&amp;color=0,0,0&amp;vtp=1&amp;vaab=1&amp;bt=1&amp;bbb=1"/>
          <p:cNvSpPr/>
          <p:nvPr/>
        </p:nvSpPr>
        <p:spPr>
          <a:xfrm>
            <a:off x="539496" y="772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（2）世界人口的分布</a:t>
            </a:r>
            <a:endParaRPr lang="en-US" altLang="zh-CN" sz="2800" dirty="0"/>
          </a:p>
        </p:txBody>
      </p:sp>
      <p:pic>
        <p:nvPicPr>
          <p:cNvPr id="3" name="QB_7_BD.7_2#efb5426e9?vaa=1&amp;vcp=1&amp;vis=1&amp;pid=43b0fa5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454277"/>
            <a:ext cx="6839712" cy="461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7_BD.7_3#efb5426e9?colgroup=3,7,7,9&amp;vaa=1&amp;vcp=1&amp;vis=1&amp;pid=43b0fa5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03126"/>
              </p:ext>
            </p:extLst>
          </p:nvPr>
        </p:nvGraphicFramePr>
        <p:xfrm>
          <a:off x="539496" y="2043874"/>
          <a:ext cx="11064240" cy="277025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亚洲东部和南部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北半球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纬度沿海和平原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暖湿润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农业发展较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市发展较快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77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8_1#efb5426e9.blank?vaa=1&amp;vcp=1&amp;vis=1&amp;pid=43b0fa574&amp;color=0,0,0&amp;vpa=4&amp;vtp=1&amp;vaab=1&amp;bbb=1"/>
          <p:cNvSpPr/>
          <p:nvPr/>
        </p:nvSpPr>
        <p:spPr>
          <a:xfrm>
            <a:off x="6096000" y="2885982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7_3#efb5426e9?colgroup=3,7,7,9&amp;vaa=1&amp;vcp=1&amp;vis=1&amp;pid=43b0fa574&amp;color=0,0,0&amp;vtp=1&amp;vaab=1&amp;bt=1&amp;bbb=1&amp;hb=1">
            <a:extLst>
              <a:ext uri="{FF2B5EF4-FFF2-40B4-BE49-F238E27FC236}">
                <a16:creationId xmlns:a16="http://schemas.microsoft.com/office/drawing/2014/main" id="{4926B78D-A889-08AF-DC1B-1D2457022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23152"/>
              </p:ext>
            </p:extLst>
          </p:nvPr>
        </p:nvGraphicFramePr>
        <p:xfrm>
          <a:off x="539496" y="1120066"/>
          <a:ext cx="11064240" cy="391496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气候极端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气候过于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高纬度地区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气候寒冷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QB_7_BD.7_3#efb5426e9?colgroup=3,7,7,9&amp;vaa=1&amp;vcp=1&amp;vis=1&amp;pid=43b0fa574&amp;color=0,0,0&amp;vtp=1&amp;vaab=1&amp;bt=1&amp;bbb=1&amp;hb=1">
            <a:extLst>
              <a:ext uri="{FF2B5EF4-FFF2-40B4-BE49-F238E27FC236}">
                <a16:creationId xmlns:a16="http://schemas.microsoft.com/office/drawing/2014/main" id="{4BB528D0-F58B-B25E-85CE-A9AA250EBF6E}"/>
              </a:ext>
            </a:extLst>
          </p:cNvPr>
          <p:cNvSpPr txBox="1"/>
          <p:nvPr/>
        </p:nvSpPr>
        <p:spPr>
          <a:xfrm>
            <a:off x="9063736" y="42097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5" name="QB_7_AN.9_1#efb5426e9.blank?vaa=1&amp;vcp=1&amp;vis=1&amp;pid=43b0fa574&amp;color=0,0,0&amp;vpa=5&amp;vtp=1&amp;vaab=1&amp;bbb=1">
            <a:extLst>
              <a:ext uri="{FF2B5EF4-FFF2-40B4-BE49-F238E27FC236}">
                <a16:creationId xmlns:a16="http://schemas.microsoft.com/office/drawing/2014/main" id="{B12FC016-4B2C-6C65-8264-053EB02CA6A5}"/>
              </a:ext>
            </a:extLst>
          </p:cNvPr>
          <p:cNvSpPr/>
          <p:nvPr/>
        </p:nvSpPr>
        <p:spPr>
          <a:xfrm>
            <a:off x="9450853" y="16452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6" name="QB_7_AN.10_1#efb5426e9.blank?vaa=1&amp;vcp=1&amp;vis=1&amp;pid=43b0fa574&amp;color=0,0,0&amp;vpa=6&amp;vtp=1&amp;vaab=1&amp;bbb=1">
            <a:extLst>
              <a:ext uri="{FF2B5EF4-FFF2-40B4-BE49-F238E27FC236}">
                <a16:creationId xmlns:a16="http://schemas.microsoft.com/office/drawing/2014/main" id="{ED01F7B3-3774-2EB0-35A1-5B5CC4355AAD}"/>
              </a:ext>
            </a:extLst>
          </p:cNvPr>
          <p:cNvSpPr/>
          <p:nvPr/>
        </p:nvSpPr>
        <p:spPr>
          <a:xfrm>
            <a:off x="9450853" y="221175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湿热</a:t>
            </a:r>
            <a:endParaRPr lang="en-US" altLang="zh-CN" sz="2800" dirty="0"/>
          </a:p>
        </p:txBody>
      </p:sp>
      <p:sp>
        <p:nvSpPr>
          <p:cNvPr id="7" name="QB_7_AN.11_1#efb5426e9.blank?vaa=1&amp;vcp=1&amp;vis=1&amp;pid=43b0fa574&amp;color=0,0,0&amp;vpa=7&amp;vtp=1&amp;vaab=1&amp;bbb=1">
            <a:extLst>
              <a:ext uri="{FF2B5EF4-FFF2-40B4-BE49-F238E27FC236}">
                <a16:creationId xmlns:a16="http://schemas.microsoft.com/office/drawing/2014/main" id="{0508F261-2F68-C37A-BEE0-730E0DC9060F}"/>
              </a:ext>
            </a:extLst>
          </p:cNvPr>
          <p:cNvSpPr/>
          <p:nvPr/>
        </p:nvSpPr>
        <p:spPr>
          <a:xfrm>
            <a:off x="8028453" y="33350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严寒</a:t>
            </a:r>
            <a:endParaRPr lang="en-US" altLang="zh-CN" sz="2800" dirty="0"/>
          </a:p>
        </p:txBody>
      </p:sp>
      <p:sp>
        <p:nvSpPr>
          <p:cNvPr id="8" name="QB_7_AN.13_1#efb5426e9.blank?vaa=1&amp;vcp=1&amp;vis=1&amp;pid=43b0fa574&amp;color=0,0,0&amp;vpa=8&amp;vtp=1&amp;vaab=1&amp;bbb=1">
            <a:extLst>
              <a:ext uri="{FF2B5EF4-FFF2-40B4-BE49-F238E27FC236}">
                <a16:creationId xmlns:a16="http://schemas.microsoft.com/office/drawing/2014/main" id="{DC576C30-8B35-2F71-DA0E-24DFF61E2945}"/>
              </a:ext>
            </a:extLst>
          </p:cNvPr>
          <p:cNvSpPr/>
          <p:nvPr/>
        </p:nvSpPr>
        <p:spPr>
          <a:xfrm>
            <a:off x="8028453" y="391749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</a:t>
            </a:r>
            <a:endParaRPr lang="en-US" altLang="zh-CN" sz="28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2536D-5283-4A25-D06C-AF14CA430D54}"/>
              </a:ext>
            </a:extLst>
          </p:cNvPr>
          <p:cNvSpPr txBox="1"/>
          <p:nvPr/>
        </p:nvSpPr>
        <p:spPr>
          <a:xfrm>
            <a:off x="539495" y="5025762"/>
            <a:ext cx="11064239" cy="1204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人口分布的疏密程度用人口密度表示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人口密度是指每平方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千米内居住的人口数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304079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57099197?vcp=1&amp;vis=1&amp;pid=43b0fa574&amp;color=0,0,0&amp;vtp=1&amp;vaab=1&amp;bt=1&amp;bbb=1&amp;hb=1"/>
          <p:cNvSpPr/>
          <p:nvPr/>
        </p:nvSpPr>
        <p:spPr>
          <a:xfrm>
            <a:off x="539496" y="563011"/>
            <a:ext cx="11109960" cy="5720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（3）人口问题</a:t>
            </a:r>
            <a:endParaRPr lang="en-US" altLang="zh-CN" sz="2800" dirty="0"/>
          </a:p>
        </p:txBody>
      </p:sp>
      <p:graphicFrame>
        <p:nvGraphicFramePr>
          <p:cNvPr id="13" name="QB_7_BD.14_2#2da08f1e9?colgroup=5,15,8&amp;vaa=1&amp;vcp=1&amp;vis=1&amp;pid=43b0fa5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677759"/>
              </p:ext>
            </p:extLst>
          </p:nvPr>
        </p:nvGraphicFramePr>
        <p:xfrm>
          <a:off x="539496" y="1135046"/>
          <a:ext cx="11088000" cy="4585844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5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824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人口数量过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生态方面：森林减少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草原退化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水土流失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土地沙化等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经济方面：饥饿贫困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就业困难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住房拥挤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交通堵塞等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资源方面：环境污染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资源短缺等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制定相应的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使人口的增长与社会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经济的发展相适应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资源相协调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7_AN.15_1#2da08f1e9.blank?vaa=1&amp;vcp=1&amp;vis=1&amp;pid=43b0fa574&amp;color=0,0,0&amp;vpa=9&amp;vtp=1&amp;vaab=1"/>
          <p:cNvSpPr/>
          <p:nvPr/>
        </p:nvSpPr>
        <p:spPr>
          <a:xfrm>
            <a:off x="684656" y="3981339"/>
            <a:ext cx="61595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/>
          </a:p>
        </p:txBody>
      </p:sp>
      <p:sp>
        <p:nvSpPr>
          <p:cNvPr id="3" name="QB_7_AN.18_1#2da08f1e9.blank?vaa=1&amp;vcp=1&amp;vis=1&amp;pid=43b0fa574&amp;color=0,0,0&amp;mp=1&amp;vpa=11&amp;vtp=1&amp;vaab=1&amp;bbb=1">
            <a:extLst>
              <a:ext uri="{FF2B5EF4-FFF2-40B4-BE49-F238E27FC236}">
                <a16:creationId xmlns:a16="http://schemas.microsoft.com/office/drawing/2014/main" id="{A5171B61-7D2F-0659-4D63-709C1F482094}"/>
              </a:ext>
            </a:extLst>
          </p:cNvPr>
          <p:cNvSpPr/>
          <p:nvPr/>
        </p:nvSpPr>
        <p:spPr>
          <a:xfrm>
            <a:off x="9383023" y="2522332"/>
            <a:ext cx="168751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人口政策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7_BD.17_1#2da08f1e9?colgroup=5,15,8&amp;vaa=1&amp;vcp=1&amp;vis=1&amp;pid=43b0fa57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776682"/>
              </p:ext>
            </p:extLst>
          </p:nvPr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2212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8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0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甚至停止增长或不断减少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劳动力短缺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国防兵源不足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社会抚养老年人负担加重等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制定相应的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使人口的增长与社会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经济的发展相适应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与环境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资源相协调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8_1#2da08f1e9.blank?vaa=1&amp;vcp=1&amp;vis=1&amp;pid=43b0fa574&amp;color=0,0,0&amp;mp=1&amp;vpa=11&amp;vtp=1&amp;vaab=1&amp;bbb=1"/>
          <p:cNvSpPr/>
          <p:nvPr/>
        </p:nvSpPr>
        <p:spPr>
          <a:xfrm>
            <a:off x="9297227" y="2926153"/>
            <a:ext cx="168751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人口政策</a:t>
            </a:r>
            <a:endParaRPr lang="en-US" altLang="zh-CN" sz="2800" dirty="0"/>
          </a:p>
        </p:txBody>
      </p:sp>
      <p:sp>
        <p:nvSpPr>
          <p:cNvPr id="4" name="QB_7_AN.19_1#2da08f1e9.blank?vaa=1&amp;vcp=1&amp;vis=1&amp;pid=43b0fa574&amp;color=0,0,0&amp;mp=1&amp;vpa=12&amp;vtp=1&amp;vaab=1"/>
          <p:cNvSpPr/>
          <p:nvPr/>
        </p:nvSpPr>
        <p:spPr>
          <a:xfrm>
            <a:off x="673213" y="350194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2" name="QB_7_BD.17_1#2da08f1e9?colgroup=5,15,8&amp;vaa=1&amp;vcp=1&amp;vis=1&amp;pid=43b0fa574&amp;color=0,0,0&amp;mp=1&amp;vtp=1&amp;vaab=1&amp;bt=1&amp;bbb=1">
            <a:extLst>
              <a:ext uri="{FF2B5EF4-FFF2-40B4-BE49-F238E27FC236}">
                <a16:creationId xmlns:a16="http://schemas.microsoft.com/office/drawing/2014/main" id="{A211D608-7C9E-7D24-681F-F08DF9F3F87B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99b29d8ff?sp=1&amp;vaa=1&amp;vcp=1&amp;vis=1&amp;pid=96767f6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2.世界三大人种及其分布</a:t>
            </a:r>
            <a:endParaRPr lang="en-US" altLang="zh-CN" sz="2800" dirty="0"/>
          </a:p>
        </p:txBody>
      </p:sp>
      <p:pic>
        <p:nvPicPr>
          <p:cNvPr id="3" name="QB_6_BD.20_2#99b29d8ff?vaa=1&amp;vcp=1&amp;vis=1&amp;pid=96767f62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0" y="1236009"/>
            <a:ext cx="6336792" cy="516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0_3#99b29d8ff?colgroup=3,7,10,6&amp;vaa=1&amp;vcp=1&amp;vis=1&amp;pid=96767f622&amp;color=0,0,0&amp;vtp=1&amp;vaab=1&amp;bbb=1&amp;hb=1">
            <a:extLst>
              <a:ext uri="{FF2B5EF4-FFF2-40B4-BE49-F238E27FC236}">
                <a16:creationId xmlns:a16="http://schemas.microsoft.com/office/drawing/2014/main" id="{C18F318D-73D2-D028-2113-63CD036A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98848"/>
              </p:ext>
            </p:extLst>
          </p:nvPr>
        </p:nvGraphicFramePr>
        <p:xfrm>
          <a:off x="539496" y="554400"/>
          <a:ext cx="11073384" cy="5475799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36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0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划分依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肤色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黄色或黄棕色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白色或浅棕色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黑棕色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头发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波浪状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卷曲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扁平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鼻梁高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嘴唇薄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嘴唇较厚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200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亚洲东部和东南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南美洲西北部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北美洲中部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洋洲东南部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非洲中部和南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B_6_AN.21_1#99b29d8ff.blank?vaa=1&amp;vcp=1&amp;vis=1&amp;pid=96767f622&amp;color=0,0,0&amp;vpa=13&amp;vtp=1&amp;vaab=1&amp;bbb=1">
            <a:extLst>
              <a:ext uri="{FF2B5EF4-FFF2-40B4-BE49-F238E27FC236}">
                <a16:creationId xmlns:a16="http://schemas.microsoft.com/office/drawing/2014/main" id="{A6D5B882-27F0-77BD-8C84-5D937257ED18}"/>
              </a:ext>
            </a:extLst>
          </p:cNvPr>
          <p:cNvSpPr/>
          <p:nvPr/>
        </p:nvSpPr>
        <p:spPr>
          <a:xfrm>
            <a:off x="5076603" y="1253823"/>
            <a:ext cx="16811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人类体质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83321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643f3c9e?vcp=1&amp;pid=96767f622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关于阿拉伯人、印第安人和因纽特人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西亚和北非地区的阿拉伯人属于白色人种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美洲地区的印第安人和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北冰洋沿岸的因纽特人都属于黄色人种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5c3d179?vcp=1&amp;pid=f5361488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世界的语言和宗教</a:t>
            </a:r>
            <a:endParaRPr lang="en-US" altLang="zh-CN" sz="3200" dirty="0"/>
          </a:p>
        </p:txBody>
      </p:sp>
      <p:sp>
        <p:nvSpPr>
          <p:cNvPr id="3" name="QB_6_BD.22_1#bc6b56483?sp=1&amp;vaa=1&amp;vcp=1&amp;vis=1&amp;pid=a15c3d17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1.世界主要语言（联合国的6种工作语言）</a:t>
            </a:r>
            <a:endParaRPr lang="en-US" altLang="zh-CN" sz="2800" dirty="0"/>
          </a:p>
        </p:txBody>
      </p:sp>
      <p:pic>
        <p:nvPicPr>
          <p:cNvPr id="4" name="QB_6_BD.22_2#bc6b56483?vaa=1&amp;vcp=1&amp;vis=1&amp;pid=a15c3d1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1958766"/>
            <a:ext cx="4965404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2_3#bc6b56483?colgroup=5,24&amp;vaa=1&amp;vcp=1&amp;vis=1&amp;pid=a15c3d179&amp;color=0,0,0&amp;vtp=1&amp;vaab=1&amp;bbb=1&amp;hb=1">
            <a:extLst>
              <a:ext uri="{FF2B5EF4-FFF2-40B4-BE49-F238E27FC236}">
                <a16:creationId xmlns:a16="http://schemas.microsoft.com/office/drawing/2014/main" id="{AD91890C-9CE0-01BF-368A-33B56499A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61544"/>
              </p:ext>
            </p:extLst>
          </p:nvPr>
        </p:nvGraphicFramePr>
        <p:xfrm>
          <a:off x="539496" y="905032"/>
          <a:ext cx="11112682" cy="5047936"/>
        </p:xfrm>
        <a:graphic>
          <a:graphicData uri="http://schemas.openxmlformats.org/drawingml/2006/table">
            <a:tbl>
              <a:tblPr/>
              <a:tblGrid>
                <a:gridCol w="1970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汉语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和东南亚等地（汉语是世界上使用人数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最多的语言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主要分布在欧洲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大洋洲和北美洲等地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英语是世界上使用范围最广的语言）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非洲的中西部和加拿大部分地区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主要分布在亚洲西部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和亚洲中西部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西班牙语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主要分布在西班牙和拉丁美洲的许多国家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B_6_AN.23_1#bc6b56483.blank?vaa=1&amp;vcp=1&amp;vis=1&amp;pid=a15c3d179&amp;color=0,0,0&amp;vpa=14&amp;vtp=1&amp;vaab=1&amp;bbb=1">
            <a:extLst>
              <a:ext uri="{FF2B5EF4-FFF2-40B4-BE49-F238E27FC236}">
                <a16:creationId xmlns:a16="http://schemas.microsoft.com/office/drawing/2014/main" id="{6A97D764-0C5E-6EBB-1BCD-ACF16F87B668}"/>
              </a:ext>
            </a:extLst>
          </p:cNvPr>
          <p:cNvSpPr/>
          <p:nvPr/>
        </p:nvSpPr>
        <p:spPr>
          <a:xfrm>
            <a:off x="4370396" y="14482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4" name="QB_6_AN.24_1#bc6b56483.blank?vaa=1&amp;vcp=1&amp;vis=1&amp;pid=a15c3d179&amp;color=0,0,0&amp;vpa=15&amp;vtp=1&amp;vaab=1">
            <a:extLst>
              <a:ext uri="{FF2B5EF4-FFF2-40B4-BE49-F238E27FC236}">
                <a16:creationId xmlns:a16="http://schemas.microsoft.com/office/drawing/2014/main" id="{414DD644-E733-253E-E354-A482A8456CD7}"/>
              </a:ext>
            </a:extLst>
          </p:cNvPr>
          <p:cNvSpPr/>
          <p:nvPr/>
        </p:nvSpPr>
        <p:spPr>
          <a:xfrm>
            <a:off x="5081596" y="25694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5" name="QB_6_AN.25_1#bc6b56483.blank?vaa=1&amp;vcp=1&amp;vis=1&amp;pid=a15c3d179&amp;color=0,0,0&amp;vpa=16&amp;vtp=1&amp;vaab=1&amp;bbb=1">
            <a:extLst>
              <a:ext uri="{FF2B5EF4-FFF2-40B4-BE49-F238E27FC236}">
                <a16:creationId xmlns:a16="http://schemas.microsoft.com/office/drawing/2014/main" id="{776F4321-472B-5E59-81F5-7D36D065FF8D}"/>
              </a:ext>
            </a:extLst>
          </p:cNvPr>
          <p:cNvSpPr/>
          <p:nvPr/>
        </p:nvSpPr>
        <p:spPr>
          <a:xfrm>
            <a:off x="4370396" y="367268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</a:t>
            </a:r>
            <a:endParaRPr lang="en-US" altLang="zh-CN" sz="2800" dirty="0"/>
          </a:p>
        </p:txBody>
      </p:sp>
      <p:sp>
        <p:nvSpPr>
          <p:cNvPr id="6" name="QB_6_AN.26_1#bc6b56483.blank?vaa=1&amp;vcp=1&amp;vis=1&amp;pid=a15c3d179&amp;color=0,0,0&amp;vpa=17&amp;vtp=1&amp;vaab=1&amp;bbb=1">
            <a:extLst>
              <a:ext uri="{FF2B5EF4-FFF2-40B4-BE49-F238E27FC236}">
                <a16:creationId xmlns:a16="http://schemas.microsoft.com/office/drawing/2014/main" id="{F2269405-188B-7D40-D974-3D575B3744A5}"/>
              </a:ext>
            </a:extLst>
          </p:cNvPr>
          <p:cNvSpPr/>
          <p:nvPr/>
        </p:nvSpPr>
        <p:spPr>
          <a:xfrm>
            <a:off x="4370396" y="480564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252426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a066bd6bc?sp=1&amp;vaa=1&amp;vcp=1&amp;vis=1&amp;pid=a15c3d179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2.世界三大宗教</a:t>
            </a:r>
            <a:endParaRPr lang="en-US" altLang="zh-CN" sz="2800" dirty="0"/>
          </a:p>
        </p:txBody>
      </p:sp>
      <p:graphicFrame>
        <p:nvGraphicFramePr>
          <p:cNvPr id="18" name="QB_6_BD.27_2#a066bd6bc?colgroup=4,9,7,6&amp;vaa=1&amp;vcp=1&amp;vis=1&amp;pid=a15c3d17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01564"/>
              </p:ext>
            </p:extLst>
          </p:nvPr>
        </p:nvGraphicFramePr>
        <p:xfrm>
          <a:off x="539496" y="1811527"/>
          <a:ext cx="11073384" cy="3903220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4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34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亚洲的西部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古印度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世界第一大宗教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信仰人数最多）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世界第二大宗教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美洲和大洋洲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亚洲的东部和东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8_1#a066bd6bc.blank?vaa=1&amp;vcp=1&amp;vis=1&amp;pid=a15c3d179&amp;color=0,0,0&amp;vpa=18&amp;vtp=1&amp;vaab=1"/>
          <p:cNvSpPr/>
          <p:nvPr/>
        </p:nvSpPr>
        <p:spPr>
          <a:xfrm>
            <a:off x="2755436" y="432158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5" name="QB_6_AN.29_1#a066bd6bc.blank?vaa=1&amp;vcp=1&amp;vis=1&amp;pid=a15c3d179&amp;color=0,0,0&amp;vpa=19&amp;vtp=1&amp;vaab=1"/>
          <p:cNvSpPr/>
          <p:nvPr/>
        </p:nvSpPr>
        <p:spPr>
          <a:xfrm>
            <a:off x="7184158" y="404044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6_AN.30_1#a066bd6bc.blank?vaa=1&amp;vcp=1&amp;vis=1&amp;pid=a15c3d179&amp;color=0,0,0&amp;vpa=20&amp;vtp=1&amp;vaab=1"/>
          <p:cNvSpPr/>
          <p:nvPr/>
        </p:nvSpPr>
        <p:spPr>
          <a:xfrm>
            <a:off x="6117358" y="513797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31_1#a066bd6bc?colgroup=4,9,7,6&amp;vaa=1&amp;vcp=1&amp;vis=1&amp;pid=a15c3d17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29826"/>
              </p:ext>
            </p:extLst>
          </p:nvPr>
        </p:nvGraphicFramePr>
        <p:xfrm>
          <a:off x="539496" y="1456912"/>
          <a:ext cx="11155464" cy="3306192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基督教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伊斯兰教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建筑特点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教堂的尖顶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清真寺的圆顶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寺庙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佛塔为塔形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54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代表建筑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31_2#a066bd6bc.table_image?tii=5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5845" y="3236310"/>
            <a:ext cx="160020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31_3#a066bd6bc.table_image?tii=6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7228" y="3236310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31_4#a066bd6bc.table_image?tii=7&amp;vaa=1&amp;vcp=1&amp;vis=1&amp;pid=a15c3d179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5663" y="3236310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6_BD#f9fd40d00?vcp=1&amp;pid=a15c3d179&amp;color=0,0,0&amp;vtp=1&amp;vaab=1&amp;bbb=1&amp;hb=1"/>
          <p:cNvSpPr/>
          <p:nvPr/>
        </p:nvSpPr>
        <p:spPr>
          <a:xfrm>
            <a:off x="539496" y="4898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古印度是佛教的发源地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而目前印度国内的第一大宗教是印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31_1#a066bd6bc?colgroup=4,9,7,6&amp;vaa=1&amp;vcp=1&amp;vis=1&amp;pid=a15c3d179&amp;color=0,0,0&amp;mp=1&amp;vtp=1&amp;vaab=1&amp;bt=1&amp;bbb=1">
            <a:extLst>
              <a:ext uri="{FF2B5EF4-FFF2-40B4-BE49-F238E27FC236}">
                <a16:creationId xmlns:a16="http://schemas.microsoft.com/office/drawing/2014/main" id="{AF5B6EE1-3DCD-5EF2-A94B-F533A13650DA}"/>
              </a:ext>
            </a:extLst>
          </p:cNvPr>
          <p:cNvSpPr txBox="1"/>
          <p:nvPr/>
        </p:nvSpPr>
        <p:spPr>
          <a:xfrm>
            <a:off x="10894735" y="748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6b3bdd1?vcp=1&amp;pid=f5361488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世界的聚落</a:t>
            </a:r>
            <a:endParaRPr lang="en-US" altLang="zh-CN" sz="3200" dirty="0"/>
          </a:p>
        </p:txBody>
      </p:sp>
      <p:sp>
        <p:nvSpPr>
          <p:cNvPr id="3" name="QO_6_BD.32_1#a763ba827?vaa=1&amp;vcp=1&amp;vis=1&amp;pid=fc6b3bdd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1.聚落与环境</a:t>
            </a:r>
            <a:endParaRPr lang="en-US" altLang="zh-CN" sz="2800" dirty="0"/>
          </a:p>
        </p:txBody>
      </p:sp>
      <p:sp>
        <p:nvSpPr>
          <p:cNvPr id="4" name="QB_7_BD.33_1#394f2f64e?sp=1&amp;vaa=1&amp;vcp=1&amp;vis=1&amp;pid=a763ba827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（1）聚落的差异</a:t>
            </a:r>
            <a:endParaRPr lang="en-US" altLang="zh-CN" sz="2800" dirty="0"/>
          </a:p>
        </p:txBody>
      </p:sp>
      <p:graphicFrame>
        <p:nvGraphicFramePr>
          <p:cNvPr id="20" name="QB_7_BD.33_2#394f2f64e?colgroup=5,5,18&amp;vaa=1&amp;vcp=1&amp;vis=1&amp;pid=a763ba82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00522"/>
              </p:ext>
            </p:extLst>
          </p:nvPr>
        </p:nvGraphicFramePr>
        <p:xfrm>
          <a:off x="539496" y="2580431"/>
          <a:ext cx="11082528" cy="167252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一般从事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业生产活动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主要从事工业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业等工作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QB_7_AN.34_1#394f2f64e.blank?vaa=1&amp;vcp=1&amp;vis=1&amp;pid=a763ba827&amp;color=0,0,0&amp;vpa=21&amp;vtp=1&amp;vaab=1"/>
          <p:cNvSpPr/>
          <p:nvPr/>
        </p:nvSpPr>
        <p:spPr>
          <a:xfrm>
            <a:off x="6460767" y="310564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</a:t>
            </a:r>
            <a:endParaRPr lang="en-US" altLang="zh-CN" sz="2800" dirty="0"/>
          </a:p>
        </p:txBody>
      </p:sp>
      <p:sp>
        <p:nvSpPr>
          <p:cNvPr id="7" name="QB_7_AN.35_1#394f2f64e.blank?vaa=1&amp;vcp=1&amp;vis=1&amp;pid=a763ba827&amp;color=0,0,0&amp;vpa=22&amp;vtp=1&amp;vaab=1&amp;bbb=1"/>
          <p:cNvSpPr/>
          <p:nvPr/>
        </p:nvSpPr>
        <p:spPr>
          <a:xfrm>
            <a:off x="7514867" y="36721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3ca1168fb?sp=1&amp;vaa=1&amp;vcp=1&amp;vis=1&amp;pid=a763ba827&amp;color=0,0,0&amp;vtp=1&amp;vaab=1&amp;bt=1&amp;bbb=1"/>
          <p:cNvSpPr/>
          <p:nvPr/>
        </p:nvSpPr>
        <p:spPr>
          <a:xfrm>
            <a:off x="539496" y="1110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（2）聚落与自然环境</a:t>
            </a:r>
            <a:endParaRPr lang="en-US" altLang="zh-CN" sz="2800" dirty="0"/>
          </a:p>
        </p:txBody>
      </p:sp>
      <p:graphicFrame>
        <p:nvGraphicFramePr>
          <p:cNvPr id="21" name="QB_7_BD.36_2#3ca1168fb?colgroup=8,21&amp;vaa=1&amp;vcp=1&amp;vis=1&amp;pid=a763ba82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34576"/>
              </p:ext>
            </p:extLst>
          </p:nvPr>
        </p:nvGraphicFramePr>
        <p:xfrm>
          <a:off x="539496" y="1792191"/>
          <a:ext cx="11091672" cy="3941892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聚落形成与发展的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气候适宜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聚落的分布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游平原地区或河口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分布较密集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少有或没有聚落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聚落的形态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平原地区的聚落——团块状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谷地分布的聚落——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37_1#3ca1168fb.blank?vaa=1&amp;vcp=1&amp;vis=1&amp;pid=a763ba827&amp;color=0,0,0&amp;vpa=23&amp;vtp=1&amp;vaab=1&amp;bbb=1"/>
          <p:cNvSpPr/>
          <p:nvPr/>
        </p:nvSpPr>
        <p:spPr>
          <a:xfrm>
            <a:off x="3822214" y="179587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5" name="QB_7_AN.38_1#3ca1168fb.blank?vaa=1&amp;vcp=1&amp;vis=1&amp;pid=a763ba827&amp;color=0,0,0&amp;vpa=24&amp;vtp=1&amp;vaab=1&amp;bbb=1"/>
          <p:cNvSpPr/>
          <p:nvPr/>
        </p:nvSpPr>
        <p:spPr>
          <a:xfrm>
            <a:off x="4533414" y="291709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中下</a:t>
            </a:r>
            <a:endParaRPr lang="en-US" altLang="zh-CN" sz="2800" dirty="0"/>
          </a:p>
        </p:txBody>
      </p:sp>
      <p:sp>
        <p:nvSpPr>
          <p:cNvPr id="6" name="QB_7_AN.39_1#3ca1168fb.blank?vaa=1&amp;vcp=1&amp;vis=1&amp;pid=a763ba827&amp;color=0,0,0&amp;vpa=25&amp;vtp=1&amp;vaab=1&amp;bbb=1"/>
          <p:cNvSpPr/>
          <p:nvPr/>
        </p:nvSpPr>
        <p:spPr>
          <a:xfrm>
            <a:off x="9486415" y="51532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50e33b99?vcp=1&amp;pid=fc6b3bdd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影响聚落分布的主要因素</a:t>
            </a:r>
            <a:endParaRPr lang="en-US" altLang="zh-CN" sz="2800" dirty="0"/>
          </a:p>
        </p:txBody>
      </p:sp>
      <p:pic>
        <p:nvPicPr>
          <p:cNvPr id="3" name="P_6_BD#050e33b99?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185" y="1236009"/>
            <a:ext cx="5603439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0e33b99?sp=1&amp;vcp=1&amp;pid=fc6b3bdd1&amp;color=0,0,0&amp;vtp=1&amp;vaab=1&amp;bt=1&amp;bbb=1"/>
          <p:cNvSpPr/>
          <p:nvPr/>
        </p:nvSpPr>
        <p:spPr>
          <a:xfrm>
            <a:off x="539496" y="43294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（3）传统民居与自然环境的关系</a:t>
            </a:r>
            <a:endParaRPr lang="en-US" altLang="zh-CN" sz="2800" dirty="0"/>
          </a:p>
        </p:txBody>
      </p:sp>
      <p:graphicFrame>
        <p:nvGraphicFramePr>
          <p:cNvPr id="24" name="P_6_BD#050e33b99?colgroup=5,7,7,7&amp;vcp=1&amp;pid=fc6b3bd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366641"/>
              </p:ext>
            </p:extLst>
          </p:nvPr>
        </p:nvGraphicFramePr>
        <p:xfrm>
          <a:off x="539496" y="949747"/>
          <a:ext cx="11064240" cy="5320411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880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西亚的碉堡房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东南亚的高架屋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北极地区因纽特人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的冰屋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20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400"/>
                        </a:lnSpc>
                      </a:pPr>
                      <a:r>
                        <a:rPr lang="en-US" altLang="zh-CN" sz="70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0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当地气候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气候终年炎热干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多风沙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气候终年高温多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气候终年严寒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071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民居建筑特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厚墙隔热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小窗减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少白天热风进入室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上层住人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下层储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凉爽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用冰块构筑成的小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保温效果较好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_6_BD#050e33b99.table_image?tii=8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122084"/>
            <a:ext cx="161848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050e33b99.table_image?tii=9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9068" y="2085508"/>
            <a:ext cx="1719072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050e33b99.table_image?tii=10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156" y="2080936"/>
            <a:ext cx="171907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050e33b99?colgroup=5,7,7,7&amp;vcp=1&amp;pid=fc6b3bdd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27825"/>
              </p:ext>
            </p:extLst>
          </p:nvPr>
        </p:nvGraphicFramePr>
        <p:xfrm>
          <a:off x="539496" y="971904"/>
          <a:ext cx="10988064" cy="5340098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黄土高原的窑洞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西双版纳的竹楼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江南水乡的砖墙斜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顶屋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170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500"/>
                        </a:lnSpc>
                      </a:pPr>
                      <a:r>
                        <a:rPr lang="en-US" altLang="zh-CN" sz="6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6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当地气候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气候潮湿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气候雨热同期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季降水丰富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民居建筑特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点与功能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利用黄土的直立性挖成窑洞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冬暖夏凉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就地取材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搭建成竹楼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可通风防潮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于雨水下泄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6_BD#050e33b99.table_image?tii=11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136463"/>
            <a:ext cx="1618488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6_BD#050e33b99.table_image?tii=12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360" y="2150179"/>
            <a:ext cx="1618488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050e33b99.table_image?tii=13&amp;vcp=1&amp;pid=fc6b3bdd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9448" y="2127319"/>
            <a:ext cx="161848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050e33b99?colgroup=5,7,7,7&amp;vcp=1&amp;pid=fc6b3bdd1&amp;color=0,0,0&amp;vtp=1&amp;vaab=1&amp;bt=1&amp;bbb=1">
            <a:extLst>
              <a:ext uri="{FF2B5EF4-FFF2-40B4-BE49-F238E27FC236}">
                <a16:creationId xmlns:a16="http://schemas.microsoft.com/office/drawing/2014/main" id="{78159C57-C1C7-EB36-A58F-07255B0F8E77}"/>
              </a:ext>
            </a:extLst>
          </p:cNvPr>
          <p:cNvSpPr txBox="1"/>
          <p:nvPr/>
        </p:nvSpPr>
        <p:spPr>
          <a:xfrm>
            <a:off x="10885591" y="34236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50e33b99?sp=1&amp;vcp=1&amp;pid=fc6b3bdd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.聚落与世界文化遗产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（1）如何处理好聚落发展与世界文化遗产保护之间的关系，是全人类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共同面临的问题。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（2）我国的世界文化遗产有长城、北京故宫、布达拉宫、平遥古城、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丽江古城、皖南古村落、澳门历史城区等。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6708d99?vcp=1&amp;pid=f53614886&amp;color=197,144,191&amp;vtp=1&amp;vaab=1&amp;bt=1&amp;bbb=1"/>
          <p:cNvSpPr/>
          <p:nvPr/>
        </p:nvSpPr>
        <p:spPr>
          <a:xfrm>
            <a:off x="539496" y="4483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发展与合作</a:t>
            </a:r>
            <a:endParaRPr lang="en-US" altLang="zh-CN" sz="3200" dirty="0"/>
          </a:p>
        </p:txBody>
      </p:sp>
      <p:sp>
        <p:nvSpPr>
          <p:cNvPr id="3" name="QB_6_BD.40_1#a903272ec?sp=1&amp;vaa=1&amp;vcp=1&amp;vis=1&amp;pid=d76708d99&amp;color=0,0,0&amp;vtp=1&amp;vaab=1&amp;bbb=1"/>
          <p:cNvSpPr/>
          <p:nvPr/>
        </p:nvSpPr>
        <p:spPr>
          <a:xfrm>
            <a:off x="539496" y="11659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1.发达国家与发展中国家</a:t>
            </a:r>
            <a:endParaRPr lang="en-US" altLang="zh-CN" sz="2800" dirty="0"/>
          </a:p>
        </p:txBody>
      </p:sp>
      <p:graphicFrame>
        <p:nvGraphicFramePr>
          <p:cNvPr id="27" name="QB_6_BD.40_2#a903272ec?colgroup=2,2,2,7,6,6&amp;vaa=1&amp;vcp=1&amp;vis=1&amp;pid=d76708d9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595514"/>
              </p:ext>
            </p:extLst>
          </p:nvPr>
        </p:nvGraphicFramePr>
        <p:xfrm>
          <a:off x="539496" y="1852750"/>
          <a:ext cx="11055096" cy="443446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主要分布在北半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球的北部［欧洲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（欧洲西部是发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达国家最为集中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的地区）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大洋洲］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大利亚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国际上通常以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南”“北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”分别代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指发展中国家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和发达国家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41_1#a903272ec.blank?vaa=1&amp;vcp=1&amp;vis=1&amp;pid=d76708d99&amp;color=0,0,0&amp;vpa=26&amp;vtp=1&amp;vaab=1&amp;bbb=1&amp;hb=1"/>
          <p:cNvSpPr/>
          <p:nvPr/>
        </p:nvSpPr>
        <p:spPr>
          <a:xfrm>
            <a:off x="1800216" y="3222001"/>
            <a:ext cx="9611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B_6_BD.42_1#a903272ec?colgroup=2,2,2,6,5,7&amp;vaa=1&amp;vcp=1&amp;vis=1&amp;pid=d76708d9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25249"/>
              </p:ext>
            </p:extLst>
          </p:nvPr>
        </p:nvGraphicFramePr>
        <p:xfrm>
          <a:off x="539496" y="1286700"/>
          <a:ext cx="11055096" cy="4989196"/>
        </p:xfrm>
        <a:graphic>
          <a:graphicData uri="http://schemas.openxmlformats.org/drawingml/2006/table">
            <a:tbl>
              <a:tblPr/>
              <a:tblGrid>
                <a:gridCol w="115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49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半球的南部和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南半球（亚洲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南美洲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泰国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尼西亚等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南北对话”是指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发展中国家和发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达国家之间的政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经济商谈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南南合作”是指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发展中国家之间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的互助合作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43_1#a903272ec.blank?vaa=1&amp;vcp=1&amp;vis=1&amp;pid=d76708d99&amp;color=0,0,0&amp;vpa=27&amp;vtp=1&amp;vaab=1&amp;bbb=1&amp;hb=1"/>
          <p:cNvSpPr/>
          <p:nvPr/>
        </p:nvSpPr>
        <p:spPr>
          <a:xfrm>
            <a:off x="1763640" y="2933319"/>
            <a:ext cx="92456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</a:t>
            </a:r>
            <a:endParaRPr lang="en-US" altLang="zh-CN" sz="2800" dirty="0"/>
          </a:p>
        </p:txBody>
      </p:sp>
      <p:sp>
        <p:nvSpPr>
          <p:cNvPr id="2" name="QB_6_BD.42_1#a903272ec?colgroup=2,2,2,6,5,7&amp;vaa=1&amp;vcp=1&amp;vis=1&amp;pid=d76708d99&amp;color=0,0,0&amp;vtp=1&amp;vaab=1&amp;bt=1&amp;bbb=1">
            <a:extLst>
              <a:ext uri="{FF2B5EF4-FFF2-40B4-BE49-F238E27FC236}">
                <a16:creationId xmlns:a16="http://schemas.microsoft.com/office/drawing/2014/main" id="{673CE77C-0FC1-061D-2F3A-250AA7824A25}"/>
              </a:ext>
            </a:extLst>
          </p:cNvPr>
          <p:cNvSpPr txBox="1"/>
          <p:nvPr/>
        </p:nvSpPr>
        <p:spPr>
          <a:xfrm>
            <a:off x="10876447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f6bf1ec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3ff6bf1ec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bca6778?vcp=1&amp;pid=d76708d99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世界上有些富裕国家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如依靠出口石油获得高收入的卡塔尔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阿拉伯联合酋长国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沙特阿拉伯等国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并不属于发达国家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发达国家并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不是在所有领域均超越发展中国家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如印度的软件产业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中国的航天业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核工业等已跻身世界前列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7bca6778?sp=1&amp;vcp=1&amp;pid=d76708d99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2.国际经济合作：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当今世界，各国、各地区的经济联系越来越密切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、技术、资本、人才、信息等逐渐成为全球共享的财富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，世界经济日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益向全球化的方向发展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加强国际经济合作尤其重要。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进入21世纪，发达国家经济发展相对缓慢；一些发展中国家经济增长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迅速，并成为推动世界经济增长的主要动因。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cc6c2e2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0bcc6c2e2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36b2bf0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世界的人口与人种</a:t>
            </a:r>
            <a:endParaRPr lang="en-US" altLang="zh-CN" sz="3200" dirty="0"/>
          </a:p>
        </p:txBody>
      </p:sp>
      <p:sp>
        <p:nvSpPr>
          <p:cNvPr id="3" name="QO_6_BD.44_1#7a09ade32?sp=1&amp;vaa=1&amp;vcp=1&amp;vis=1&amp;pid=e536b2bf0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（2023·河南·中考）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人口分布受到多种因素的影响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。一个地区人口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数量过多或过少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，都会出现人口问题。读南美洲人口分布示意图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15" name="QO_6_BD.44_2#7a09ade32?vaa=1&amp;vcp=1&amp;vis=1&amp;pid=e536b2bf0&amp;color=0,0,0&amp;tib=255,255,255&amp;vtp=1&amp;vaab=1" descr="preencoded.png">
            <a:extLst>
              <a:ext uri="{FF2B5EF4-FFF2-40B4-BE49-F238E27FC236}">
                <a16:creationId xmlns:a16="http://schemas.microsoft.com/office/drawing/2014/main" id="{75438462-EB95-0351-562E-9FB3B342C5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7645" y="3242101"/>
            <a:ext cx="2573665" cy="295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5_1#6f8e0a4d4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6F298839-FBA2-7817-DBDA-1405431371B4}"/>
              </a:ext>
            </a:extLst>
          </p:cNvPr>
          <p:cNvSpPr/>
          <p:nvPr/>
        </p:nvSpPr>
        <p:spPr>
          <a:xfrm>
            <a:off x="539496" y="1916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南美洲的人口集中分布在(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5_2#6f8e0a4d4.choices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C7563013-328D-2DAF-CE0C-A1DBCDE0B634}"/>
              </a:ext>
            </a:extLst>
          </p:cNvPr>
          <p:cNvSpPr/>
          <p:nvPr/>
        </p:nvSpPr>
        <p:spPr>
          <a:xfrm>
            <a:off x="539496" y="25522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.河流沿岸</a:t>
            </a:r>
            <a:endParaRPr lang="en-US" altLang="zh-CN" sz="2800" dirty="0"/>
          </a:p>
        </p:txBody>
      </p:sp>
      <p:sp>
        <p:nvSpPr>
          <p:cNvPr id="4" name="QC_7_AS.1_1#6f8e0a4d4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4B2C72F3-A3A0-D24A-1A57-3C6959C51731}"/>
              </a:ext>
            </a:extLst>
          </p:cNvPr>
          <p:cNvSpPr/>
          <p:nvPr/>
        </p:nvSpPr>
        <p:spPr>
          <a:xfrm>
            <a:off x="539496" y="3821416"/>
            <a:ext cx="111998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南美洲东南部人口密度较大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人口分布较为集中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49_1#38e57f44d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D78B6307-B943-DAC7-280F-E7D24F2A5240}"/>
              </a:ext>
            </a:extLst>
          </p:cNvPr>
          <p:cNvSpPr/>
          <p:nvPr/>
        </p:nvSpPr>
        <p:spPr>
          <a:xfrm>
            <a:off x="539496" y="4443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影响图中甲区域人口分布的主要因素是(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49_2#38e57f44d.choices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446F7A4A-5C1A-BCC9-F5DF-77FD1900FA5F}"/>
              </a:ext>
            </a:extLst>
          </p:cNvPr>
          <p:cNvSpPr/>
          <p:nvPr/>
        </p:nvSpPr>
        <p:spPr>
          <a:xfrm>
            <a:off x="539496" y="50691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B.矿产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D.气候</a:t>
            </a:r>
            <a:endParaRPr lang="en-US" altLang="zh-CN" sz="2800" dirty="0"/>
          </a:p>
        </p:txBody>
      </p:sp>
      <p:sp>
        <p:nvSpPr>
          <p:cNvPr id="8" name="QC_7_AS.3_1#38e57f44d?vaa=1&amp;vcp=1&amp;vis=1&amp;pid=7a09ade32&amp;color=0,0,0&amp;vtp=1&amp;vaab=1&amp;bbb=1">
            <a:extLst>
              <a:ext uri="{FF2B5EF4-FFF2-40B4-BE49-F238E27FC236}">
                <a16:creationId xmlns:a16="http://schemas.microsoft.com/office/drawing/2014/main" id="{2C8E099B-37B9-7BA2-2956-51DC01FD777A}"/>
              </a:ext>
            </a:extLst>
          </p:cNvPr>
          <p:cNvSpPr/>
          <p:nvPr/>
        </p:nvSpPr>
        <p:spPr>
          <a:xfrm>
            <a:off x="539496" y="56908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甲区域地处热带雨林地区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气候过于湿热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2_1#6f8e0a4d4.bracket?vaa=1&amp;vcp=1&amp;vis=1&amp;pid=7a09ade32&amp;color=0,0,0&amp;vpa=28&amp;vtp=1&amp;vaab=1">
            <a:extLst>
              <a:ext uri="{FF2B5EF4-FFF2-40B4-BE49-F238E27FC236}">
                <a16:creationId xmlns:a16="http://schemas.microsoft.com/office/drawing/2014/main" id="{A9DCE22A-C89E-8AFE-A3C1-7BE01B215040}"/>
              </a:ext>
            </a:extLst>
          </p:cNvPr>
          <p:cNvSpPr/>
          <p:nvPr/>
        </p:nvSpPr>
        <p:spPr>
          <a:xfrm>
            <a:off x="5617115" y="19032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AN.51_1#38e57f44d.bracket?vaa=1&amp;vcp=1&amp;vis=1&amp;pid=7a09ade32&amp;color=0,0,0&amp;vpa=29&amp;vtp=1&amp;vaab=1">
            <a:extLst>
              <a:ext uri="{FF2B5EF4-FFF2-40B4-BE49-F238E27FC236}">
                <a16:creationId xmlns:a16="http://schemas.microsoft.com/office/drawing/2014/main" id="{E9C5E1D3-09C6-40A7-3DC4-25E1D34C8494}"/>
              </a:ext>
            </a:extLst>
          </p:cNvPr>
          <p:cNvSpPr/>
          <p:nvPr/>
        </p:nvSpPr>
        <p:spPr>
          <a:xfrm>
            <a:off x="7750714" y="44297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44_2#7a09ade32?vaa=1&amp;vcp=1&amp;vis=1&amp;pid=e536b2bf0&amp;color=0,0,0&amp;tib=255,255,255&amp;vtp=1&amp;vaab=1" descr="preencoded.png">
            <a:extLst>
              <a:ext uri="{FF2B5EF4-FFF2-40B4-BE49-F238E27FC236}">
                <a16:creationId xmlns:a16="http://schemas.microsoft.com/office/drawing/2014/main" id="{BD22EF48-139D-8983-8483-8D4F75505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652" y="560460"/>
            <a:ext cx="2840619" cy="326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413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9b2066201?htil=1&amp;vaa=1&amp;vcp=1&amp;vis=1&amp;pid=7a09ade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9331" y="923131"/>
            <a:ext cx="3520440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3_2#9b2066201?htil=1&amp;sp=1&amp;vaa=1&amp;vcp=1&amp;vis=1&amp;pid=7a09ade32&amp;color=0,0,0&amp;vtp=1&amp;vaab=1&amp;bt=1&amp;bbb=1&amp;hb=1&amp;hs=1"/>
          <p:cNvSpPr/>
          <p:nvPr/>
        </p:nvSpPr>
        <p:spPr>
          <a:xfrm>
            <a:off x="539496" y="904843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（3）图中乙区域的人口状况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，可能带来的问题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5_1#9b2066201.bracket?vaa=1&amp;vcp=1&amp;vis=1&amp;pid=7a09ade32&amp;color=0,0,0&amp;vpa=30&amp;vtp=1&amp;vaab=1"/>
          <p:cNvSpPr/>
          <p:nvPr/>
        </p:nvSpPr>
        <p:spPr>
          <a:xfrm>
            <a:off x="1172115" y="1539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3_3#9b2066201?htil=1&amp;vaa=1&amp;vcp=1&amp;vis=1&amp;pid=7a09ade32&amp;color=0,0,0&amp;vtp=1&amp;vaab=1&amp;bbb=1&amp;hb=1&amp;hs=1"/>
          <p:cNvSpPr/>
          <p:nvPr/>
        </p:nvSpPr>
        <p:spPr>
          <a:xfrm>
            <a:off x="539496" y="2187860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①劳动力短缺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②交通压力增大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居住条件差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国防兵源不足</a:t>
            </a:r>
            <a:endParaRPr lang="en-US" altLang="zh-CN" sz="2800" dirty="0"/>
          </a:p>
        </p:txBody>
      </p:sp>
      <p:sp>
        <p:nvSpPr>
          <p:cNvPr id="6" name="QC_7_BD.53_4#9b2066201.choices?htil=1&amp;vaa=1&amp;vcp=1&amp;vis=1&amp;pid=7a09ade32&amp;color=0,0,0&amp;vtp=1&amp;vaab=1&amp;bbb=1&amp;hs=1"/>
          <p:cNvSpPr/>
          <p:nvPr/>
        </p:nvSpPr>
        <p:spPr>
          <a:xfrm>
            <a:off x="539496" y="3457035"/>
            <a:ext cx="74523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36115" algn="l"/>
                <a:tab pos="3834130" algn="l"/>
                <a:tab pos="5732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9b2066201?htil=1&amp;vaa=1&amp;vcp=1&amp;vis=1&amp;pid=7a09ade32&amp;color=0,0,0&amp;vtp=1&amp;vaab=1&amp;bbb=1&amp;hb=1&amp;hs=1"/>
          <p:cNvSpPr/>
          <p:nvPr/>
        </p:nvSpPr>
        <p:spPr>
          <a:xfrm>
            <a:off x="539496" y="4086510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乙区域人口密度大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人口数量多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能带来交通压力增大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居住条件差等问题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</a:t>
            </a:r>
            <a:endParaRPr lang="en-US" altLang="zh-CN" sz="2800" dirty="0"/>
          </a:p>
        </p:txBody>
      </p:sp>
      <p:sp>
        <p:nvSpPr>
          <p:cNvPr id="9" name="QC_7_AS.1_1#9b2066201?htil=1&amp;vaa=1&amp;vcp=1&amp;vis=1&amp;pid=7a09ade32&amp;color=0,0,0&amp;vtp=1&amp;vaab=1&amp;bbb=1&amp;hb=1&amp;hs=1">
            <a:extLst>
              <a:ext uri="{FF2B5EF4-FFF2-40B4-BE49-F238E27FC236}">
                <a16:creationId xmlns:a16="http://schemas.microsoft.com/office/drawing/2014/main" id="{DFCC06E2-9B26-90D2-CD80-E756DD49B9CF}"/>
              </a:ext>
            </a:extLst>
          </p:cNvPr>
          <p:cNvSpPr/>
          <p:nvPr/>
        </p:nvSpPr>
        <p:spPr>
          <a:xfrm>
            <a:off x="539995" y="535568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动力短缺和国防兵源不足属于人口增长过慢产生的问题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de9bb8d0?sp=1&amp;vcp=1&amp;pid=e536b2bf0&amp;color=0,0,0&amp;vtp=1&amp;vaab=1&amp;bt=1&amp;bbb=1"/>
          <p:cNvSpPr/>
          <p:nvPr/>
        </p:nvSpPr>
        <p:spPr>
          <a:xfrm>
            <a:off x="541020" y="5487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7_1#056fa8004?vaa=1&amp;vcp=1&amp;vis=1&amp;pid=e536b2bf0&amp;color=0,0,0&amp;vtp=1&amp;vaab=1&amp;bbb=1&amp;hb=1"/>
          <p:cNvSpPr/>
          <p:nvPr/>
        </p:nvSpPr>
        <p:spPr>
          <a:xfrm>
            <a:off x="541020" y="11764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世界人口分布不平衡，但又有一定的规律性。结合所学知识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59_1#f9c8d1333?sp=1&amp;vaa=1&amp;vcp=1&amp;vis=1&amp;pid=056fa8004&amp;color=0,0,0&amp;vtp=1&amp;vaab=1&amp;bt=1&amp;bbb=1&amp;hb=1"/>
          <p:cNvSpPr/>
          <p:nvPr/>
        </p:nvSpPr>
        <p:spPr>
          <a:xfrm>
            <a:off x="539496" y="24559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（1）从南北半球和纬度位置分布来看，世界人口稠密地区主要分布在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_1#f9c8d1333.bracket?vaa=1&amp;vcp=1&amp;vis=1&amp;pid=056fa8004&amp;color=0,0,0&amp;vpa=31&amp;vtp=1&amp;vaab=1"/>
          <p:cNvSpPr/>
          <p:nvPr/>
        </p:nvSpPr>
        <p:spPr>
          <a:xfrm>
            <a:off x="816515" y="30903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59_2#f9c8d1333?vaa=1&amp;vcp=1&amp;vis=1&amp;pid=056fa8004&amp;color=0,0,0&amp;vtp=1&amp;vaab=1&amp;bbb=1"/>
          <p:cNvSpPr/>
          <p:nvPr/>
        </p:nvSpPr>
        <p:spPr>
          <a:xfrm>
            <a:off x="539496" y="37230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①南半球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②北半球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③中、低纬度地区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④高纬度地区</a:t>
            </a:r>
            <a:endParaRPr lang="en-US" altLang="zh-CN" sz="2800" dirty="0"/>
          </a:p>
        </p:txBody>
      </p:sp>
      <p:sp>
        <p:nvSpPr>
          <p:cNvPr id="8" name="QC_7_BD.59_3#f9c8d1333.choices?vaa=1&amp;vcp=1&amp;vis=1&amp;pid=056fa8004&amp;color=0,0,0&amp;vtp=1&amp;vaab=1&amp;bbb=1"/>
          <p:cNvSpPr/>
          <p:nvPr/>
        </p:nvSpPr>
        <p:spPr>
          <a:xfrm>
            <a:off x="539496" y="4344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9" name="QC_7_BD.61_1#d5f43adef?vaa=1&amp;vcp=1&amp;vis=1&amp;pid=056fa8004&amp;color=0,0,0&amp;vtp=1&amp;vaab=1&amp;bbb=1"/>
          <p:cNvSpPr/>
          <p:nvPr/>
        </p:nvSpPr>
        <p:spPr>
          <a:xfrm>
            <a:off x="539496" y="49663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世界人口稠密地区的共同气候特点是(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2_1#d5f43adef.bracket?vaa=1&amp;vcp=1&amp;vis=1&amp;pid=056fa8004&amp;color=0,0,0&amp;vpa=32&amp;vtp=1&amp;vaab=1"/>
          <p:cNvSpPr/>
          <p:nvPr/>
        </p:nvSpPr>
        <p:spPr>
          <a:xfrm>
            <a:off x="7395114" y="495304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BD.61_2#d5f43adef.choices?vaa=1&amp;vcp=1&amp;vis=1&amp;pid=056fa8004&amp;color=0,0,0&amp;vtp=1&amp;vaab=1&amp;bbb=1"/>
          <p:cNvSpPr/>
          <p:nvPr/>
        </p:nvSpPr>
        <p:spPr>
          <a:xfrm>
            <a:off x="539496" y="55880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.高温多雨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B.炎热干燥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C.寒冷干燥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.温暖湿润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QC_7_BD.63_1#25cf1ce03?vaa=1&amp;vcp=1&amp;vis=1&amp;pid=056fa8004&amp;color=0,0,0&amp;vtp=1&amp;vaab=1&amp;bbb=1"/>
          <p:cNvSpPr/>
          <p:nvPr/>
        </p:nvSpPr>
        <p:spPr>
          <a:xfrm>
            <a:off x="629143" y="705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（3）受地形因素的影响，下列地区属于人口稀疏地区的是(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64_1#25cf1ce03.bracket?vaa=1&amp;vcp=1&amp;vis=1&amp;pid=056fa8004&amp;color=0,0,0&amp;vpa=33&amp;vtp=1&amp;vaab=1"/>
          <p:cNvSpPr/>
          <p:nvPr/>
        </p:nvSpPr>
        <p:spPr>
          <a:xfrm>
            <a:off x="9973961" y="6920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7_BD.63_2#25cf1ce03.choices?vaa=1&amp;vcp=1&amp;vis=1&amp;pid=056fa8004&amp;color=0,0,0&amp;vtp=1&amp;vaab=1&amp;bbb=1"/>
          <p:cNvSpPr/>
          <p:nvPr/>
        </p:nvSpPr>
        <p:spPr>
          <a:xfrm>
            <a:off x="629143" y="13348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.撒哈拉沙漠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C.亚马孙平原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.长江中下游平原</a:t>
            </a:r>
            <a:endParaRPr lang="en-US" altLang="zh-CN" sz="2800" dirty="0"/>
          </a:p>
        </p:txBody>
      </p:sp>
      <p:sp>
        <p:nvSpPr>
          <p:cNvPr id="12" name="QO_6_AS.1_1#056fa8004?vaa=1&amp;vcp=1&amp;vis=1&amp;pid=e536b2bf0&amp;color=0,0,0&amp;vtp=1&amp;vaab=1&amp;bbb=1&amp;hb=1">
            <a:extLst>
              <a:ext uri="{FF2B5EF4-FFF2-40B4-BE49-F238E27FC236}">
                <a16:creationId xmlns:a16="http://schemas.microsoft.com/office/drawing/2014/main" id="{14E3C38E-F371-0C96-8B20-75B45A1EBD5C}"/>
              </a:ext>
            </a:extLst>
          </p:cNvPr>
          <p:cNvSpPr/>
          <p:nvPr/>
        </p:nvSpPr>
        <p:spPr>
          <a:xfrm>
            <a:off x="413990" y="293097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提示：青藏高原地势高峻，海拔高，气温低，自然环境恶劣，人口稀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疏。撒哈拉沙漠属于极端干旱的沙漠地区，人口稀疏。亚马孙平原气候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过于湿热，人口稀疏。长江中下游平原地处我国东部沿海地区，经济发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达，人口稠密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85ddbfc32?vaa=1&amp;vcp=1&amp;vis=1&amp;pid=e536b2bf0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一方水土养一方人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，茫茫撒哈拉沙漠将非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洲分隔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。撒哈拉沙漠南、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北两侧的主要人种分别为(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7_1#85ddbfc32.bracket?vaa=1&amp;vcp=1&amp;vis=1&amp;pid=e536b2bf0&amp;color=0,0,0&amp;vpa=34&amp;vtp=1&amp;vaab=1"/>
          <p:cNvSpPr/>
          <p:nvPr/>
        </p:nvSpPr>
        <p:spPr>
          <a:xfrm>
            <a:off x="8639714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5_2#85ddbfc32.choices?vaa=1&amp;vcp=1&amp;vis=1&amp;pid=e536b2bf0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A.黑色人种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、白色人种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、黑色人种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、白色人种</a:t>
            </a:r>
            <a:endParaRPr lang="en-US" altLang="zh-CN" sz="2800" dirty="0"/>
          </a:p>
        </p:txBody>
      </p:sp>
      <p:sp>
        <p:nvSpPr>
          <p:cNvPr id="5" name="QC_6_AS.1_1#85ddbfc32?vaa=1&amp;vcp=1&amp;vis=1&amp;pid=e536b2bf0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撒哈拉沙漠以南分布的主要人种是黑色人种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撒哈拉沙漠以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北分布的主要人种是白色人种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78c5351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世界的语言和宗教</a:t>
            </a:r>
            <a:endParaRPr lang="en-US" altLang="zh-CN" sz="3200" dirty="0"/>
          </a:p>
        </p:txBody>
      </p:sp>
      <p:sp>
        <p:nvSpPr>
          <p:cNvPr id="3" name="QO_6_BD.69_1#12d26905e?sp=1&amp;vaa=1&amp;vcp=1&amp;vis=1&amp;pid=b378c535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埃及位于非洲东北部，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地处欧、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、非三大洲的交界地带。结合下图，完成下列各题。</a:t>
            </a:r>
            <a:endParaRPr lang="en-US" altLang="zh-CN" sz="2800" dirty="0"/>
          </a:p>
        </p:txBody>
      </p:sp>
      <p:pic>
        <p:nvPicPr>
          <p:cNvPr id="4" name="QO_6_BD.69_2#12d26905e?vaa=1&amp;vcp=1&amp;vis=1&amp;pid=b378c53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7220" y="2601386"/>
            <a:ext cx="4114512" cy="380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55889962b?colgroup=15,13&amp;vcp=1&amp;pid=3ff6bf1e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72334"/>
              </p:ext>
            </p:extLst>
          </p:nvPr>
        </p:nvGraphicFramePr>
        <p:xfrm>
          <a:off x="539496" y="1133729"/>
          <a:ext cx="11091672" cy="4590542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19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简要归纳世界人口数量变化和人口空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能够举例说明人口问题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产生的原因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影响及解决措施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800"/>
                        </a:lnSpc>
                      </a:pPr>
                      <a:r>
                        <a:rPr lang="en-US" altLang="zh-CN" sz="1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1&amp;vcp=1&amp;pid=3ff6bf1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1810893"/>
            <a:ext cx="48188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0_1#faff9fb0b?htil=2&amp;vaa=1&amp;vcp=1&amp;vis=1&amp;pid=12d2690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0660" y="1220216"/>
            <a:ext cx="429768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0_2#faff9fb0b?htil=2&amp;vaa=1&amp;vcp=1&amp;vis=1&amp;pid=12d26905e&amp;color=0,0,0&amp;vtp=1&amp;vaab=1&amp;bt=1&amp;bbb=1&amp;hb=1"/>
          <p:cNvSpPr/>
          <p:nvPr/>
        </p:nvSpPr>
        <p:spPr>
          <a:xfrm>
            <a:off x="539496" y="1201928"/>
            <a:ext cx="66842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（1）读图并结合所学知识分析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，下列叙述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0_3#faff9fb0b.choices?htil=2&amp;vaa=1&amp;vcp=1&amp;vis=1&amp;pid=12d26905e&amp;color=0,0,0&amp;vtp=1&amp;vaab=1&amp;bbb=1&amp;hb=1"/>
          <p:cNvSpPr/>
          <p:nvPr/>
        </p:nvSpPr>
        <p:spPr>
          <a:xfrm>
            <a:off x="539496" y="2484945"/>
            <a:ext cx="668426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A.埃及以白色人种为主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.埃及居民多信仰伊斯兰教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.尼罗河自南向北流经埃及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.埃及地跨亚、非两大洲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，濒临红海和地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，气候湿润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faff9fb0b?vaa=1&amp;vcp=1&amp;vis=1&amp;pid=12d26905e&amp;color=0,0,0&amp;vtp=1&amp;vaab=1&amp;bbb=1&amp;hb=1&amp;htil=1">
            <a:extLst>
              <a:ext uri="{FF2B5EF4-FFF2-40B4-BE49-F238E27FC236}">
                <a16:creationId xmlns:a16="http://schemas.microsoft.com/office/drawing/2014/main" id="{5CA91E18-AD84-7CD4-4A77-93313C0B2C62}"/>
              </a:ext>
            </a:extLst>
          </p:cNvPr>
          <p:cNvSpPr/>
          <p:nvPr/>
        </p:nvSpPr>
        <p:spPr>
          <a:xfrm>
            <a:off x="539496" y="1360764"/>
            <a:ext cx="66761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埃及北部的地中海沿岸为地中海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冬季温和多雨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夏季炎热干燥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他地区均为热带沙漠气候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气候终年炎热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faff9fb0b?vaa=1&amp;vcp=1&amp;vis=1&amp;pid=12d26905e&amp;color=0,0,0&amp;vtp=1&amp;vaab=1&amp;bbb=1&amp;htil=1">
            <a:extLst>
              <a:ext uri="{FF2B5EF4-FFF2-40B4-BE49-F238E27FC236}">
                <a16:creationId xmlns:a16="http://schemas.microsoft.com/office/drawing/2014/main" id="{09CECE3E-79D2-4F03-2A65-04EFF3624052}"/>
              </a:ext>
            </a:extLst>
          </p:cNvPr>
          <p:cNvSpPr/>
          <p:nvPr/>
        </p:nvSpPr>
        <p:spPr>
          <a:xfrm>
            <a:off x="539496" y="3919642"/>
            <a:ext cx="6676136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O_6_BD.70_1#faff9fb0b?htil=2&amp;vaa=1&amp;vcp=1&amp;vis=1&amp;pid=12d26905e&amp;color=0,0,0&amp;tib=255,255,255&amp;vtp=1&amp;vaab=1" descr="preencoded.png">
            <a:extLst>
              <a:ext uri="{FF2B5EF4-FFF2-40B4-BE49-F238E27FC236}">
                <a16:creationId xmlns:a16="http://schemas.microsoft.com/office/drawing/2014/main" id="{D8219DDD-6E8E-1FEF-9E8B-76C9964D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935" y="1501308"/>
            <a:ext cx="429768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7157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4_1#d7cc407f1?vaa=1&amp;vcp=1&amp;vis=1&amp;pid=12d26905e&amp;color=0,0,0&amp;vtp=1&amp;vaab=1&amp;bbb=1&amp;htil=1">
            <a:extLst>
              <a:ext uri="{FF2B5EF4-FFF2-40B4-BE49-F238E27FC236}">
                <a16:creationId xmlns:a16="http://schemas.microsoft.com/office/drawing/2014/main" id="{CD824F70-672A-DBA8-F3CE-12271C399455}"/>
              </a:ext>
            </a:extLst>
          </p:cNvPr>
          <p:cNvSpPr/>
          <p:nvPr/>
        </p:nvSpPr>
        <p:spPr>
          <a:xfrm>
            <a:off x="539995" y="21708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埃及的通用语言为(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4_2#d7cc407f1.choices?vaa=1&amp;vcp=1&amp;vis=1&amp;pid=12d26905e&amp;color=0,0,0&amp;vtp=1&amp;vaab=1&amp;bbb=1&amp;htil=1&amp;hb=1">
            <a:extLst>
              <a:ext uri="{FF2B5EF4-FFF2-40B4-BE49-F238E27FC236}">
                <a16:creationId xmlns:a16="http://schemas.microsoft.com/office/drawing/2014/main" id="{0F05DEB8-9D51-95BA-E789-C07E65CAA831}"/>
              </a:ext>
            </a:extLst>
          </p:cNvPr>
          <p:cNvSpPr/>
          <p:nvPr/>
        </p:nvSpPr>
        <p:spPr>
          <a:xfrm>
            <a:off x="539995" y="2806518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B.阿拉伯语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D.西班牙语</a:t>
            </a:r>
            <a:endParaRPr lang="en-US" altLang="zh-CN" sz="2800" dirty="0"/>
          </a:p>
        </p:txBody>
      </p:sp>
      <p:sp>
        <p:nvSpPr>
          <p:cNvPr id="4" name="QC_7_AS.1_1#d7cc407f1?vaa=1&amp;vcp=1&amp;vis=1&amp;pid=12d26905e&amp;color=0,0,0&amp;vtp=1&amp;vaab=1&amp;bbb=1&amp;htil=1&amp;hb=1">
            <a:extLst>
              <a:ext uri="{FF2B5EF4-FFF2-40B4-BE49-F238E27FC236}">
                <a16:creationId xmlns:a16="http://schemas.microsoft.com/office/drawing/2014/main" id="{D9A43288-DB71-8E6C-B920-A88A3B9C33B5}"/>
              </a:ext>
            </a:extLst>
          </p:cNvPr>
          <p:cNvSpPr/>
          <p:nvPr/>
        </p:nvSpPr>
        <p:spPr>
          <a:xfrm>
            <a:off x="539995" y="408585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由所学知识可知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埃及属于阿拉伯国家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其通用语言为阿拉伯语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6" name="QC_7_AN.76_1#d7cc407f1.bracket?vaa=1&amp;vcp=1&amp;vis=1&amp;pid=12d26905e&amp;color=0,0,0&amp;vpa=36&amp;vtp=1&amp;vaab=1">
            <a:extLst>
              <a:ext uri="{FF2B5EF4-FFF2-40B4-BE49-F238E27FC236}">
                <a16:creationId xmlns:a16="http://schemas.microsoft.com/office/drawing/2014/main" id="{62BDD11A-EFC9-FBBB-CAEE-F12DCEC17EC8}"/>
              </a:ext>
            </a:extLst>
          </p:cNvPr>
          <p:cNvSpPr/>
          <p:nvPr/>
        </p:nvSpPr>
        <p:spPr>
          <a:xfrm>
            <a:off x="4550813" y="21575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763686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bacd1c7c4?vaa=1&amp;vcp=1&amp;vis=1&amp;pid=b378c5351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0_1#bacd1c7c4.bracket?vaa=1&amp;vcp=1&amp;vis=1&amp;pid=b378c5351&amp;color=0,0,0&amp;vpa=37&amp;vtp=1&amp;vaab=1"/>
          <p:cNvSpPr/>
          <p:nvPr/>
        </p:nvSpPr>
        <p:spPr>
          <a:xfrm>
            <a:off x="9354089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8_2#bacd1c7c4.choices?vaa=1&amp;vcp=1&amp;vis=1&amp;pid=b378c5351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A.基督教的教徒统称穆斯林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.汉语是联合国的工作语言之一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.基督教、伊斯兰教和佛教都起源于欧洲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.西亚和北非的居民以黑色人种为主</a:t>
            </a:r>
            <a:endParaRPr lang="en-US" altLang="zh-CN" sz="2800" dirty="0"/>
          </a:p>
        </p:txBody>
      </p:sp>
      <p:sp>
        <p:nvSpPr>
          <p:cNvPr id="5" name="QC_6_AS.1_1#bacd1c7c4?vaa=1&amp;vcp=1&amp;vis=1&amp;pid=b378c5351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伊斯兰教的教徒统称穆斯林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基督教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伊斯兰教和佛教都起源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西亚和北非的居民以白色人种为主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80e39f7?vcp=1&amp;pid=b378c5351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82_1#8c11eb9b5?vaa=1&amp;vcp=1&amp;vis=1&amp;pid=b378c5351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3_1#8c11eb9b5.bracket?vaa=1&amp;vcp=1&amp;vis=1&amp;pid=b378c5351&amp;color=0,0,0&amp;vpa=38&amp;vtp=1&amp;vaab=1"/>
          <p:cNvSpPr/>
          <p:nvPr/>
        </p:nvSpPr>
        <p:spPr>
          <a:xfrm>
            <a:off x="8906414" y="21348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2_2#8c11eb9b5.choices?vaa=1&amp;vcp=1&amp;vis=1&amp;pid=b378c5351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A.黄色人种主要分布在东南亚和南亚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.南、北美洲是黑色人种的故乡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.世界上使用范围最广的语言是英语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.大部分阿拉伯人信仰基督教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adeb2b5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世界的聚落</a:t>
            </a:r>
            <a:endParaRPr lang="en-US" altLang="zh-CN" sz="3200" dirty="0"/>
          </a:p>
        </p:txBody>
      </p:sp>
      <p:sp>
        <p:nvSpPr>
          <p:cNvPr id="3" name="QO_6_BD.84_1#22f5c8055?sp=1&amp;vaa=1&amp;vcp=1&amp;vis=1&amp;pid=a8adeb2b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读下图，完成下列各题。</a:t>
            </a:r>
            <a:endParaRPr lang="en-US" altLang="zh-CN" sz="2800" dirty="0"/>
          </a:p>
        </p:txBody>
      </p:sp>
      <p:pic>
        <p:nvPicPr>
          <p:cNvPr id="4" name="QO_6_BD.84_2#22f5c8055?vaa=1&amp;vcp=1&amp;vis=1&amp;pid=a8adeb2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1958766"/>
            <a:ext cx="7863840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5_1#70fe6bda5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16F676C4-7566-95E2-12CC-BF607DC50D6A}"/>
              </a:ext>
            </a:extLst>
          </p:cNvPr>
          <p:cNvSpPr/>
          <p:nvPr/>
        </p:nvSpPr>
        <p:spPr>
          <a:xfrm>
            <a:off x="539496" y="39075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（1）图示四幅景观图中，属于城市聚落的是(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5_2#70fe6bda5.choices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3E17ED8B-B5CE-14B7-1467-49479C86D1CE}"/>
              </a:ext>
            </a:extLst>
          </p:cNvPr>
          <p:cNvSpPr/>
          <p:nvPr/>
        </p:nvSpPr>
        <p:spPr>
          <a:xfrm>
            <a:off x="539496" y="445980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7" name="QC_7_AS.1_1#70fe6bda5?vaa=1&amp;vcp=1&amp;vis=1&amp;pid=22f5c8055&amp;color=0,0,0&amp;vtp=1&amp;vaab=1&amp;bbb=1&amp;hb=1">
            <a:extLst>
              <a:ext uri="{FF2B5EF4-FFF2-40B4-BE49-F238E27FC236}">
                <a16:creationId xmlns:a16="http://schemas.microsoft.com/office/drawing/2014/main" id="{095618A2-5AC1-1CC6-0425-4402CC0A499D}"/>
              </a:ext>
            </a:extLst>
          </p:cNvPr>
          <p:cNvSpPr/>
          <p:nvPr/>
        </p:nvSpPr>
        <p:spPr>
          <a:xfrm>
            <a:off x="539496" y="49880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分析四幅景观图可知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丙三处聚落规模较小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房屋低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属于乡村聚落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丁处聚落规模大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建筑物高大密集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属于城市聚落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2_1#70fe6bda5.bracket?vaa=1&amp;vcp=1&amp;vis=1&amp;pid=22f5c8055&amp;color=0,0,0&amp;vpa=39&amp;vtp=1&amp;vaab=1">
            <a:extLst>
              <a:ext uri="{FF2B5EF4-FFF2-40B4-BE49-F238E27FC236}">
                <a16:creationId xmlns:a16="http://schemas.microsoft.com/office/drawing/2014/main" id="{A4CD58CE-41A5-6BC2-1447-1FB0BE5B507E}"/>
              </a:ext>
            </a:extLst>
          </p:cNvPr>
          <p:cNvSpPr/>
          <p:nvPr/>
        </p:nvSpPr>
        <p:spPr>
          <a:xfrm>
            <a:off x="7750714" y="3894828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89_1#9296a63a4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DA96D998-80B1-E703-E475-6B34E4E491C9}"/>
              </a:ext>
            </a:extLst>
          </p:cNvPr>
          <p:cNvSpPr/>
          <p:nvPr/>
        </p:nvSpPr>
        <p:spPr>
          <a:xfrm>
            <a:off x="539496" y="10882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下列有利于聚落形成和发展的条件是(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89_2#9296a63a4.choices?vaa=1&amp;vcp=1&amp;vis=1&amp;pid=22f5c8055&amp;color=0,0,0&amp;vtp=1&amp;vaab=1&amp;bbb=1">
            <a:extLst>
              <a:ext uri="{FF2B5EF4-FFF2-40B4-BE49-F238E27FC236}">
                <a16:creationId xmlns:a16="http://schemas.microsoft.com/office/drawing/2014/main" id="{A14014F9-3FE8-FA7C-051B-5F0F50DE78EA}"/>
              </a:ext>
            </a:extLst>
          </p:cNvPr>
          <p:cNvSpPr/>
          <p:nvPr/>
        </p:nvSpPr>
        <p:spPr>
          <a:xfrm>
            <a:off x="539496" y="161648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.气候恶劣，土壤贫瘠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.地形崎岖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，资源贫乏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.交通不便，远离水源</a:t>
            </a:r>
            <a:endParaRPr lang="en-US" altLang="zh-CN" sz="2800" dirty="0"/>
          </a:p>
        </p:txBody>
      </p:sp>
      <p:sp>
        <p:nvSpPr>
          <p:cNvPr id="8" name="QC_7_AS.3_1#9296a63a4?vaa=1&amp;vcp=1&amp;vis=1&amp;pid=22f5c8055&amp;color=0,0,0&amp;vtp=1&amp;vaab=1&amp;bbb=1&amp;hb=1">
            <a:extLst>
              <a:ext uri="{FF2B5EF4-FFF2-40B4-BE49-F238E27FC236}">
                <a16:creationId xmlns:a16="http://schemas.microsoft.com/office/drawing/2014/main" id="{62666361-5A46-C5DE-2AD9-5B16F15EF49A}"/>
              </a:ext>
            </a:extLst>
          </p:cNvPr>
          <p:cNvSpPr/>
          <p:nvPr/>
        </p:nvSpPr>
        <p:spPr>
          <a:xfrm>
            <a:off x="539496" y="2691667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有利于聚落形成和发展的条件有地形平坦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气候适宜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土壤肥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水源充足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交通便利等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91_1#9296a63a4.bracket?vaa=1&amp;vcp=1&amp;vis=1&amp;pid=22f5c8055&amp;color=0,0,0&amp;vpa=40&amp;vtp=1&amp;vaab=1">
            <a:extLst>
              <a:ext uri="{FF2B5EF4-FFF2-40B4-BE49-F238E27FC236}">
                <a16:creationId xmlns:a16="http://schemas.microsoft.com/office/drawing/2014/main" id="{32453104-7FCE-72E7-7BAF-5A3A1BC2FD1A}"/>
              </a:ext>
            </a:extLst>
          </p:cNvPr>
          <p:cNvSpPr/>
          <p:nvPr/>
        </p:nvSpPr>
        <p:spPr>
          <a:xfrm>
            <a:off x="7395114" y="1075528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613810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4787d87f?vcp=1&amp;pid=a8adeb2b5&amp;color=0,0,0&amp;vtp=1&amp;vaab=1&amp;bt=1&amp;bbb=1"/>
          <p:cNvSpPr/>
          <p:nvPr/>
        </p:nvSpPr>
        <p:spPr>
          <a:xfrm>
            <a:off x="539496" y="459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3_1#18a9675e6?vaa=1&amp;vcp=1&amp;vis=1&amp;pid=a8adeb2b5&amp;color=0,0,0&amp;vtp=1&amp;vaab=1&amp;bbb=1"/>
          <p:cNvSpPr/>
          <p:nvPr/>
        </p:nvSpPr>
        <p:spPr>
          <a:xfrm>
            <a:off x="539496" y="10793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读某聚落景观图片，完成下列各题。</a:t>
            </a:r>
            <a:endParaRPr lang="en-US" altLang="zh-CN" sz="2800" dirty="0"/>
          </a:p>
        </p:txBody>
      </p:sp>
      <p:pic>
        <p:nvPicPr>
          <p:cNvPr id="4" name="QO_6_BD.93_2#18a9675e6?vaa=1&amp;vcp=1&amp;vis=1&amp;pid=a8adeb2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0145" y="1688272"/>
            <a:ext cx="54589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94_1#ec3bb05fa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D78487E4-920C-6EB2-E42A-8EB39848FCF8}"/>
              </a:ext>
            </a:extLst>
          </p:cNvPr>
          <p:cNvSpPr/>
          <p:nvPr/>
        </p:nvSpPr>
        <p:spPr>
          <a:xfrm>
            <a:off x="440884" y="378189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（1）图中聚落类型及判断的理由，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94_2#ec3bb05fa.choices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EFC7CC67-9C1C-BAED-AD6B-A565E285D9D1}"/>
              </a:ext>
            </a:extLst>
          </p:cNvPr>
          <p:cNvSpPr/>
          <p:nvPr/>
        </p:nvSpPr>
        <p:spPr>
          <a:xfrm>
            <a:off x="440884" y="4316269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，这里人口密集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.乡村，这里有河流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，这里建筑物高大密集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.乡村，这里以农业生产为主</a:t>
            </a:r>
            <a:endParaRPr lang="en-US" altLang="zh-CN" sz="2800" dirty="0"/>
          </a:p>
        </p:txBody>
      </p:sp>
      <p:sp>
        <p:nvSpPr>
          <p:cNvPr id="11" name="QC_7_AS.1_1#ec3bb05fa?vaa=1&amp;vcp=1&amp;vis=1&amp;pid=18a9675e6&amp;color=0,0,0&amp;vtp=1&amp;vaab=1&amp;bbb=1&amp;hb=1">
            <a:extLst>
              <a:ext uri="{FF2B5EF4-FFF2-40B4-BE49-F238E27FC236}">
                <a16:creationId xmlns:a16="http://schemas.microsoft.com/office/drawing/2014/main" id="{F96C590F-74E1-25C6-6445-C63EC943D878}"/>
              </a:ext>
            </a:extLst>
          </p:cNvPr>
          <p:cNvSpPr/>
          <p:nvPr/>
        </p:nvSpPr>
        <p:spPr>
          <a:xfrm>
            <a:off x="440884" y="5391452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提示：由图中低矮的村落景观、农田等信息判断，该聚落属于乡村聚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落，这里以农业生产为主。河流不是判断乡村聚落与城市聚落的标志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2" name="QC_7_AN.2_1#ec3bb05fa.bracket?vaa=1&amp;vcp=1&amp;vis=1&amp;pid=18a9675e6&amp;color=0,0,0&amp;vpa=41&amp;vtp=1&amp;vaab=1">
            <a:extLst>
              <a:ext uri="{FF2B5EF4-FFF2-40B4-BE49-F238E27FC236}">
                <a16:creationId xmlns:a16="http://schemas.microsoft.com/office/drawing/2014/main" id="{C21A9D6C-B064-79E9-3AF2-D48C7279179C}"/>
              </a:ext>
            </a:extLst>
          </p:cNvPr>
          <p:cNvSpPr/>
          <p:nvPr/>
        </p:nvSpPr>
        <p:spPr>
          <a:xfrm>
            <a:off x="7652102" y="376913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98_1#a359eacf5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9D8E2A65-822E-87F4-F67A-6C8EBC5A029C}"/>
              </a:ext>
            </a:extLst>
          </p:cNvPr>
          <p:cNvSpPr/>
          <p:nvPr/>
        </p:nvSpPr>
        <p:spPr>
          <a:xfrm>
            <a:off x="772578" y="93889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该聚落地处(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98_2#a359eacf5.choices?vaa=1&amp;vcp=1&amp;vis=1&amp;pid=18a9675e6&amp;color=0,0,0&amp;vtp=1&amp;vaab=1&amp;bbb=1">
            <a:extLst>
              <a:ext uri="{FF2B5EF4-FFF2-40B4-BE49-F238E27FC236}">
                <a16:creationId xmlns:a16="http://schemas.microsoft.com/office/drawing/2014/main" id="{419102C0-CA2F-1945-74AF-50246CB5E64C}"/>
              </a:ext>
            </a:extLst>
          </p:cNvPr>
          <p:cNvSpPr/>
          <p:nvPr/>
        </p:nvSpPr>
        <p:spPr>
          <a:xfrm>
            <a:off x="772578" y="1467090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A.雪峰连绵的高原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.地表崎岖的山区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.干旱缺水的荒漠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.一望无际的平原</a:t>
            </a:r>
            <a:endParaRPr lang="en-US" altLang="zh-CN" sz="2800" dirty="0"/>
          </a:p>
        </p:txBody>
      </p:sp>
      <p:sp>
        <p:nvSpPr>
          <p:cNvPr id="9" name="QC_7_AN.99_1#a359eacf5.bracket?vaa=1&amp;vcp=1&amp;vis=1&amp;pid=18a9675e6&amp;color=0,0,0&amp;vpa=42&amp;vtp=1&amp;vaab=1">
            <a:extLst>
              <a:ext uri="{FF2B5EF4-FFF2-40B4-BE49-F238E27FC236}">
                <a16:creationId xmlns:a16="http://schemas.microsoft.com/office/drawing/2014/main" id="{49B8323C-CC40-1CA7-49B8-CD8F5B21494C}"/>
              </a:ext>
            </a:extLst>
          </p:cNvPr>
          <p:cNvSpPr/>
          <p:nvPr/>
        </p:nvSpPr>
        <p:spPr>
          <a:xfrm>
            <a:off x="3716597" y="92613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93_2#18a9675e6?vaa=1&amp;vcp=1&amp;vis=1&amp;pid=a8adeb2b5&amp;color=0,0,0&amp;tib=255,255,255&amp;vtp=1&amp;vaab=1" descr="preencoded.png">
            <a:extLst>
              <a:ext uri="{FF2B5EF4-FFF2-40B4-BE49-F238E27FC236}">
                <a16:creationId xmlns:a16="http://schemas.microsoft.com/office/drawing/2014/main" id="{B6DA402F-2B86-59BE-D690-3D7548A2DE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3745" y="1257967"/>
            <a:ext cx="545896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2537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A00D3BB8-09CC-431E-7B44-BF22EEDC18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0794" y="1097725"/>
            <a:ext cx="4529159" cy="482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5_BD#983bcf17c?vcp=1&amp;pid=0bcc6c2e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发展与合作</a:t>
            </a:r>
            <a:endParaRPr lang="en-US" altLang="zh-CN" sz="3200" dirty="0"/>
          </a:p>
        </p:txBody>
      </p:sp>
      <p:sp>
        <p:nvSpPr>
          <p:cNvPr id="3" name="QO_6_BD.100_1#8a8738dd4?sp=1&amp;vaa=1&amp;vcp=1&amp;vis=1&amp;pid=983bcf17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2022年1月1日，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区域全面经济伙伴关系协定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》（RCEP）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生效实施，构建成了全球最大的自由贸易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区。该贸易区包括中国、澳大利亚等15个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成员国，覆盖世界近一半人口和近1/3的贸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易量。读RCEP成员国分布示意图，完成下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55889962b?colgroup=15,13&amp;vcp=1&amp;pid=3ff6bf1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313900"/>
              </p:ext>
            </p:extLst>
          </p:nvPr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说出世界三大人种的特点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在地图上指出三大人种的主要分布地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能够运用世界主要语言分布图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说出汉语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牙语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阿拉伯语的主要分布地区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够说出世界三大宗教及其主要分布地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800"/>
                        </a:lnSpc>
                      </a:pPr>
                      <a:r>
                        <a:rPr lang="en-US" altLang="zh-CN" sz="188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2&amp;vcp=1&amp;pid=3ff6bf1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2168570"/>
            <a:ext cx="4818888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55889962b?colgroup=15,13&amp;vcp=1&amp;pid=3ff6bf1ec&amp;color=0,0,0&amp;mp=1&amp;vtp=1&amp;vaab=1&amp;bt=1&amp;bbb=1">
            <a:extLst>
              <a:ext uri="{FF2B5EF4-FFF2-40B4-BE49-F238E27FC236}">
                <a16:creationId xmlns:a16="http://schemas.microsoft.com/office/drawing/2014/main" id="{6A25CEE8-A7E5-D678-9BF5-73E71ACE6BCE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aa6e8523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B9939DE9-E4AA-093A-4C42-B89A048E39AD}"/>
              </a:ext>
            </a:extLst>
          </p:cNvPr>
          <p:cNvSpPr/>
          <p:nvPr/>
        </p:nvSpPr>
        <p:spPr>
          <a:xfrm>
            <a:off x="539496" y="18418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（1）RCEP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成员国(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1_2#aa6e8523b.choices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AF9FA239-EAD2-E15D-2D43-C1FB67AE1A16}"/>
              </a:ext>
            </a:extLst>
          </p:cNvPr>
          <p:cNvSpPr/>
          <p:nvPr/>
        </p:nvSpPr>
        <p:spPr>
          <a:xfrm>
            <a:off x="539496" y="2477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A.都位于亚热带季风区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.大部分属于发展中国家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.多以白色人种为主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.都处于地中海—喜马拉雅火山、地震带</a:t>
            </a:r>
            <a:endParaRPr lang="en-US" altLang="zh-CN" sz="2800" dirty="0"/>
          </a:p>
        </p:txBody>
      </p:sp>
      <p:pic>
        <p:nvPicPr>
          <p:cNvPr id="4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F540FF70-942A-F9FC-B7AF-7DFBC68D2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1758" y="842681"/>
            <a:ext cx="4444304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190178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aa6e8523b?vaa=1&amp;vcp=1&amp;vis=1&amp;pid=8a8738dd4&amp;color=0,0,0&amp;vtp=1&amp;vaab=1&amp;bbb=1&amp;hb=1">
            <a:extLst>
              <a:ext uri="{FF2B5EF4-FFF2-40B4-BE49-F238E27FC236}">
                <a16:creationId xmlns:a16="http://schemas.microsoft.com/office/drawing/2014/main" id="{0D6E86E8-4D87-4BBC-B797-53502C69CAC6}"/>
              </a:ext>
            </a:extLst>
          </p:cNvPr>
          <p:cNvSpPr/>
          <p:nvPr/>
        </p:nvSpPr>
        <p:spPr>
          <a:xfrm>
            <a:off x="665001" y="37418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成员国的气候复杂多样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并非都位于亚热带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季风区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除日本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新西兰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新加坡属于发达国家外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其他成员国均属于发展中国家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成员国多以黄色人种为主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成员国处于地中海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地震带和环太平洋火山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震带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aa6e8523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74989A72-7F46-2647-619D-984ED17DBDA5}"/>
              </a:ext>
            </a:extLst>
          </p:cNvPr>
          <p:cNvSpPr/>
          <p:nvPr/>
        </p:nvSpPr>
        <p:spPr>
          <a:xfrm>
            <a:off x="665001" y="35680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100_2#8a8738dd4?vaa=1&amp;vcp=1&amp;vis=1&amp;pid=983bcf17c&amp;color=0,0,0&amp;tib=255,255,255&amp;vtp=1&amp;vaab=1" descr="preencoded.png">
            <a:extLst>
              <a:ext uri="{FF2B5EF4-FFF2-40B4-BE49-F238E27FC236}">
                <a16:creationId xmlns:a16="http://schemas.microsoft.com/office/drawing/2014/main" id="{53D39089-E328-5843-EE8B-A42422303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12" y="2827298"/>
            <a:ext cx="3304768" cy="351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535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5_1#f151bb14b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7C168494-A988-2843-E8DD-04E3DCD2C837}"/>
              </a:ext>
            </a:extLst>
          </p:cNvPr>
          <p:cNvSpPr/>
          <p:nvPr/>
        </p:nvSpPr>
        <p:spPr>
          <a:xfrm>
            <a:off x="539496" y="18469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（2）RCEP成员国积极参与推动RCEP，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其共同目的主要是(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5_2#f151bb14b.choices?vaa=1&amp;vcp=1&amp;vis=1&amp;pid=8a8738dd4&amp;color=0,0,0&amp;vtp=1&amp;vaab=1&amp;bbb=1">
            <a:extLst>
              <a:ext uri="{FF2B5EF4-FFF2-40B4-BE49-F238E27FC236}">
                <a16:creationId xmlns:a16="http://schemas.microsoft.com/office/drawing/2014/main" id="{3CD4E520-D666-C3C7-5674-E3F730A212F1}"/>
              </a:ext>
            </a:extLst>
          </p:cNvPr>
          <p:cNvSpPr/>
          <p:nvPr/>
        </p:nvSpPr>
        <p:spPr>
          <a:xfrm>
            <a:off x="539496" y="2482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.降低劳动力成本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.促进区域经济合作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C.提高本国教育水平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.加强土地荒漠化治理</a:t>
            </a:r>
            <a:endParaRPr lang="en-US" altLang="zh-CN" sz="2800" dirty="0"/>
          </a:p>
        </p:txBody>
      </p:sp>
      <p:sp>
        <p:nvSpPr>
          <p:cNvPr id="4" name="QC_7_AS.1_1#f151bb14b?vaa=1&amp;vcp=1&amp;vis=1&amp;pid=8a8738dd4&amp;color=0,0,0&amp;vtp=1&amp;vaab=1&amp;bbb=1&amp;hb=1">
            <a:extLst>
              <a:ext uri="{FF2B5EF4-FFF2-40B4-BE49-F238E27FC236}">
                <a16:creationId xmlns:a16="http://schemas.microsoft.com/office/drawing/2014/main" id="{0F8809BE-5279-2BAE-9B21-9971F0A6F424}"/>
              </a:ext>
            </a:extLst>
          </p:cNvPr>
          <p:cNvSpPr/>
          <p:nvPr/>
        </p:nvSpPr>
        <p:spPr>
          <a:xfrm>
            <a:off x="539496" y="3769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的全称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是区域全面经济伙伴关系协定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成员国积极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参与推动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RCEP，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其共同目的主要是促进区域经济合作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7_1#f151bb14b.bracket?vaa=1&amp;vcp=1&amp;vis=1&amp;pid=8a8738dd4&amp;color=0,0,0&amp;vpa=44&amp;vtp=1&amp;vaab=1">
            <a:extLst>
              <a:ext uri="{FF2B5EF4-FFF2-40B4-BE49-F238E27FC236}">
                <a16:creationId xmlns:a16="http://schemas.microsoft.com/office/drawing/2014/main" id="{8A8C7395-67E5-9EEE-0195-0C3354761397}"/>
              </a:ext>
            </a:extLst>
          </p:cNvPr>
          <p:cNvSpPr/>
          <p:nvPr/>
        </p:nvSpPr>
        <p:spPr>
          <a:xfrm>
            <a:off x="9884314" y="1833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7023993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7da6a273?vcp=1&amp;pid=983bcf17c&amp;color=0,0,0&amp;vtp=1&amp;vaab=1&amp;bt=1&amp;bbb=1"/>
          <p:cNvSpPr/>
          <p:nvPr/>
        </p:nvSpPr>
        <p:spPr>
          <a:xfrm>
            <a:off x="539496" y="78285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09_1#11e1328a6?sp=1&amp;vaa=1&amp;vcp=1&amp;vis=1&amp;pid=983bcf17c&amp;color=0,0,0&amp;vtp=1&amp;vaab=1&amp;bbb=1&amp;hb=1"/>
          <p:cNvSpPr/>
          <p:nvPr/>
        </p:nvSpPr>
        <p:spPr>
          <a:xfrm>
            <a:off x="539496" y="1313592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2024年第七届中国国际进口博览会在上海举办。举办进博会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11_1#11e1328a6.bracket?vaa=1&amp;vcp=1&amp;vis=1&amp;pid=983bcf17c&amp;color=0,0,0&amp;vpa=45&amp;vtp=1&amp;vaab=1"/>
          <p:cNvSpPr/>
          <p:nvPr/>
        </p:nvSpPr>
        <p:spPr>
          <a:xfrm>
            <a:off x="816515" y="184064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09_2#11e1328a6?vaa=1&amp;vcp=1&amp;vis=1&amp;pid=983bcf17c&amp;color=0,0,0&amp;vtp=1&amp;vaab=1&amp;bbb=1&amp;hb=1"/>
          <p:cNvSpPr/>
          <p:nvPr/>
        </p:nvSpPr>
        <p:spPr>
          <a:xfrm>
            <a:off x="539496" y="2378298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①推动和促进经济全球化，共享全球机遇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②使我国所有消费者都享受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到世界顶级产品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③缩小国家之间的经济差距，彻底消除贫困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④加强国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家之间的贸易合作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，实现互惠共赢</a:t>
            </a:r>
            <a:endParaRPr lang="en-US" altLang="zh-CN" sz="2800" dirty="0"/>
          </a:p>
        </p:txBody>
      </p:sp>
      <p:sp>
        <p:nvSpPr>
          <p:cNvPr id="6" name="QC_6_BD.109_3#11e1328a6.choices?vaa=1&amp;vcp=1&amp;vis=1&amp;pid=983bcf17c&amp;color=0,0,0&amp;vtp=1&amp;vaab=1&amp;bbb=1"/>
          <p:cNvSpPr/>
          <p:nvPr/>
        </p:nvSpPr>
        <p:spPr>
          <a:xfrm>
            <a:off x="539496" y="398573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7" name="QC_6_AS.1_1#11e1328a6?vaa=1&amp;vcp=1&amp;vis=1&amp;pid=983bcf17c&amp;color=0,0,0&amp;vtp=1&amp;vaab=1&amp;bbb=1&amp;hb=1"/>
          <p:cNvSpPr/>
          <p:nvPr/>
        </p:nvSpPr>
        <p:spPr>
          <a:xfrm>
            <a:off x="539496" y="4518248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（提示：举办国际性经济贸易盛会，有利于推动和促进经济全球化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享全球机遇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，也有利于加强国家之间的贸易合作，实现互惠共赢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。②③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的说法过于绝对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，不符合实际）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5355502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bd5355502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79a24aa?vcp=1&amp;pid=bd535550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82b69b57a?sp=1&amp;vcp=1&amp;pid=ef79a24a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3_1#05078fd0c?vaa=1&amp;vcp=1&amp;vis=1&amp;pid=82b69b57a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1.（2023·湖南衡阳·中考）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据国家统计局发布的数据显示，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全年出生人口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956万人，人口出生率为0.677%；死亡人口1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041万人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口死亡率为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0.737%。2022年，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我国的人口自然增长率为(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14_1#05078fd0c.bracket?vaa=1&amp;vcp=1&amp;vis=1&amp;pid=82b69b57a&amp;color=0,0,0&amp;vpa=46&amp;vtp=1&amp;vaab=1"/>
          <p:cNvSpPr/>
          <p:nvPr/>
        </p:nvSpPr>
        <p:spPr>
          <a:xfrm>
            <a:off x="9381078" y="32241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3_2#05078fd0c.choices?vaa=1&amp;vcp=1&amp;vis=1&amp;pid=82b69b57a&amp;color=0,0,0&amp;vtp=1&amp;vaab=1&amp;bbb=1"/>
          <p:cNvSpPr/>
          <p:nvPr/>
        </p:nvSpPr>
        <p:spPr>
          <a:xfrm>
            <a:off x="539496" y="38598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15590" algn="l"/>
                <a:tab pos="5720080" algn="l"/>
                <a:tab pos="8510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A.1.41%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0.06%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C.0.06%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D.0.91%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5_1#6e7ea6259?vaa=1&amp;vcp=1&amp;vis=1&amp;pid=82b69b57a&amp;color=0,0,0&amp;vtp=1&amp;vaab=1&amp;bt=1&amp;bbb=1"/>
          <p:cNvSpPr/>
          <p:nvPr/>
        </p:nvSpPr>
        <p:spPr>
          <a:xfrm>
            <a:off x="539496" y="792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读世界人口分布图，完成2～3题。</a:t>
            </a:r>
            <a:endParaRPr lang="en-US" altLang="zh-CN" sz="2800" dirty="0"/>
          </a:p>
        </p:txBody>
      </p:sp>
      <p:pic>
        <p:nvPicPr>
          <p:cNvPr id="3" name="QM_7_BD.115_2#6e7ea6259?htil=3&amp;vaa=1&amp;vcp=1&amp;vis=1&amp;pid=82b69b5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1314" y="1439291"/>
            <a:ext cx="4702874" cy="301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6_1#3a10985cb?htil=3&amp;vaa=1&amp;vcp=1&amp;vis=1&amp;pid=6e7ea6259&amp;color=0,0,0&amp;vtp=1&amp;vaab=1&amp;bbb=1&amp;hb=1&amp;hs=1"/>
          <p:cNvSpPr/>
          <p:nvPr/>
        </p:nvSpPr>
        <p:spPr>
          <a:xfrm>
            <a:off x="539496" y="1371473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图示①②③④四地中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，属于人口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稠密地区的是(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6_2#3a10985cb.choices?htil=3&amp;vaa=1&amp;vcp=1&amp;vis=1&amp;pid=6e7ea6259&amp;color=0,0,0&amp;vtp=1&amp;vaab=1&amp;bbb=1&amp;hs=1"/>
          <p:cNvSpPr/>
          <p:nvPr/>
        </p:nvSpPr>
        <p:spPr>
          <a:xfrm>
            <a:off x="539496" y="2558669"/>
            <a:ext cx="555955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8_AN.1_1#3a10985cb.bracket?vaa=1&amp;vcp=1&amp;vis=1&amp;pid=6e7ea6259&amp;color=0,0,0&amp;vpa=47&amp;vtp=1&amp;vaab=1"/>
          <p:cNvSpPr/>
          <p:nvPr/>
        </p:nvSpPr>
        <p:spPr>
          <a:xfrm>
            <a:off x="2950114" y="195853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18_1#bbb4e64eb?htil=3&amp;vaa=1&amp;vcp=1&amp;vis=1&amp;pid=6e7ea6259&amp;color=0,0,0&amp;vtp=1&amp;vaab=1&amp;bbb=1&amp;hb=1&amp;hs=1"/>
          <p:cNvSpPr/>
          <p:nvPr/>
        </p:nvSpPr>
        <p:spPr>
          <a:xfrm>
            <a:off x="539496" y="3139631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③地的居民信仰的宗教主要是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18_2#bbb4e64eb.choices?htil=3&amp;vaa=1&amp;vcp=1&amp;vis=1&amp;pid=6e7ea6259&amp;color=0,0,0&amp;vtp=1&amp;vaab=1&amp;bbb=1&amp;hs=1"/>
          <p:cNvSpPr/>
          <p:nvPr/>
        </p:nvSpPr>
        <p:spPr>
          <a:xfrm>
            <a:off x="539496" y="4320732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.佛教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C.基督教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D.印度教</a:t>
            </a:r>
            <a:endParaRPr lang="en-US" altLang="zh-CN" sz="2800" dirty="0"/>
          </a:p>
        </p:txBody>
      </p:sp>
      <p:sp>
        <p:nvSpPr>
          <p:cNvPr id="9" name="QC_8_AN.120_1#bbb4e64eb.bracket?vaa=1&amp;vcp=1&amp;vis=1&amp;pid=6e7ea6259&amp;color=0,0,0&amp;vpa=48&amp;vtp=1&amp;vaab=1"/>
          <p:cNvSpPr/>
          <p:nvPr/>
        </p:nvSpPr>
        <p:spPr>
          <a:xfrm>
            <a:off x="816515" y="37266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AS.2_1#bbb4e64eb?vaa=1&amp;vcp=1&amp;vis=1&amp;pid=6e7ea6259&amp;color=0,0,0&amp;vtp=1&amp;vaab=1&amp;bbb=1&amp;hs=1"/>
          <p:cNvSpPr/>
          <p:nvPr/>
        </p:nvSpPr>
        <p:spPr>
          <a:xfrm>
            <a:off x="539496" y="5507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（提示：图中③地位于欧洲西部，当地居民主要信仰基督教）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0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16c5f44fd?vaa=1&amp;vcp=1&amp;vis=1&amp;pid=82b69b57a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人口增长过慢带来的明显负面影响是(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16c5f44fd.bracket?vaa=1&amp;vcp=1&amp;vis=1&amp;pid=82b69b57a&amp;color=0,0,0&amp;vpa=49&amp;vtp=1&amp;vaab=1"/>
          <p:cNvSpPr/>
          <p:nvPr/>
        </p:nvSpPr>
        <p:spPr>
          <a:xfrm>
            <a:off x="6772814" y="18479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2_2#16c5f44fd.choices?vaa=1&amp;vcp=1&amp;vis=1&amp;pid=82b69b57a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.就业困难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B.劳动力短缺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C.饥饿贫困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.居住条件差</a:t>
            </a:r>
            <a:endParaRPr lang="en-US" altLang="zh-CN" sz="2800" dirty="0"/>
          </a:p>
        </p:txBody>
      </p:sp>
      <p:sp>
        <p:nvSpPr>
          <p:cNvPr id="5" name="QC_7_BD.124_1#5db869ef2?vaa=1&amp;vcp=1&amp;vis=1&amp;pid=82b69b57a&amp;color=0,0,0&amp;vtp=1&amp;vaab=1&amp;bbb=1&amp;h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下列地区中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，属于人口稀疏地区的是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5_1#5db869ef2.bracket?vaa=1&amp;vcp=1&amp;vis=1&amp;pid=82b69b57a&amp;color=0,0,0&amp;vpa=50&amp;vtp=1&amp;vaab=1"/>
          <p:cNvSpPr/>
          <p:nvPr/>
        </p:nvSpPr>
        <p:spPr>
          <a:xfrm>
            <a:off x="11025728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24_2#5db869ef2.choices?vaa=1&amp;vcp=1&amp;vis=1&amp;pid=82b69b57a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.欧洲西部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.亚洲东部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C.亚洲南部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.终年严寒的高纬度地区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6_1#9a9b6d4d3?vaa=1&amp;vcp=1&amp;vis=1&amp;pid=82b69b57a&amp;color=0,0,0&amp;vtp=1&amp;vaab=1&amp;bt=1&amp;bbb=1&amp;hb=1"/>
          <p:cNvSpPr/>
          <p:nvPr/>
        </p:nvSpPr>
        <p:spPr>
          <a:xfrm>
            <a:off x="539496" y="7270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（2023·辽宁营口·中考）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环境对人种的形成有很大的影响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。长期生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活在一个地方的人们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，身体逐渐形成了适应环境的特征。读下图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～7题。</a:t>
            </a:r>
            <a:endParaRPr lang="en-US" altLang="zh-CN" sz="2800" dirty="0"/>
          </a:p>
        </p:txBody>
      </p:sp>
      <p:pic>
        <p:nvPicPr>
          <p:cNvPr id="3" name="QM_7_BD.126_2#9a9b6d4d3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704687"/>
            <a:ext cx="411480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7_1#d1cb3d469?vaa=1&amp;vcp=1&amp;vis=1&amp;pid=9a9b6d4d3&amp;color=0,0,0&amp;vtp=1&amp;vaab=1&amp;bbb=1"/>
          <p:cNvSpPr/>
          <p:nvPr/>
        </p:nvSpPr>
        <p:spPr>
          <a:xfrm>
            <a:off x="539496" y="49271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黑色人种的皮肤颜色反映出他们早期居住在(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8_1#d1cb3d469.bracket?vaa=1&amp;vcp=1&amp;vis=1&amp;pid=9a9b6d4d3&amp;color=0,0,0&amp;vpa=51&amp;vtp=1&amp;vaab=1"/>
          <p:cNvSpPr/>
          <p:nvPr/>
        </p:nvSpPr>
        <p:spPr>
          <a:xfrm>
            <a:off x="7839614" y="49138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27_2#d1cb3d469.choices?vaa=1&amp;vcp=1&amp;vis=1&amp;pid=9a9b6d4d3&amp;color=0,0,0&amp;vtp=1&amp;vaab=1&amp;bbb=1"/>
          <p:cNvSpPr/>
          <p:nvPr/>
        </p:nvSpPr>
        <p:spPr>
          <a:xfrm>
            <a:off x="539496" y="5550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B.北极地区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C.热带地区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9_1#7759cad90?vaa=1&amp;vcp=1&amp;vis=1&amp;pid=9a9b6d4d3&amp;color=0,0,0&amp;vtp=1&amp;vaab=1&amp;bbb=1&amp;hb=1">
            <a:extLst>
              <a:ext uri="{FF2B5EF4-FFF2-40B4-BE49-F238E27FC236}">
                <a16:creationId xmlns:a16="http://schemas.microsoft.com/office/drawing/2014/main" id="{5955827B-C59D-F193-D8D1-195B2E13502C}"/>
              </a:ext>
            </a:extLst>
          </p:cNvPr>
          <p:cNvSpPr/>
          <p:nvPr/>
        </p:nvSpPr>
        <p:spPr>
          <a:xfrm>
            <a:off x="539496" y="1872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与黑色人种相比，白色人种鼻子高而窄，鼻孔通道长，体毛稠密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反映出其居住地突出的环境特征是(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9_2#7759cad90.choices?vaa=1&amp;vcp=1&amp;vis=1&amp;pid=9a9b6d4d3&amp;color=0,0,0&amp;vtp=1&amp;vaab=1&amp;bbb=1">
            <a:extLst>
              <a:ext uri="{FF2B5EF4-FFF2-40B4-BE49-F238E27FC236}">
                <a16:creationId xmlns:a16="http://schemas.microsoft.com/office/drawing/2014/main" id="{DE3699D8-2D52-BC17-57F8-2436CE4DF5A3}"/>
              </a:ext>
            </a:extLst>
          </p:cNvPr>
          <p:cNvSpPr/>
          <p:nvPr/>
        </p:nvSpPr>
        <p:spPr>
          <a:xfrm>
            <a:off x="539496" y="3142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.炎热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.湿润</a:t>
            </a:r>
            <a:endParaRPr lang="en-US" altLang="zh-CN" sz="2800" dirty="0"/>
          </a:p>
        </p:txBody>
      </p:sp>
      <p:sp>
        <p:nvSpPr>
          <p:cNvPr id="4" name="QC_7_BD.131_1#ef27bc967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437901F6-1F1C-5F4E-C499-75E68B703BD5}"/>
              </a:ext>
            </a:extLst>
          </p:cNvPr>
          <p:cNvSpPr/>
          <p:nvPr/>
        </p:nvSpPr>
        <p:spPr>
          <a:xfrm>
            <a:off x="539496" y="37645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8.（2024·黑龙江绥化·中考）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世界上使用范围最广的语言是(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31_2#ef27bc967.choices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EDA7CA74-FA1E-EF95-AB3E-72637AD08F4E}"/>
              </a:ext>
            </a:extLst>
          </p:cNvPr>
          <p:cNvSpPr/>
          <p:nvPr/>
        </p:nvSpPr>
        <p:spPr>
          <a:xfrm>
            <a:off x="539496" y="4386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B.俄语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C.英语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.法语</a:t>
            </a:r>
            <a:endParaRPr lang="en-US" altLang="zh-CN" sz="2800" dirty="0"/>
          </a:p>
        </p:txBody>
      </p:sp>
      <p:sp>
        <p:nvSpPr>
          <p:cNvPr id="10" name="QC_8_AN.1_1#7759cad90.bracket?vaa=1&amp;vcp=1&amp;vis=1&amp;pid=9a9b6d4d3&amp;color=0,0,0&amp;vpa=52&amp;vtp=1&amp;vaab=1">
            <a:extLst>
              <a:ext uri="{FF2B5EF4-FFF2-40B4-BE49-F238E27FC236}">
                <a16:creationId xmlns:a16="http://schemas.microsoft.com/office/drawing/2014/main" id="{CB4B6394-01B8-E7E3-A562-401970C50601}"/>
              </a:ext>
            </a:extLst>
          </p:cNvPr>
          <p:cNvSpPr/>
          <p:nvPr/>
        </p:nvSpPr>
        <p:spPr>
          <a:xfrm>
            <a:off x="6150515" y="25067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AN.132_1#ef27bc967.bracket?vaa=1&amp;vcp=1&amp;vis=1&amp;pid=82b69b57a&amp;color=0,0,0&amp;vpa=53&amp;vtp=1&amp;vaab=1">
            <a:extLst>
              <a:ext uri="{FF2B5EF4-FFF2-40B4-BE49-F238E27FC236}">
                <a16:creationId xmlns:a16="http://schemas.microsoft.com/office/drawing/2014/main" id="{BEC42F06-DA65-A983-BD02-F37BB9DD3D0A}"/>
              </a:ext>
            </a:extLst>
          </p:cNvPr>
          <p:cNvSpPr/>
          <p:nvPr/>
        </p:nvSpPr>
        <p:spPr>
          <a:xfrm>
            <a:off x="9870028" y="3751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76240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55889962b?colgroup=15,13&amp;vcp=1&amp;pid=3ff6bf1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412226"/>
              </p:ext>
            </p:extLst>
          </p:nvPr>
        </p:nvGraphicFramePr>
        <p:xfrm>
          <a:off x="539496" y="976311"/>
          <a:ext cx="11091672" cy="5332540"/>
        </p:xfrm>
        <a:graphic>
          <a:graphicData uri="http://schemas.openxmlformats.org/drawingml/2006/table">
            <a:tbl>
              <a:tblPr/>
              <a:tblGrid>
                <a:gridCol w="5925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36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317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能够运用图片描述城市景观与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乡村景观的差别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举例说明聚落与自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然环境的关系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认识保护世界文化遗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产的重要意义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归纳发达国家与发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展中国家的分布特点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并用实例说明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加强国际经济合作的重要性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400"/>
                        </a:lnSpc>
                      </a:pPr>
                      <a:r>
                        <a:rPr lang="en-US" altLang="zh-CN" sz="19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55889962b.table_image?tii=3&amp;vcp=1&amp;pid=3ff6bf1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6540" y="1987454"/>
            <a:ext cx="4882896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55889962b?colgroup=15,13&amp;vcp=1&amp;pid=3ff6bf1ec&amp;color=0,0,0&amp;mp=1&amp;vtp=1&amp;vaab=1&amp;bt=1&amp;bbb=1">
            <a:extLst>
              <a:ext uri="{FF2B5EF4-FFF2-40B4-BE49-F238E27FC236}">
                <a16:creationId xmlns:a16="http://schemas.microsoft.com/office/drawing/2014/main" id="{BCCA6480-BC31-6673-FCC5-562E1CAC4CE3}"/>
              </a:ext>
            </a:extLst>
          </p:cNvPr>
          <p:cNvSpPr txBox="1"/>
          <p:nvPr/>
        </p:nvSpPr>
        <p:spPr>
          <a:xfrm>
            <a:off x="10913023" y="445773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3_1#48efb08fc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41EC5091-6E77-0AC7-9E3A-D5D6D9D4FDF7}"/>
              </a:ext>
            </a:extLst>
          </p:cNvPr>
          <p:cNvSpPr/>
          <p:nvPr/>
        </p:nvSpPr>
        <p:spPr>
          <a:xfrm>
            <a:off x="539496" y="1516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下列关于世界人种、语言和宗教的叙述，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33_2#48efb08fc.choices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DB75A7F9-4815-A2DC-025F-35FFF708779B}"/>
              </a:ext>
            </a:extLst>
          </p:cNvPr>
          <p:cNvSpPr/>
          <p:nvPr/>
        </p:nvSpPr>
        <p:spPr>
          <a:xfrm>
            <a:off x="539496" y="21524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A.世界上的居民主要分为黄色人种、白色人种和黑色人种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.英语是世界上流传最广的语言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.西欧以白色人种为主，居民大多信仰基督教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.伊斯兰教发源于古印度</a:t>
            </a:r>
            <a:endParaRPr lang="en-US" altLang="zh-CN" sz="2800" dirty="0"/>
          </a:p>
        </p:txBody>
      </p:sp>
      <p:sp>
        <p:nvSpPr>
          <p:cNvPr id="4" name="QC_7_AS.1_1#48efb08fc?vaa=1&amp;vcp=1&amp;vis=1&amp;pid=82b69b57a&amp;color=0,0,0&amp;vtp=1&amp;vaab=1&amp;bbb=1">
            <a:extLst>
              <a:ext uri="{FF2B5EF4-FFF2-40B4-BE49-F238E27FC236}">
                <a16:creationId xmlns:a16="http://schemas.microsoft.com/office/drawing/2014/main" id="{FE021AFB-95E1-90DF-E08C-13440D7358E0}"/>
              </a:ext>
            </a:extLst>
          </p:cNvPr>
          <p:cNvSpPr/>
          <p:nvPr/>
        </p:nvSpPr>
        <p:spPr>
          <a:xfrm>
            <a:off x="539496" y="47151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（提示：伊斯兰教发源于阿拉伯半岛）</a:t>
            </a:r>
            <a:endParaRPr lang="en-US" altLang="zh-CN" sz="2800" dirty="0"/>
          </a:p>
        </p:txBody>
      </p:sp>
      <p:sp>
        <p:nvSpPr>
          <p:cNvPr id="6" name="QC_7_AN.135_1#48efb08fc.bracket?vaa=1&amp;vcp=1&amp;vis=1&amp;pid=82b69b57a&amp;color=0,0,0&amp;vpa=54&amp;vtp=1&amp;vaab=1">
            <a:extLst>
              <a:ext uri="{FF2B5EF4-FFF2-40B4-BE49-F238E27FC236}">
                <a16:creationId xmlns:a16="http://schemas.microsoft.com/office/drawing/2014/main" id="{EF39B03A-A4A1-88CE-20B0-0AD08EFE9D0F}"/>
              </a:ext>
            </a:extLst>
          </p:cNvPr>
          <p:cNvSpPr/>
          <p:nvPr/>
        </p:nvSpPr>
        <p:spPr>
          <a:xfrm>
            <a:off x="8906414" y="15034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0337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7_1#8968e724a?sp=1&amp;vaa=1&amp;vcp=1&amp;vis=1&amp;pid=82b69b57a&amp;color=0,0,0&amp;vtp=1&amp;vaab=1&amp;bt=1&amp;bbb=1"/>
          <p:cNvSpPr/>
          <p:nvPr/>
        </p:nvSpPr>
        <p:spPr>
          <a:xfrm>
            <a:off x="539496" y="14177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下图是哪种宗教的代表性建筑(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38_1#8968e724a.bracket?vaa=1&amp;vcp=1&amp;vis=1&amp;pid=82b69b57a&amp;color=0,0,0&amp;vpa=55&amp;vtp=1&amp;vaab=1"/>
          <p:cNvSpPr/>
          <p:nvPr/>
        </p:nvSpPr>
        <p:spPr>
          <a:xfrm>
            <a:off x="5883815" y="14044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137_2#8968e724a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880" y="2103977"/>
            <a:ext cx="2679192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7_3#8968e724a.choices?vaa=1&amp;vcp=1&amp;vis=1&amp;pid=82b69b57a&amp;color=0,0,0&amp;vtp=1&amp;vaab=1&amp;bbb=1"/>
          <p:cNvSpPr/>
          <p:nvPr/>
        </p:nvSpPr>
        <p:spPr>
          <a:xfrm>
            <a:off x="539496" y="4859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6196330" algn="l"/>
                <a:tab pos="8742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.基督教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B.伊斯兰教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C.道教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.佛教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be2605c27?vaa=1&amp;vcp=1&amp;vis=1&amp;pid=82b69b57a&amp;color=0,0,0&amp;vtp=1&amp;vaab=1&amp;bt=1&amp;bbb=1&amp;hb=1"/>
          <p:cNvSpPr/>
          <p:nvPr/>
        </p:nvSpPr>
        <p:spPr>
          <a:xfrm>
            <a:off x="539496" y="1573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福建土楼是以当地特有的泥土、细沙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材和楠竹等为建筑材料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，采用特殊工艺建造成的大型夯土民居建筑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《世界遗产名录》。据此完成11～12题。</a:t>
            </a:r>
            <a:endParaRPr lang="en-US" altLang="zh-CN" sz="2800" dirty="0"/>
          </a:p>
        </p:txBody>
      </p:sp>
      <p:sp>
        <p:nvSpPr>
          <p:cNvPr id="3" name="QC_8_BD.140_1#073ef3a4f?vaa=1&amp;vcp=1&amp;vis=1&amp;pid=be2605c27&amp;color=0,0,0&amp;vtp=1&amp;vaab=1&amp;bbb=1"/>
          <p:cNvSpPr/>
          <p:nvPr/>
        </p:nvSpPr>
        <p:spPr>
          <a:xfrm>
            <a:off x="539496" y="3489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下列民居中，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属于福建土楼的是(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1_1#073ef3a4f.bracket?vaa=1&amp;vcp=1&amp;vis=1&amp;pid=be2605c27&amp;color=0,0,0&amp;vpa=56&amp;vtp=1&amp;vaab=1"/>
          <p:cNvSpPr/>
          <p:nvPr/>
        </p:nvSpPr>
        <p:spPr>
          <a:xfrm>
            <a:off x="6219793" y="3476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40_2#073ef3a4f.choices?vaa=1&amp;vcp=1&amp;vis=1&amp;pid=be2605c27&amp;color=0,0,0&amp;vtp=1&amp;vaab=1&amp;bbb=1"/>
          <p:cNvSpPr/>
          <p:nvPr/>
        </p:nvSpPr>
        <p:spPr>
          <a:xfrm>
            <a:off x="539496" y="4127182"/>
            <a:ext cx="11109960" cy="1152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0300"/>
              </a:lnSpc>
              <a:tabLst>
                <a:tab pos="2860040" algn="l"/>
                <a:tab pos="5745480" algn="l"/>
                <a:tab pos="85801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140_2#073ef3a4f.choice_image?vaa=1&amp;vcp=1&amp;vis=1&amp;pid=be2605c2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4109593"/>
            <a:ext cx="1636776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40_2#073ef3a4f.choice_image?vaa=1&amp;vcp=1&amp;vis=1&amp;pid=be2605c2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5580" y="4109593"/>
            <a:ext cx="1673352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40_2#073ef3a4f.choice_image?vaa=1&amp;vcp=1&amp;vis=1&amp;pid=be2605c2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1589" y="4109593"/>
            <a:ext cx="165506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40_2#073ef3a4f.choice_image?vaa=1&amp;vcp=1&amp;vis=1&amp;pid=be2605c2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3724" y="4109593"/>
            <a:ext cx="1527048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ca74a9e4f?vaa=1&amp;vcp=1&amp;vis=1&amp;pid=be2605c27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建设土楼需要用到的木材主要来自(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4_1#ca74a9e4f.bracket?vaa=1&amp;vcp=1&amp;vis=1&amp;pid=be2605c27&amp;color=0,0,0&amp;vpa=57&amp;vtp=1&amp;vaab=1"/>
          <p:cNvSpPr/>
          <p:nvPr/>
        </p:nvSpPr>
        <p:spPr>
          <a:xfrm>
            <a:off x="6595014" y="1521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42_2#ca74a9e4f.choices?vaa=1&amp;vcp=1&amp;vis=1&amp;pid=be2605c27&amp;color=0,0,0&amp;vtp=1&amp;vaab=1&amp;bbb=1"/>
          <p:cNvSpPr/>
          <p:nvPr/>
        </p:nvSpPr>
        <p:spPr>
          <a:xfrm>
            <a:off x="539496" y="21671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.亚热带常绿硬叶林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C.温带落叶阔叶林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.亚寒带针叶林</a:t>
            </a:r>
            <a:endParaRPr lang="en-US" altLang="zh-CN" sz="2800" dirty="0"/>
          </a:p>
        </p:txBody>
      </p:sp>
      <p:sp>
        <p:nvSpPr>
          <p:cNvPr id="5" name="QC_8_AS.1_1#ca74a9e4f?vaa=1&amp;vcp=1&amp;vis=1&amp;pid=be2605c27&amp;color=0,0,0&amp;vtp=1&amp;vaab=1&amp;bbb=1&amp;hb=1"/>
          <p:cNvSpPr/>
          <p:nvPr/>
        </p:nvSpPr>
        <p:spPr>
          <a:xfrm>
            <a:off x="539496" y="3444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（提示：福建地处亚热带季风气候区，典型植被为亚热带常绿阔叶林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热带常绿硬叶林主要分布在地中海沿岸；温带落叶阔叶林在我国主要分布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在北方地区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；亚寒带针叶林主要生长在气候寒冷的北半球亚寒带地区）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6_1#cb39f7357?vaa=1&amp;vcp=1&amp;vis=1&amp;pid=82b69b57a&amp;color=0,0,0&amp;vtp=1&amp;vaab=1&amp;bt=1&amp;bbb=1&amp;hb=1"/>
          <p:cNvSpPr/>
          <p:nvPr/>
        </p:nvSpPr>
        <p:spPr>
          <a:xfrm>
            <a:off x="539496" y="643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（2022·江苏无锡·中考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美国某著名饮料公司已在我国建立几十家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合资企业。下图为某同学整理的发达国家与发展中国家之间的联系示意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。读图，完成13～15题。</a:t>
            </a:r>
            <a:endParaRPr lang="en-US" altLang="zh-CN" sz="2800" dirty="0"/>
          </a:p>
        </p:txBody>
      </p:sp>
      <p:pic>
        <p:nvPicPr>
          <p:cNvPr id="3" name="QM_7_BD.146_2#cb39f7357?vaa=1&amp;vcp=1&amp;vis=1&amp;pid=82b69b5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2621026"/>
            <a:ext cx="65562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7_1#01694e707?vaa=1&amp;vcp=1&amp;vis=1&amp;pid=cb39f7357&amp;color=0,0,0&amp;vtp=1&amp;vaab=1&amp;bbb=1&amp;hb=1">
            <a:extLst>
              <a:ext uri="{FF2B5EF4-FFF2-40B4-BE49-F238E27FC236}">
                <a16:creationId xmlns:a16="http://schemas.microsoft.com/office/drawing/2014/main" id="{B159EB0B-9D71-FE38-603B-28C979BD580F}"/>
              </a:ext>
            </a:extLst>
          </p:cNvPr>
          <p:cNvSpPr/>
          <p:nvPr/>
        </p:nvSpPr>
        <p:spPr>
          <a:xfrm>
            <a:off x="539496" y="5683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20世纪80年代初，该公司在中国投资建厂并迅速发展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，当时中国的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7_2#01694e707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653353A5-F7CF-4F81-C578-FFF900F51050}"/>
              </a:ext>
            </a:extLst>
          </p:cNvPr>
          <p:cNvSpPr/>
          <p:nvPr/>
        </p:nvSpPr>
        <p:spPr>
          <a:xfrm>
            <a:off x="539496" y="1838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.科技发达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B.管理先进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C.资金雄厚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.劳动力丰富</a:t>
            </a:r>
            <a:endParaRPr lang="en-US" altLang="zh-CN" sz="2800" dirty="0"/>
          </a:p>
        </p:txBody>
      </p:sp>
      <p:sp>
        <p:nvSpPr>
          <p:cNvPr id="4" name="QC_8_BD.149_1#5eff4b7a5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24154504-544D-C895-A437-AA36A501FD17}"/>
              </a:ext>
            </a:extLst>
          </p:cNvPr>
          <p:cNvSpPr/>
          <p:nvPr/>
        </p:nvSpPr>
        <p:spPr>
          <a:xfrm>
            <a:off x="539496" y="24604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在中国与美国的合作中(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9_2#5eff4b7a5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8C75D3C5-B1A7-D7D6-D51E-65BA9D4058CF}"/>
              </a:ext>
            </a:extLst>
          </p:cNvPr>
          <p:cNvSpPr/>
          <p:nvPr/>
        </p:nvSpPr>
        <p:spPr>
          <a:xfrm>
            <a:off x="539496" y="30943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.中国提供科学技术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.美国提供生产资料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C.双方实现了互利共赢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.中国是最大的受益者</a:t>
            </a:r>
            <a:endParaRPr lang="en-US" altLang="zh-CN" sz="2800" dirty="0"/>
          </a:p>
        </p:txBody>
      </p:sp>
      <p:sp>
        <p:nvSpPr>
          <p:cNvPr id="6" name="QC_8_BD.151_1#3ec2c2edb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2D686040-8F95-A4D8-D8DF-6DAF88E1D87A}"/>
              </a:ext>
            </a:extLst>
          </p:cNvPr>
          <p:cNvSpPr/>
          <p:nvPr/>
        </p:nvSpPr>
        <p:spPr>
          <a:xfrm>
            <a:off x="539496" y="4371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该公司的成功案例说明(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51_2#3ec2c2edb.choices?vaa=1&amp;vcp=1&amp;vis=1&amp;pid=cb39f7357&amp;color=0,0,0&amp;vtp=1&amp;vaab=1&amp;bbb=1">
            <a:extLst>
              <a:ext uri="{FF2B5EF4-FFF2-40B4-BE49-F238E27FC236}">
                <a16:creationId xmlns:a16="http://schemas.microsoft.com/office/drawing/2014/main" id="{38F64ED6-5E26-7702-841E-843D15688C3C}"/>
              </a:ext>
            </a:extLst>
          </p:cNvPr>
          <p:cNvSpPr/>
          <p:nvPr/>
        </p:nvSpPr>
        <p:spPr>
          <a:xfrm>
            <a:off x="539496" y="50057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A.“南南合作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”的重要性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.“南北对话”的复杂性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C.加强国际合作的重要性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.我国是世界上经济最发达的国家</a:t>
            </a:r>
            <a:endParaRPr lang="en-US" altLang="zh-CN" sz="2800" dirty="0"/>
          </a:p>
        </p:txBody>
      </p:sp>
      <p:sp>
        <p:nvSpPr>
          <p:cNvPr id="8" name="QC_8_AN.1_1#01694e707.bracket?vaa=1&amp;vcp=1&amp;vis=1&amp;pid=cb39f7357&amp;color=0,0,0&amp;vpa=58&amp;vtp=1&amp;vaab=1">
            <a:extLst>
              <a:ext uri="{FF2B5EF4-FFF2-40B4-BE49-F238E27FC236}">
                <a16:creationId xmlns:a16="http://schemas.microsoft.com/office/drawing/2014/main" id="{99BB1264-9A01-ED12-22B8-26513ECEF736}"/>
              </a:ext>
            </a:extLst>
          </p:cNvPr>
          <p:cNvSpPr/>
          <p:nvPr/>
        </p:nvSpPr>
        <p:spPr>
          <a:xfrm>
            <a:off x="1883314" y="12027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AN.2_1#5eff4b7a5.bracket?vaa=1&amp;vcp=1&amp;vis=1&amp;pid=cb39f7357&amp;color=0,0,0&amp;vpa=59&amp;vtp=1&amp;vaab=1">
            <a:extLst>
              <a:ext uri="{FF2B5EF4-FFF2-40B4-BE49-F238E27FC236}">
                <a16:creationId xmlns:a16="http://schemas.microsoft.com/office/drawing/2014/main" id="{8F75193C-3F78-E10D-E523-E662280C7247}"/>
              </a:ext>
            </a:extLst>
          </p:cNvPr>
          <p:cNvSpPr/>
          <p:nvPr/>
        </p:nvSpPr>
        <p:spPr>
          <a:xfrm>
            <a:off x="4817015" y="2447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AN.152_1#3ec2c2edb.bracket?vaa=1&amp;vcp=1&amp;vis=1&amp;pid=cb39f7357&amp;color=0,0,0&amp;vpa=60&amp;vtp=1&amp;vaab=1">
            <a:extLst>
              <a:ext uri="{FF2B5EF4-FFF2-40B4-BE49-F238E27FC236}">
                <a16:creationId xmlns:a16="http://schemas.microsoft.com/office/drawing/2014/main" id="{7B6D55FB-2E27-1CA1-3A11-4C3F347D4B4D}"/>
              </a:ext>
            </a:extLst>
          </p:cNvPr>
          <p:cNvSpPr/>
          <p:nvPr/>
        </p:nvSpPr>
        <p:spPr>
          <a:xfrm>
            <a:off x="4817015" y="43585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051209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f3ee33b?sp=1&amp;vcp=1&amp;pid=ef79a24aa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53_1#b80dce4bf?sp=1&amp;vaa=1&amp;vcp=1&amp;vis=1&amp;pid=dcf3ee33b&amp;color=0,0,0&amp;vtp=1&amp;vaab=1&amp;bbb=1"/>
          <p:cNvSpPr/>
          <p:nvPr/>
        </p:nvSpPr>
        <p:spPr>
          <a:xfrm>
            <a:off x="539496" y="114488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读世界人口分布图，完成下列各题。</a:t>
            </a:r>
            <a:endParaRPr lang="en-US" altLang="zh-CN" sz="2800" dirty="0"/>
          </a:p>
        </p:txBody>
      </p:sp>
      <p:pic>
        <p:nvPicPr>
          <p:cNvPr id="4" name="QO_7_BD.153_2#b80dce4bf?vaa=1&amp;vcp=1&amp;vis=1&amp;pid=dcf3ee3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642279"/>
            <a:ext cx="49743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54_1#cb5eb1483?vaa=1&amp;vcp=1&amp;vis=1&amp;pid=b80dce4bf&amp;color=0,0,0&amp;vtp=1&amp;vaab=1&amp;bbb=1"/>
          <p:cNvSpPr/>
          <p:nvPr/>
        </p:nvSpPr>
        <p:spPr>
          <a:xfrm>
            <a:off x="539496" y="481727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1）从世界人口分布的疏密程度来看，甲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、乙地区属于人口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（2）从纬度位置来看，人口稠密地区大多位于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纬度地区；从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地形条件来看，人口稠密地区大多位于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  <a:endParaRPr lang="en-US" altLang="zh-CN" sz="2800" spc="-50" dirty="0"/>
          </a:p>
        </p:txBody>
      </p:sp>
      <p:sp>
        <p:nvSpPr>
          <p:cNvPr id="6" name="QB_8_AN.1_1#cb5eb1483.blank?vaa=1&amp;vcp=1&amp;vis=1&amp;pid=b80dce4bf&amp;color=0,0,0&amp;vpa=61&amp;vtp=1&amp;vaab=1&amp;bbb=1"/>
          <p:cNvSpPr/>
          <p:nvPr/>
        </p:nvSpPr>
        <p:spPr>
          <a:xfrm>
            <a:off x="9811289" y="4787815"/>
            <a:ext cx="95091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稠密</a:t>
            </a:r>
            <a:endParaRPr lang="en-US" altLang="zh-CN" sz="2800" spc="-50" dirty="0"/>
          </a:p>
        </p:txBody>
      </p:sp>
      <p:sp>
        <p:nvSpPr>
          <p:cNvPr id="8" name="QB_8_AN.157_1#cb5eb1483.blank?vaa=1&amp;vcp=1&amp;vis=1&amp;pid=b80dce4bf&amp;color=0,0,0&amp;vpa=62&amp;vtp=1&amp;vaab=1&amp;bbb=1"/>
          <p:cNvSpPr/>
          <p:nvPr/>
        </p:nvSpPr>
        <p:spPr>
          <a:xfrm>
            <a:off x="7839614" y="530851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中、低</a:t>
            </a:r>
            <a:endParaRPr lang="en-US" altLang="zh-CN" sz="2800" dirty="0"/>
          </a:p>
        </p:txBody>
      </p:sp>
      <p:sp>
        <p:nvSpPr>
          <p:cNvPr id="9" name="QB_8_AN.158_1#cb5eb1483.blank?vaa=1&amp;vcp=1&amp;vis=1&amp;pid=b80dce4bf&amp;color=0,0,0&amp;vpa=63&amp;vtp=1&amp;vaab=1&amp;bbb=1"/>
          <p:cNvSpPr/>
          <p:nvPr/>
        </p:nvSpPr>
        <p:spPr>
          <a:xfrm>
            <a:off x="6595014" y="5817532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9_1#023a3bfd2?sp=1&amp;vaa=1&amp;vcp=1&amp;vis=1&amp;pid=b80dce4bf&amp;color=0,0,0&amp;vtp=1&amp;vaab=1&amp;bt=1&amp;bbb=1"/>
          <p:cNvSpPr/>
          <p:nvPr/>
        </p:nvSpPr>
        <p:spPr>
          <a:xfrm>
            <a:off x="539496" y="6992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（3）图中丙、丁两地人口稀疏，简要分析其原因。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丙地：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丁地：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0_1#023a3bfd2.blank?vaa=1&amp;vcp=1&amp;vis=1&amp;pid=b80dce4bf&amp;color=0,0,0&amp;vpa=64&amp;vtp=1&amp;vaab=1&amp;bbb=1"/>
          <p:cNvSpPr/>
          <p:nvPr/>
        </p:nvSpPr>
        <p:spPr>
          <a:xfrm>
            <a:off x="1616614" y="1316482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地处热带雨林地区，气候过于湿热</a:t>
            </a:r>
            <a:endParaRPr lang="en-US" altLang="zh-CN" sz="2800" dirty="0"/>
          </a:p>
        </p:txBody>
      </p:sp>
      <p:sp>
        <p:nvSpPr>
          <p:cNvPr id="4" name="QB_8_AN.162_1#023a3bfd2.blank?vaa=1&amp;vcp=1&amp;vis=1&amp;pid=b80dce4bf&amp;color=0,0,0&amp;vpa=65&amp;vtp=1&amp;vaab=1&amp;bbb=1"/>
          <p:cNvSpPr/>
          <p:nvPr/>
        </p:nvSpPr>
        <p:spPr>
          <a:xfrm>
            <a:off x="1616614" y="1943227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位于高纬度地区，气候严寒</a:t>
            </a:r>
            <a:endParaRPr lang="en-US" altLang="zh-CN" sz="2800" dirty="0"/>
          </a:p>
        </p:txBody>
      </p:sp>
      <p:pic>
        <p:nvPicPr>
          <p:cNvPr id="5" name="QO_7_BD.161_1#023a3bfd2?vaa=1&amp;vcp=1&amp;vis=1&amp;pid=b80dce4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76906"/>
            <a:ext cx="5458968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7e69fd8?vcp=1&amp;pid=bd5355502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78dbd094?sp=1&amp;vcp=1&amp;pid=8c7e69fd8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5" name="QC_7_BD.163_2#e9611c914?htil=4&amp;sp=1&amp;vaa=1&amp;vcp=1&amp;vis=1&amp;pid=778dbd094&amp;color=0,0,0&amp;vtp=1&amp;vaab=1&amp;bbb=1&amp;hb=1"/>
          <p:cNvSpPr/>
          <p:nvPr/>
        </p:nvSpPr>
        <p:spPr>
          <a:xfrm>
            <a:off x="539995" y="194212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17.（2024·山东泰安·中考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读世界四个大洲不同海拔的人口密度分布示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意图，下列叙述符合图示信息的是(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7_BD.163_1#e9611c914?htil=4&amp;vaa=1&amp;vcp=1&amp;vis=1&amp;pid=778dbd094&amp;color=0,0,0&amp;tib=255,255,255&amp;vtp=1&amp;vaab=1" descr="preencoded.png">
            <a:extLst>
              <a:ext uri="{FF2B5EF4-FFF2-40B4-BE49-F238E27FC236}">
                <a16:creationId xmlns:a16="http://schemas.microsoft.com/office/drawing/2014/main" id="{0AF77806-7772-7C00-15AC-53AC8881D2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4806" y="3143486"/>
            <a:ext cx="286207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63_3#e9611c914.choices?htil=4&amp;vaa=1&amp;vcp=1&amp;vis=1&amp;pid=778dbd094&amp;color=0,0,0&amp;vtp=1&amp;vaab=1&amp;bbb=1&amp;hb=1">
                <a:extLst>
                  <a:ext uri="{FF2B5EF4-FFF2-40B4-BE49-F238E27FC236}">
                    <a16:creationId xmlns:a16="http://schemas.microsoft.com/office/drawing/2014/main" id="{95DF81AC-C06D-559E-858A-3EA985660BAA}"/>
                  </a:ext>
                </a:extLst>
              </p:cNvPr>
              <p:cNvSpPr/>
              <p:nvPr/>
            </p:nvSpPr>
            <p:spPr>
              <a:xfrm>
                <a:off x="539496" y="3130786"/>
                <a:ext cx="811072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A.亚洲和欧洲的人口稠密地区集中在较低海拔地区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.非洲人口密度最大的区域海拔为1～2千米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.北美洲0～1千米海拔区域的人口密度为30人/千米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D.欧洲和非洲的人口密度在海拔上存在差异的主要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影响因素是海陆位置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63_3#e9611c914.choices?htil=4&amp;vaa=1&amp;vcp=1&amp;vis=1&amp;pid=778dbd094&amp;color=0,0,0&amp;vtp=1&amp;vaab=1&amp;bbb=1&amp;hb=1">
                <a:extLst>
                  <a:ext uri="{FF2B5EF4-FFF2-40B4-BE49-F238E27FC236}">
                    <a16:creationId xmlns:a16="http://schemas.microsoft.com/office/drawing/2014/main" id="{95DF81AC-C06D-559E-858A-3EA985660B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0786"/>
                <a:ext cx="8110728" cy="3144457"/>
              </a:xfrm>
              <a:prstGeom prst="rect">
                <a:avLst/>
              </a:prstGeom>
              <a:blipFill>
                <a:blip r:embed="rId4"/>
                <a:stretch>
                  <a:fillRect l="-2707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e9611c914?vaa=1&amp;vcp=1&amp;vis=1&amp;pid=778dbd094&amp;color=0,0,0&amp;vtp=1&amp;vaab=1&amp;bt=1&amp;bbb=1&amp;hb=1"/>
              <p:cNvSpPr/>
              <p:nvPr/>
            </p:nvSpPr>
            <p:spPr>
              <a:xfrm>
                <a:off x="539496" y="77238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提示：读图可知，亚洲和欧洲的人口稠密地区集中在较低海拔地区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非洲人口密度最大的区域海拔为2～3千米；北美洲0～1千米海拔区域的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人口密度为10～20人/千米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欧洲和非洲的人口密度在海拔上存在差异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的主要影响因素是纬度位置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e9611c914?vaa=1&amp;vcp=1&amp;vis=1&amp;pid=778dbd0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238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e9611c914?vaa=1&amp;vcp=1&amp;vis=1&amp;pid=778dbd0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5317" y="2967420"/>
            <a:ext cx="4758824" cy="327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e9611c914?vaa=1&amp;vcp=1&amp;vis=1&amp;pid=778dbd094&amp;color=0,0,0&amp;vtp=1&amp;vaab=1&amp;bbb=1"/>
          <p:cNvSpPr/>
          <p:nvPr/>
        </p:nvSpPr>
        <p:spPr>
          <a:xfrm>
            <a:off x="539496" y="55186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3614886.fixed?vcp=1&amp;pid=c10e7434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居民与聚落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发展与合作</a:t>
            </a:r>
            <a:endParaRPr lang="en-US" altLang="zh-CN" sz="4000" dirty="0"/>
          </a:p>
        </p:txBody>
      </p:sp>
      <p:sp>
        <p:nvSpPr>
          <p:cNvPr id="3" name="C_4_BD#f53614886.fixed?vcp=1&amp;pid=c10e7434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7_1#00da029a3?vaa=1&amp;vcp=1&amp;vis=1&amp;pid=778dbd094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下列关于世界人口、人种的叙述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68_1#00da029a3.bracket?vaa=1&amp;vcp=1&amp;vis=1&amp;pid=778dbd094&amp;color=0,0,0&amp;vpa=67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67_2#00da029a3.choices?vaa=1&amp;vcp=1&amp;vis=1&amp;pid=778dbd094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A.亚洲人口最多，是人口自然增长率最高的大洲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.欧洲人口分布稀疏，是人口自然增长率最低的大洲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.黄色人种都集中分布在亚洲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.白色人种主要分布在欧洲、北美洲和大洋洲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9_1#9b021dcf8?vaa=1&amp;vcp=1&amp;vis=1&amp;pid=778dbd094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（2023·山东聊城·中考）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大岭村位于广州市番禺区珠江口附近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离市中心约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20千米。该村已有900余年历史，被评为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“中国文化历史名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”。下图示意大岭村的聚落空间格局，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它体现了人与自然的和谐共处。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19～20题。</a:t>
            </a:r>
            <a:endParaRPr lang="en-US" altLang="zh-CN" sz="2800" dirty="0"/>
          </a:p>
        </p:txBody>
      </p:sp>
      <p:pic>
        <p:nvPicPr>
          <p:cNvPr id="3" name="QM_7_BD.169_2#9b021dcf8?vaa=1&amp;vcp=1&amp;vis=1&amp;pid=778dbd0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928" y="3179744"/>
            <a:ext cx="4197096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0_1#65bf98d75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1A3F8A9F-BF42-27C6-C7D4-611DBEA6CA44}"/>
              </a:ext>
            </a:extLst>
          </p:cNvPr>
          <p:cNvSpPr/>
          <p:nvPr/>
        </p:nvSpPr>
        <p:spPr>
          <a:xfrm>
            <a:off x="691896" y="7891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该聚落空间格局与自然的和谐共处主要表现为(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70_2#65bf98d75.choices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722E400A-525B-F81E-A791-A69EB43E8E09}"/>
              </a:ext>
            </a:extLst>
          </p:cNvPr>
          <p:cNvSpPr/>
          <p:nvPr/>
        </p:nvSpPr>
        <p:spPr>
          <a:xfrm>
            <a:off x="691896" y="142481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A.村落背靠菩山，有利于冬季防寒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B.村落南临玉带河，有利于冬季通风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C.村落巷道的布局不便于联系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D.设立自然生态区，有利于农业灌溉</a:t>
            </a:r>
            <a:endParaRPr lang="en-US" altLang="zh-CN" sz="2800" dirty="0"/>
          </a:p>
        </p:txBody>
      </p:sp>
      <p:sp>
        <p:nvSpPr>
          <p:cNvPr id="6" name="QC_8_AN.171_1#65bf98d75.bracket?vaa=1&amp;vcp=1&amp;vis=1&amp;pid=9b021dcf8&amp;color=0,0,0&amp;vpa=68&amp;vtp=1&amp;vaab=1">
            <a:extLst>
              <a:ext uri="{FF2B5EF4-FFF2-40B4-BE49-F238E27FC236}">
                <a16:creationId xmlns:a16="http://schemas.microsoft.com/office/drawing/2014/main" id="{B5D56136-829A-58A4-7A95-C4D19DD3DA73}"/>
              </a:ext>
            </a:extLst>
          </p:cNvPr>
          <p:cNvSpPr/>
          <p:nvPr/>
        </p:nvSpPr>
        <p:spPr>
          <a:xfrm>
            <a:off x="8525414" y="7758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7_BD.169_2#9b021dcf8?vaa=1&amp;vcp=1&amp;vis=1&amp;pid=778dbd094&amp;color=0,0,0&amp;tib=255,255,255&amp;vtp=1&amp;vaab=1" descr="preencoded.png">
            <a:extLst>
              <a:ext uri="{FF2B5EF4-FFF2-40B4-BE49-F238E27FC236}">
                <a16:creationId xmlns:a16="http://schemas.microsoft.com/office/drawing/2014/main" id="{0F7C6723-A165-E6FD-663C-C48C0BC1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5622" y="2068120"/>
            <a:ext cx="4197096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8219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2_1#6e71a9e3f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4319CDBD-6815-417E-43AC-E6C93F566FAD}"/>
              </a:ext>
            </a:extLst>
          </p:cNvPr>
          <p:cNvSpPr/>
          <p:nvPr/>
        </p:nvSpPr>
        <p:spPr>
          <a:xfrm>
            <a:off x="539496" y="1838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为践行绿色可持续发展理念，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当地政府应采取的措施是(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72_2#6e71a9e3f.choices?vaa=1&amp;vcp=1&amp;vis=1&amp;pid=9b021dcf8&amp;color=0,0,0&amp;vtp=1&amp;vaab=1&amp;bbb=1">
            <a:extLst>
              <a:ext uri="{FF2B5EF4-FFF2-40B4-BE49-F238E27FC236}">
                <a16:creationId xmlns:a16="http://schemas.microsoft.com/office/drawing/2014/main" id="{CFE279D0-DA75-A855-4E76-FE60A4063290}"/>
              </a:ext>
            </a:extLst>
          </p:cNvPr>
          <p:cNvSpPr/>
          <p:nvPr/>
        </p:nvSpPr>
        <p:spPr>
          <a:xfrm>
            <a:off x="539496" y="24736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A.拆除古代民居，建设现代楼房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.大力发展经济，提高农民收入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.停止农业活动，封山育林净水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.保护传统建筑，发展文化旅游</a:t>
            </a:r>
            <a:endParaRPr lang="en-US" altLang="zh-CN" sz="2800" dirty="0"/>
          </a:p>
        </p:txBody>
      </p:sp>
      <p:sp>
        <p:nvSpPr>
          <p:cNvPr id="4" name="QC_8_AN.173_1#6e71a9e3f.bracket?vaa=1&amp;vcp=1&amp;vis=1&amp;pid=9b021dcf8&amp;color=0,0,0&amp;vpa=69&amp;vtp=1&amp;vaab=1">
            <a:extLst>
              <a:ext uri="{FF2B5EF4-FFF2-40B4-BE49-F238E27FC236}">
                <a16:creationId xmlns:a16="http://schemas.microsoft.com/office/drawing/2014/main" id="{A950C9C4-5D5F-B928-36FE-21E2E455AB42}"/>
              </a:ext>
            </a:extLst>
          </p:cNvPr>
          <p:cNvSpPr/>
          <p:nvPr/>
        </p:nvSpPr>
        <p:spPr>
          <a:xfrm>
            <a:off x="9795414" y="18246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331912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82DE04-8338-E669-0B43-CAC55C258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189" y="3520568"/>
            <a:ext cx="7340811" cy="2722598"/>
          </a:xfrm>
          <a:prstGeom prst="rect">
            <a:avLst/>
          </a:prstGeom>
        </p:spPr>
      </p:pic>
      <p:sp>
        <p:nvSpPr>
          <p:cNvPr id="2" name="C_6_BD#d6ef5565d?sp=1&amp;vcp=1&amp;pid=8c7e69fd8&amp;color=0,0,0&amp;vtp=1&amp;vaab=1&amp;bt=1&amp;bbb=1"/>
          <p:cNvSpPr/>
          <p:nvPr/>
        </p:nvSpPr>
        <p:spPr>
          <a:xfrm>
            <a:off x="539496" y="2295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4_1#f6b272178?sp=1&amp;vaa=1&amp;vcp=1&amp;vis=1&amp;pid=d6ef5565d&amp;color=0,0,0&amp;vtp=1&amp;vaab=1&amp;bbb=1&amp;hb=1"/>
          <p:cNvSpPr/>
          <p:nvPr/>
        </p:nvSpPr>
        <p:spPr>
          <a:xfrm>
            <a:off x="442608" y="891925"/>
            <a:ext cx="11109960" cy="4378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阅读图文材料，完成下列探究。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【探究主题】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港口村的变迁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港口村位于江西某山区，建于河流交汇处的低地，历史悠久。随着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人口的增加，当地住宅用地面积扩大，良田不断被侵占。几十年来，因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泥沙淤积、河床抬高等原因，当地洪涝灾害加剧。在党和政府的关怀下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为促进乡村振兴，港口村实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现整体搬迁，在附近荒山上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建成了新村。搬迁后，港口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村发生了巨大的变化，人们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的生产生活条件得到极大改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图示意港口村的变迁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4_2#f6b272178?vaa=1&amp;vcp=1&amp;vis=1&amp;pid=d6ef5565d&amp;color=0,0,0&amp;tib=255,255,255&amp;vtp=1&amp;vaab=1" descr="preencoded.png">
            <a:extLst>
              <a:ext uri="{FF2B5EF4-FFF2-40B4-BE49-F238E27FC236}">
                <a16:creationId xmlns:a16="http://schemas.microsoft.com/office/drawing/2014/main" id="{732390DD-E6F6-9FDB-F9A7-780600D8A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832" y="1273315"/>
            <a:ext cx="802843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75_1#f511db49b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DAF3DC6F-79FC-05F5-8B4A-5FEB029F0D34}"/>
              </a:ext>
            </a:extLst>
          </p:cNvPr>
          <p:cNvSpPr/>
          <p:nvPr/>
        </p:nvSpPr>
        <p:spPr>
          <a:xfrm>
            <a:off x="539496" y="4376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（1）探究一：说出港口古村落形成的自然条件。</a:t>
            </a:r>
            <a:endParaRPr lang="en-US" altLang="zh-CN" sz="2800" dirty="0"/>
          </a:p>
        </p:txBody>
      </p:sp>
      <p:sp>
        <p:nvSpPr>
          <p:cNvPr id="4" name="QO_8_AN.1_1#f511db49b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1124E6AB-F4AB-E63B-B085-12E3BE355AC6}"/>
              </a:ext>
            </a:extLst>
          </p:cNvPr>
          <p:cNvSpPr/>
          <p:nvPr/>
        </p:nvSpPr>
        <p:spPr>
          <a:xfrm>
            <a:off x="539496" y="50043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地形平坦；土壤肥沃；处于河流交汇处，水源充足。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417928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77_1#45f6ee28c?vaa=1&amp;vcp=1&amp;vis=1&amp;pid=f6b272178&amp;color=0,0,0&amp;vtp=1&amp;vaab=1&amp;bbb=1">
            <a:extLst>
              <a:ext uri="{FF2B5EF4-FFF2-40B4-BE49-F238E27FC236}">
                <a16:creationId xmlns:a16="http://schemas.microsoft.com/office/drawing/2014/main" id="{F3C7DBAC-93F4-80DE-453D-CCF7A14E2CE6}"/>
              </a:ext>
            </a:extLst>
          </p:cNvPr>
          <p:cNvSpPr/>
          <p:nvPr/>
        </p:nvSpPr>
        <p:spPr>
          <a:xfrm>
            <a:off x="539496" y="4003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（2）探究二：分析整体搬迁前港口村易发生洪涝灾害的原因。</a:t>
            </a:r>
            <a:endParaRPr lang="en-US" altLang="zh-CN" sz="2800" dirty="0"/>
          </a:p>
        </p:txBody>
      </p:sp>
      <p:sp>
        <p:nvSpPr>
          <p:cNvPr id="3" name="QO_8_AN.1_1#45f6ee28c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084994E7-658F-481A-FA61-76DB99C39BF7}"/>
              </a:ext>
            </a:extLst>
          </p:cNvPr>
          <p:cNvSpPr/>
          <p:nvPr/>
        </p:nvSpPr>
        <p:spPr>
          <a:xfrm>
            <a:off x="539496" y="4638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地势低平，河床抬高，河道弯曲，排水不畅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；雨季降水多且集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，多暴雨；处于干支流交汇处，雨季上游来水多。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DADD4F-A8B7-94F4-C685-A96CDA469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1" y="895572"/>
            <a:ext cx="8157882" cy="302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13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CFDF0-EB7A-66C5-742C-128FB91CD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8_BD.179_1#eb9f40148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FA9081D9-9458-452A-991C-EE3ABA4CA260}"/>
              </a:ext>
            </a:extLst>
          </p:cNvPr>
          <p:cNvSpPr/>
          <p:nvPr/>
        </p:nvSpPr>
        <p:spPr>
          <a:xfrm>
            <a:off x="539496" y="37643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（3）探究三：简述港口新村选址的合理性。（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提示：可以从防洪、农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田保护、土地利用等方面考虑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8_AN.2_1#eb9f40148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D013E4E9-5367-FDB5-501A-B4ACD2EE887E}"/>
              </a:ext>
            </a:extLst>
          </p:cNvPr>
          <p:cNvSpPr/>
          <p:nvPr/>
        </p:nvSpPr>
        <p:spPr>
          <a:xfrm>
            <a:off x="539496" y="50474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地势较高，受洪水威胁小；利用荒地建新村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，有利于保护农田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增加农田面积）；促进荒山开发，有利于提高经济效益和生态效益。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436BB4-1F72-98C4-BC39-90E037721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715" y="671666"/>
            <a:ext cx="8338570" cy="309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592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1_1#a6bb6376b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7F010750-0E7C-005D-B9FC-4E96E0DA57F5}"/>
              </a:ext>
            </a:extLst>
          </p:cNvPr>
          <p:cNvSpPr/>
          <p:nvPr/>
        </p:nvSpPr>
        <p:spPr>
          <a:xfrm>
            <a:off x="718790" y="4156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（4）探究四：有人提出，目前港口新村的生活用水输水线路（线路①）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不合理，并提出建设新的输水线路（线路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②）。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你认为哪条输水线路更合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理？试说明理由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。（提示：可以从输水线路的长短、输水成本等方面考虑）</a:t>
            </a:r>
            <a:endParaRPr lang="en-US" altLang="zh-CN" sz="2800" spc="-1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4B7C7B-E1D6-C72A-E906-974D103A2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141" y="852450"/>
            <a:ext cx="8453718" cy="31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8713"/>
      </p:ext>
    </p:extLst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4A056-0326-572E-34D1-5B3F85AB8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8_AN.1_1#a6bb6376b?vaa=1&amp;vcp=1&amp;vis=1&amp;pid=f6b272178&amp;color=0,0,0&amp;vtp=1&amp;vaab=1&amp;bbb=1&amp;hb=1">
            <a:extLst>
              <a:ext uri="{FF2B5EF4-FFF2-40B4-BE49-F238E27FC236}">
                <a16:creationId xmlns:a16="http://schemas.microsoft.com/office/drawing/2014/main" id="{6F52B843-E441-1B69-54A0-54B0B50672D1}"/>
              </a:ext>
            </a:extLst>
          </p:cNvPr>
          <p:cNvSpPr/>
          <p:nvPr/>
        </p:nvSpPr>
        <p:spPr>
          <a:xfrm>
            <a:off x="541020" y="37099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本题属于开放性试题，选择输水线路①或输水线路②均可。若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认为线路①更合理，理由：线路①较短，线路②较长，线路①投资较小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若认为线路②更合理，理由：线路②中的水可顺地势自流，输水成本低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线路①中的水由低处往高处输送，耗能多，输水成本较高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08C883-B239-8FB5-6F89-2FC987E70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141" y="574544"/>
            <a:ext cx="8453718" cy="31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73720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767f622?vcp=1&amp;pid=f53614886&amp;color=197,144,191&amp;vtp=1&amp;vaab=1&amp;bt=1&amp;bbb=1"/>
          <p:cNvSpPr/>
          <p:nvPr/>
        </p:nvSpPr>
        <p:spPr>
          <a:xfrm>
            <a:off x="539496" y="541147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世界的人口与人种</a:t>
            </a:r>
            <a:endParaRPr lang="en-US" altLang="zh-CN" sz="3200" dirty="0"/>
          </a:p>
        </p:txBody>
      </p:sp>
      <p:sp>
        <p:nvSpPr>
          <p:cNvPr id="3" name="QO_6_BD.1_1#43b0fa574?vaa=1&amp;vcp=1&amp;vis=1&amp;pid=96767f622&amp;color=0,0,0&amp;vtp=1&amp;vaab=1&amp;bbb=1"/>
          <p:cNvSpPr/>
          <p:nvPr/>
        </p:nvSpPr>
        <p:spPr>
          <a:xfrm>
            <a:off x="539496" y="1232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1.世界的人口</a:t>
            </a:r>
            <a:endParaRPr lang="en-US" altLang="zh-CN" sz="2800" dirty="0"/>
          </a:p>
        </p:txBody>
      </p:sp>
      <p:sp>
        <p:nvSpPr>
          <p:cNvPr id="4" name="QB_7_BD.2_1#fe1927be3?sp=1&amp;vaa=1&amp;vcp=1&amp;vis=1&amp;pid=43b0fa574&amp;color=0,0,0&amp;vtp=1&amp;vaab=1&amp;bbb=1"/>
          <p:cNvSpPr/>
          <p:nvPr/>
        </p:nvSpPr>
        <p:spPr>
          <a:xfrm>
            <a:off x="539496" y="1777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（1）人口的增长</a:t>
            </a:r>
            <a:endParaRPr lang="en-US" altLang="zh-CN" sz="2800" dirty="0"/>
          </a:p>
        </p:txBody>
      </p:sp>
      <p:graphicFrame>
        <p:nvGraphicFramePr>
          <p:cNvPr id="9" name="QB_7_BD.2_2#fe1927be3?colgroup=6,23&amp;vaa=1&amp;vcp=1&amp;vis=1&amp;pid=43b0fa57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150481"/>
              </p:ext>
            </p:extLst>
          </p:nvPr>
        </p:nvGraphicFramePr>
        <p:xfrm>
          <a:off x="539496" y="2408154"/>
          <a:ext cx="11112602" cy="3853117"/>
        </p:xfrm>
        <a:graphic>
          <a:graphicData uri="http://schemas.openxmlformats.org/drawingml/2006/table">
            <a:tbl>
              <a:tblPr/>
              <a:tblGrid>
                <a:gridCol w="2544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0492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2022年11月15日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全球人口总数达到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625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人口增长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QB_7_BD.2_3#fe1927be3.table_image?tii=4&amp;vaa=1&amp;vcp=1&amp;vis=1&amp;pid=43b0fa5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4324" y="3068046"/>
            <a:ext cx="4325112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AN.3_1#fe1927be3.blank?vaa=1&amp;vcp=1&amp;vis=1&amp;pid=43b0fa574&amp;color=0,0,0&amp;vpa=1&amp;vtp=1&amp;vaab=1&amp;bbb=1"/>
          <p:cNvSpPr/>
          <p:nvPr/>
        </p:nvSpPr>
        <p:spPr>
          <a:xfrm>
            <a:off x="8927672" y="239513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4_1#fe1927be3?colgroup=3,3,23&amp;vaa=1&amp;vcp=1&amp;vis=1&amp;pid=43b0fa57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150160"/>
              </p:ext>
            </p:extLst>
          </p:nvPr>
        </p:nvGraphicFramePr>
        <p:xfrm>
          <a:off x="539496" y="2103025"/>
          <a:ext cx="11082528" cy="3356547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0591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人口自然增长率=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人口出生率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人口死亡率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=（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年内出生人口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/总人口）×100%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（年内死亡人口/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总人口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）×100%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北美等地区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人口自然增长率较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个别国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家甚至出现负增长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非洲和拉丁美洲地区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口自然增长率较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5_1#fe1927be3.blank?vaa=1&amp;vcp=1&amp;vis=1&amp;pid=43b0fa574&amp;color=0,0,0&amp;vpa=2&amp;vtp=1&amp;vaab=1"/>
          <p:cNvSpPr/>
          <p:nvPr/>
        </p:nvSpPr>
        <p:spPr>
          <a:xfrm>
            <a:off x="9201934" y="37852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4" name="QB_7_AN.6_1#fe1927be3.blank?vaa=1&amp;vcp=1&amp;vis=1&amp;pid=43b0fa574&amp;color=0,0,0&amp;vpa=3&amp;vtp=1&amp;vaab=1"/>
          <p:cNvSpPr/>
          <p:nvPr/>
        </p:nvSpPr>
        <p:spPr>
          <a:xfrm>
            <a:off x="5671335" y="48828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2" name="QB_7_BD.4_1#fe1927be3?colgroup=3,3,23&amp;vaa=1&amp;vcp=1&amp;vis=1&amp;pid=43b0fa574&amp;color=0,0,0&amp;vtp=1&amp;vaab=1&amp;bt=1&amp;bbb=1">
            <a:extLst>
              <a:ext uri="{FF2B5EF4-FFF2-40B4-BE49-F238E27FC236}">
                <a16:creationId xmlns:a16="http://schemas.microsoft.com/office/drawing/2014/main" id="{A68E7990-BC91-0B81-518D-BFB1B28EF186}"/>
              </a:ext>
            </a:extLst>
          </p:cNvPr>
          <p:cNvSpPr txBox="1"/>
          <p:nvPr/>
        </p:nvSpPr>
        <p:spPr>
          <a:xfrm>
            <a:off x="10903879" y="13946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2836</Words>
  <Application>Microsoft Office PowerPoint</Application>
  <PresentationFormat>宽屏</PresentationFormat>
  <Paragraphs>763</Paragraphs>
  <Slides>79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9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2024-11-11T09:09:35Z</dcterms:created>
  <dcterms:modified xsi:type="dcterms:W3CDTF">2025-08-27T11:24:54Z</dcterms:modified>
  <cp:category/>
  <cp:contentStatus/>
</cp:coreProperties>
</file>